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1.jpeg" ContentType="image/jpe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ulish ExtraLight Bold"/>
        <a:ea typeface="Mulish ExtraLight Bold"/>
        <a:cs typeface="Mulish ExtraLight Bold"/>
        <a:sym typeface="Mulish ExtraLight Bold"/>
      </a:defRPr>
    </a:lvl1pPr>
    <a:lvl2pPr marL="0" marR="0" indent="457200" algn="ctr" defTabSz="914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ulish ExtraLight Bold"/>
        <a:ea typeface="Mulish ExtraLight Bold"/>
        <a:cs typeface="Mulish ExtraLight Bold"/>
        <a:sym typeface="Mulish ExtraLight Bold"/>
      </a:defRPr>
    </a:lvl2pPr>
    <a:lvl3pPr marL="0" marR="0" indent="914400" algn="ctr" defTabSz="914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ulish ExtraLight Bold"/>
        <a:ea typeface="Mulish ExtraLight Bold"/>
        <a:cs typeface="Mulish ExtraLight Bold"/>
        <a:sym typeface="Mulish ExtraLight Bold"/>
      </a:defRPr>
    </a:lvl3pPr>
    <a:lvl4pPr marL="0" marR="0" indent="1371600" algn="ctr" defTabSz="914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ulish ExtraLight Bold"/>
        <a:ea typeface="Mulish ExtraLight Bold"/>
        <a:cs typeface="Mulish ExtraLight Bold"/>
        <a:sym typeface="Mulish ExtraLight Bold"/>
      </a:defRPr>
    </a:lvl4pPr>
    <a:lvl5pPr marL="0" marR="0" indent="1828800" algn="ctr" defTabSz="914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ulish ExtraLight Bold"/>
        <a:ea typeface="Mulish ExtraLight Bold"/>
        <a:cs typeface="Mulish ExtraLight Bold"/>
        <a:sym typeface="Mulish ExtraLight Bold"/>
      </a:defRPr>
    </a:lvl5pPr>
    <a:lvl6pPr marL="0" marR="0" indent="2286000" algn="ctr" defTabSz="914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ulish ExtraLight Bold"/>
        <a:ea typeface="Mulish ExtraLight Bold"/>
        <a:cs typeface="Mulish ExtraLight Bold"/>
        <a:sym typeface="Mulish ExtraLight Bold"/>
      </a:defRPr>
    </a:lvl6pPr>
    <a:lvl7pPr marL="0" marR="0" indent="2743200" algn="ctr" defTabSz="914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ulish ExtraLight Bold"/>
        <a:ea typeface="Mulish ExtraLight Bold"/>
        <a:cs typeface="Mulish ExtraLight Bold"/>
        <a:sym typeface="Mulish ExtraLight Bold"/>
      </a:defRPr>
    </a:lvl7pPr>
    <a:lvl8pPr marL="0" marR="0" indent="3200400" algn="ctr" defTabSz="914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ulish ExtraLight Bold"/>
        <a:ea typeface="Mulish ExtraLight Bold"/>
        <a:cs typeface="Mulish ExtraLight Bold"/>
        <a:sym typeface="Mulish ExtraLight Bold"/>
      </a:defRPr>
    </a:lvl8pPr>
    <a:lvl9pPr marL="0" marR="0" indent="3657600" algn="ctr" defTabSz="914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ulish ExtraLight Bold"/>
        <a:ea typeface="Mulish ExtraLight Bold"/>
        <a:cs typeface="Mulish ExtraLight Bold"/>
        <a:sym typeface="Mulish ExtraLight Bol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b="def" i="def"/>
      <a:tcStyle>
        <a:tcBdr/>
        <a:fill>
          <a:solidFill>
            <a:schemeClr val="accent3">
              <a:lumOff val="44000"/>
            </a:schemeClr>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b="def" i="def"/>
      <a:tcStyle>
        <a:tcBdr/>
        <a:fill>
          <a:solidFill>
            <a:srgbClr val="E7E7ED"/>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chemeClr val="accent3">
              <a:lumOff val="44000"/>
            </a:schemeClr>
          </a:solidFill>
        </a:fill>
      </a:tcStyle>
    </a:band2H>
    <a:firstCol>
      <a:tcTxStyle b="on" i="off">
        <a:fontRef idx="min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in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chemeClr val="accent3">
              <a:lumOff val="44000"/>
            </a:schemeClr>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8" name="Shape 28"/>
          <p:cNvSpPr/>
          <p:nvPr>
            <p:ph type="sldImg"/>
          </p:nvPr>
        </p:nvSpPr>
        <p:spPr>
          <a:xfrm>
            <a:off x="1143000" y="685800"/>
            <a:ext cx="4572000" cy="3429000"/>
          </a:xfrm>
          <a:prstGeom prst="rect">
            <a:avLst/>
          </a:prstGeom>
        </p:spPr>
        <p:txBody>
          <a:bodyPr/>
          <a:lstStyle/>
          <a:p>
            <a:pPr/>
          </a:p>
        </p:txBody>
      </p:sp>
      <p:sp>
        <p:nvSpPr>
          <p:cNvPr id="29" name="Shape 2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40.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41.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42.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43.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44.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45.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 name="Shape 44"/>
          <p:cNvSpPr/>
          <p:nvPr>
            <p:ph type="sldImg"/>
          </p:nvPr>
        </p:nvSpPr>
        <p:spPr>
          <a:prstGeom prst="rect">
            <a:avLst/>
          </a:prstGeom>
        </p:spPr>
        <p:txBody>
          <a:bodyPr/>
          <a:lstStyle/>
          <a:p>
            <a:pPr/>
          </a:p>
        </p:txBody>
      </p:sp>
      <p:sp>
        <p:nvSpPr>
          <p:cNvPr id="45" name="Shape 45"/>
          <p:cNvSpPr/>
          <p:nvPr>
            <p:ph type="body" sz="quarter" idx="1"/>
          </p:nvPr>
        </p:nvSpPr>
        <p:spPr>
          <a:prstGeom prst="rect">
            <a:avLst/>
          </a:prstGeom>
        </p:spPr>
        <p:txBody>
          <a:bodyPr/>
          <a:lstStyle/>
          <a:p>
            <a:pPr>
              <a:defRPr>
                <a:latin typeface="+mj-lt"/>
                <a:ea typeface="+mj-ea"/>
                <a:cs typeface="+mj-cs"/>
                <a:sym typeface="Helvetica"/>
              </a:defRPr>
            </a:pPr>
            <a:r>
              <a:t>Pages 10-11 of </a:t>
            </a:r>
            <a:r>
              <a:rPr i="1"/>
              <a:t>The 3 Colors of Ministry </a:t>
            </a:r>
            <a:r>
              <a:t>contain the teaching associated with this slide.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Shape 248"/>
          <p:cNvSpPr/>
          <p:nvPr>
            <p:ph type="sldImg"/>
          </p:nvPr>
        </p:nvSpPr>
        <p:spPr>
          <a:prstGeom prst="rect">
            <a:avLst/>
          </a:prstGeom>
        </p:spPr>
        <p:txBody>
          <a:bodyPr/>
          <a:lstStyle/>
          <a:p>
            <a:pPr/>
          </a:p>
        </p:txBody>
      </p:sp>
      <p:sp>
        <p:nvSpPr>
          <p:cNvPr id="249" name="Shape 249"/>
          <p:cNvSpPr/>
          <p:nvPr>
            <p:ph type="body" sz="quarter" idx="1"/>
          </p:nvPr>
        </p:nvSpPr>
        <p:spPr>
          <a:prstGeom prst="rect">
            <a:avLst/>
          </a:prstGeom>
        </p:spPr>
        <p:txBody>
          <a:bodyPr/>
          <a:lstStyle/>
          <a:p>
            <a:pPr>
              <a:defRPr>
                <a:latin typeface="+mj-lt"/>
                <a:ea typeface="+mj-ea"/>
                <a:cs typeface="+mj-cs"/>
                <a:sym typeface="Helvetica"/>
              </a:defRPr>
            </a:pPr>
            <a:r>
              <a:t>Pages 32-33 of </a:t>
            </a:r>
            <a:r>
              <a:rPr i="1"/>
              <a:t>The 3 Colors of Ministry </a:t>
            </a:r>
            <a:r>
              <a:t>contain the teaching associated with this slide.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Shape 271"/>
          <p:cNvSpPr/>
          <p:nvPr>
            <p:ph type="sldImg"/>
          </p:nvPr>
        </p:nvSpPr>
        <p:spPr>
          <a:prstGeom prst="rect">
            <a:avLst/>
          </a:prstGeom>
        </p:spPr>
        <p:txBody>
          <a:bodyPr/>
          <a:lstStyle/>
          <a:p>
            <a:pPr/>
          </a:p>
        </p:txBody>
      </p:sp>
      <p:sp>
        <p:nvSpPr>
          <p:cNvPr id="272" name="Shape 272"/>
          <p:cNvSpPr/>
          <p:nvPr>
            <p:ph type="body" sz="quarter" idx="1"/>
          </p:nvPr>
        </p:nvSpPr>
        <p:spPr>
          <a:prstGeom prst="rect">
            <a:avLst/>
          </a:prstGeom>
        </p:spPr>
        <p:txBody>
          <a:bodyPr/>
          <a:lstStyle/>
          <a:p>
            <a:pPr>
              <a:defRPr>
                <a:latin typeface="+mj-lt"/>
                <a:ea typeface="+mj-ea"/>
                <a:cs typeface="+mj-cs"/>
                <a:sym typeface="Helvetica"/>
              </a:defRPr>
            </a:pPr>
            <a:r>
              <a:t>Pages 34-37 of </a:t>
            </a:r>
            <a:r>
              <a:rPr i="1"/>
              <a:t>The 3 Colors of Ministry </a:t>
            </a:r>
            <a:r>
              <a:t>contain the teaching associated with this slide.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Shape 293"/>
          <p:cNvSpPr/>
          <p:nvPr>
            <p:ph type="sldImg"/>
          </p:nvPr>
        </p:nvSpPr>
        <p:spPr>
          <a:prstGeom prst="rect">
            <a:avLst/>
          </a:prstGeom>
        </p:spPr>
        <p:txBody>
          <a:bodyPr/>
          <a:lstStyle/>
          <a:p>
            <a:pPr/>
          </a:p>
        </p:txBody>
      </p:sp>
      <p:sp>
        <p:nvSpPr>
          <p:cNvPr id="294" name="Shape 294"/>
          <p:cNvSpPr/>
          <p:nvPr>
            <p:ph type="body" sz="quarter" idx="1"/>
          </p:nvPr>
        </p:nvSpPr>
        <p:spPr>
          <a:prstGeom prst="rect">
            <a:avLst/>
          </a:prstGeom>
        </p:spPr>
        <p:txBody>
          <a:bodyPr/>
          <a:lstStyle/>
          <a:p>
            <a:pPr>
              <a:defRPr>
                <a:latin typeface="+mj-lt"/>
                <a:ea typeface="+mj-ea"/>
                <a:cs typeface="+mj-cs"/>
                <a:sym typeface="Helvetica"/>
              </a:defRPr>
            </a:pPr>
            <a:r>
              <a:t>Pages 34-37 of </a:t>
            </a:r>
            <a:r>
              <a:rPr i="1"/>
              <a:t>The 3 Colors of Ministry </a:t>
            </a:r>
            <a:r>
              <a:t>contain the teaching associated with this slide.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9" name="Shape 329"/>
          <p:cNvSpPr/>
          <p:nvPr>
            <p:ph type="sldImg"/>
          </p:nvPr>
        </p:nvSpPr>
        <p:spPr>
          <a:prstGeom prst="rect">
            <a:avLst/>
          </a:prstGeom>
        </p:spPr>
        <p:txBody>
          <a:bodyPr/>
          <a:lstStyle/>
          <a:p>
            <a:pPr/>
          </a:p>
        </p:txBody>
      </p:sp>
      <p:sp>
        <p:nvSpPr>
          <p:cNvPr id="330" name="Shape 330"/>
          <p:cNvSpPr/>
          <p:nvPr>
            <p:ph type="body" sz="quarter" idx="1"/>
          </p:nvPr>
        </p:nvSpPr>
        <p:spPr>
          <a:prstGeom prst="rect">
            <a:avLst/>
          </a:prstGeom>
        </p:spPr>
        <p:txBody>
          <a:bodyPr/>
          <a:lstStyle/>
          <a:p>
            <a:pPr>
              <a:defRPr>
                <a:latin typeface="+mj-lt"/>
                <a:ea typeface="+mj-ea"/>
                <a:cs typeface="+mj-cs"/>
                <a:sym typeface="Helvetica"/>
              </a:defRPr>
            </a:pPr>
            <a:r>
              <a:t>Pages 52-53 of </a:t>
            </a:r>
            <a:r>
              <a:rPr i="1"/>
              <a:t>The 3 Colors of Ministry </a:t>
            </a:r>
            <a:r>
              <a:t>contain the teaching associated with this slide.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Shape 344"/>
          <p:cNvSpPr/>
          <p:nvPr>
            <p:ph type="sldImg"/>
          </p:nvPr>
        </p:nvSpPr>
        <p:spPr>
          <a:prstGeom prst="rect">
            <a:avLst/>
          </a:prstGeom>
        </p:spPr>
        <p:txBody>
          <a:bodyPr/>
          <a:lstStyle/>
          <a:p>
            <a:pPr/>
          </a:p>
        </p:txBody>
      </p:sp>
      <p:sp>
        <p:nvSpPr>
          <p:cNvPr id="345" name="Shape 345"/>
          <p:cNvSpPr/>
          <p:nvPr>
            <p:ph type="body" sz="quarter" idx="1"/>
          </p:nvPr>
        </p:nvSpPr>
        <p:spPr>
          <a:prstGeom prst="rect">
            <a:avLst/>
          </a:prstGeom>
        </p:spPr>
        <p:txBody>
          <a:bodyPr/>
          <a:lstStyle/>
          <a:p>
            <a:pPr>
              <a:defRPr>
                <a:latin typeface="+mj-lt"/>
                <a:ea typeface="+mj-ea"/>
                <a:cs typeface="+mj-cs"/>
                <a:sym typeface="Helvetica"/>
              </a:defRPr>
            </a:pPr>
            <a:r>
              <a:t>Page 102 of </a:t>
            </a:r>
            <a:r>
              <a:rPr i="1"/>
              <a:t>The 3 Colors of Ministry</a:t>
            </a:r>
            <a:r>
              <a:t> contains the teaching associated with this slide.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4" name="Shape 374"/>
          <p:cNvSpPr/>
          <p:nvPr>
            <p:ph type="sldImg"/>
          </p:nvPr>
        </p:nvSpPr>
        <p:spPr>
          <a:prstGeom prst="rect">
            <a:avLst/>
          </a:prstGeom>
        </p:spPr>
        <p:txBody>
          <a:bodyPr/>
          <a:lstStyle/>
          <a:p>
            <a:pPr/>
          </a:p>
        </p:txBody>
      </p:sp>
      <p:sp>
        <p:nvSpPr>
          <p:cNvPr id="375" name="Shape 375"/>
          <p:cNvSpPr/>
          <p:nvPr>
            <p:ph type="body" sz="quarter" idx="1"/>
          </p:nvPr>
        </p:nvSpPr>
        <p:spPr>
          <a:prstGeom prst="rect">
            <a:avLst/>
          </a:prstGeom>
        </p:spPr>
        <p:txBody>
          <a:bodyPr/>
          <a:lstStyle/>
          <a:p>
            <a:pPr>
              <a:defRPr>
                <a:latin typeface="+mj-lt"/>
                <a:ea typeface="+mj-ea"/>
                <a:cs typeface="+mj-cs"/>
                <a:sym typeface="Helvetica"/>
              </a:defRPr>
            </a:pPr>
            <a:r>
              <a:t>The cover of </a:t>
            </a:r>
            <a:r>
              <a:rPr i="1"/>
              <a:t>The 3 Colors of Ministry</a:t>
            </a:r>
            <a:r>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6" name="Shape 446"/>
          <p:cNvSpPr/>
          <p:nvPr>
            <p:ph type="sldImg"/>
          </p:nvPr>
        </p:nvSpPr>
        <p:spPr>
          <a:prstGeom prst="rect">
            <a:avLst/>
          </a:prstGeom>
        </p:spPr>
        <p:txBody>
          <a:bodyPr/>
          <a:lstStyle/>
          <a:p>
            <a:pPr/>
          </a:p>
        </p:txBody>
      </p:sp>
      <p:sp>
        <p:nvSpPr>
          <p:cNvPr id="447" name="Shape 447"/>
          <p:cNvSpPr/>
          <p:nvPr>
            <p:ph type="body" sz="quarter" idx="1"/>
          </p:nvPr>
        </p:nvSpPr>
        <p:spPr>
          <a:prstGeom prst="rect">
            <a:avLst/>
          </a:prstGeom>
        </p:spPr>
        <p:txBody>
          <a:bodyPr/>
          <a:lstStyle/>
          <a:p>
            <a:pPr>
              <a:defRPr>
                <a:latin typeface="+mj-lt"/>
                <a:ea typeface="+mj-ea"/>
                <a:cs typeface="+mj-cs"/>
                <a:sym typeface="Helvetica"/>
              </a:defRPr>
            </a:pPr>
            <a:r>
              <a:t>Page 103 of </a:t>
            </a:r>
            <a:r>
              <a:rPr i="1"/>
              <a:t>The 3 Colors of Ministry </a:t>
            </a:r>
            <a:r>
              <a:t>contains the teaching associated with this slide.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6" name="Shape 456"/>
          <p:cNvSpPr/>
          <p:nvPr>
            <p:ph type="sldImg"/>
          </p:nvPr>
        </p:nvSpPr>
        <p:spPr>
          <a:prstGeom prst="rect">
            <a:avLst/>
          </a:prstGeom>
        </p:spPr>
        <p:txBody>
          <a:bodyPr/>
          <a:lstStyle/>
          <a:p>
            <a:pPr/>
          </a:p>
        </p:txBody>
      </p:sp>
      <p:sp>
        <p:nvSpPr>
          <p:cNvPr id="457" name="Shape 457"/>
          <p:cNvSpPr/>
          <p:nvPr>
            <p:ph type="body" sz="quarter" idx="1"/>
          </p:nvPr>
        </p:nvSpPr>
        <p:spPr>
          <a:prstGeom prst="rect">
            <a:avLst/>
          </a:prstGeom>
        </p:spPr>
        <p:txBody>
          <a:bodyPr/>
          <a:lstStyle/>
          <a:p>
            <a:pPr>
              <a:defRPr>
                <a:latin typeface="+mj-lt"/>
                <a:ea typeface="+mj-ea"/>
                <a:cs typeface="+mj-cs"/>
                <a:sym typeface="Helvetica"/>
              </a:defRPr>
            </a:pPr>
            <a:r>
              <a:t>Page 104 of </a:t>
            </a:r>
            <a:r>
              <a:rPr i="1"/>
              <a:t>The 3 Colors of Ministry </a:t>
            </a:r>
            <a:r>
              <a:t>contains the teaching associated with this slide.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6" name="Shape 466"/>
          <p:cNvSpPr/>
          <p:nvPr>
            <p:ph type="sldImg"/>
          </p:nvPr>
        </p:nvSpPr>
        <p:spPr>
          <a:prstGeom prst="rect">
            <a:avLst/>
          </a:prstGeom>
        </p:spPr>
        <p:txBody>
          <a:bodyPr/>
          <a:lstStyle/>
          <a:p>
            <a:pPr/>
          </a:p>
        </p:txBody>
      </p:sp>
      <p:sp>
        <p:nvSpPr>
          <p:cNvPr id="467" name="Shape 467"/>
          <p:cNvSpPr/>
          <p:nvPr>
            <p:ph type="body" sz="quarter" idx="1"/>
          </p:nvPr>
        </p:nvSpPr>
        <p:spPr>
          <a:prstGeom prst="rect">
            <a:avLst/>
          </a:prstGeom>
        </p:spPr>
        <p:txBody>
          <a:bodyPr/>
          <a:lstStyle/>
          <a:p>
            <a:pPr>
              <a:defRPr>
                <a:latin typeface="+mj-lt"/>
                <a:ea typeface="+mj-ea"/>
                <a:cs typeface="+mj-cs"/>
                <a:sym typeface="Helvetica"/>
              </a:defRPr>
            </a:pPr>
            <a:r>
              <a:t>Page 105 of </a:t>
            </a:r>
            <a:r>
              <a:rPr i="1"/>
              <a:t>The 3 Colors of Ministry </a:t>
            </a:r>
            <a:r>
              <a:t>contains the teaching associated with this slide.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6" name="Shape 476"/>
          <p:cNvSpPr/>
          <p:nvPr>
            <p:ph type="sldImg"/>
          </p:nvPr>
        </p:nvSpPr>
        <p:spPr>
          <a:prstGeom prst="rect">
            <a:avLst/>
          </a:prstGeom>
        </p:spPr>
        <p:txBody>
          <a:bodyPr/>
          <a:lstStyle/>
          <a:p>
            <a:pPr/>
          </a:p>
        </p:txBody>
      </p:sp>
      <p:sp>
        <p:nvSpPr>
          <p:cNvPr id="477" name="Shape 477"/>
          <p:cNvSpPr/>
          <p:nvPr>
            <p:ph type="body" sz="quarter" idx="1"/>
          </p:nvPr>
        </p:nvSpPr>
        <p:spPr>
          <a:prstGeom prst="rect">
            <a:avLst/>
          </a:prstGeom>
        </p:spPr>
        <p:txBody>
          <a:bodyPr/>
          <a:lstStyle/>
          <a:p>
            <a:pPr>
              <a:defRPr>
                <a:latin typeface="+mj-lt"/>
                <a:ea typeface="+mj-ea"/>
                <a:cs typeface="+mj-cs"/>
                <a:sym typeface="Helvetica"/>
              </a:defRPr>
            </a:pPr>
            <a:r>
              <a:t>Page 106 of </a:t>
            </a:r>
            <a:r>
              <a:rPr i="1"/>
              <a:t>The 3 Colors of Ministry </a:t>
            </a:r>
            <a:r>
              <a:t>contains the teaching associated with this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 name="Shape 90"/>
          <p:cNvSpPr/>
          <p:nvPr>
            <p:ph type="sldImg"/>
          </p:nvPr>
        </p:nvSpPr>
        <p:spPr>
          <a:prstGeom prst="rect">
            <a:avLst/>
          </a:prstGeom>
        </p:spPr>
        <p:txBody>
          <a:bodyPr/>
          <a:lstStyle/>
          <a:p>
            <a:pPr/>
          </a:p>
        </p:txBody>
      </p:sp>
      <p:sp>
        <p:nvSpPr>
          <p:cNvPr id="91" name="Shape 91"/>
          <p:cNvSpPr/>
          <p:nvPr>
            <p:ph type="body" sz="quarter" idx="1"/>
          </p:nvPr>
        </p:nvSpPr>
        <p:spPr>
          <a:prstGeom prst="rect">
            <a:avLst/>
          </a:prstGeom>
        </p:spPr>
        <p:txBody>
          <a:bodyPr/>
          <a:lstStyle/>
          <a:p>
            <a:pPr>
              <a:defRPr>
                <a:latin typeface="+mj-lt"/>
                <a:ea typeface="+mj-ea"/>
                <a:cs typeface="+mj-cs"/>
                <a:sym typeface="Helvetica"/>
              </a:defRPr>
            </a:pPr>
            <a:r>
              <a:t>Pages 12-14 of </a:t>
            </a:r>
            <a:r>
              <a:rPr i="1"/>
              <a:t>The 3 Colors of Ministry </a:t>
            </a:r>
            <a:r>
              <a:t>contain the teaching associated with this slide.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6" name="Shape 486"/>
          <p:cNvSpPr/>
          <p:nvPr>
            <p:ph type="sldImg"/>
          </p:nvPr>
        </p:nvSpPr>
        <p:spPr>
          <a:prstGeom prst="rect">
            <a:avLst/>
          </a:prstGeom>
        </p:spPr>
        <p:txBody>
          <a:bodyPr/>
          <a:lstStyle/>
          <a:p>
            <a:pPr/>
          </a:p>
        </p:txBody>
      </p:sp>
      <p:sp>
        <p:nvSpPr>
          <p:cNvPr id="487" name="Shape 487"/>
          <p:cNvSpPr/>
          <p:nvPr>
            <p:ph type="body" sz="quarter" idx="1"/>
          </p:nvPr>
        </p:nvSpPr>
        <p:spPr>
          <a:prstGeom prst="rect">
            <a:avLst/>
          </a:prstGeom>
        </p:spPr>
        <p:txBody>
          <a:bodyPr/>
          <a:lstStyle/>
          <a:p>
            <a:pPr>
              <a:defRPr>
                <a:latin typeface="+mj-lt"/>
                <a:ea typeface="+mj-ea"/>
                <a:cs typeface="+mj-cs"/>
                <a:sym typeface="Helvetica"/>
              </a:defRPr>
            </a:pPr>
            <a:r>
              <a:t>Page 107 of </a:t>
            </a:r>
            <a:r>
              <a:rPr i="1"/>
              <a:t>The 3 Colors of Ministry </a:t>
            </a:r>
            <a:r>
              <a:t>contains the teaching associated with this slide.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6" name="Shape 496"/>
          <p:cNvSpPr/>
          <p:nvPr>
            <p:ph type="sldImg"/>
          </p:nvPr>
        </p:nvSpPr>
        <p:spPr>
          <a:prstGeom prst="rect">
            <a:avLst/>
          </a:prstGeom>
        </p:spPr>
        <p:txBody>
          <a:bodyPr/>
          <a:lstStyle/>
          <a:p>
            <a:pPr/>
          </a:p>
        </p:txBody>
      </p:sp>
      <p:sp>
        <p:nvSpPr>
          <p:cNvPr id="497" name="Shape 497"/>
          <p:cNvSpPr/>
          <p:nvPr>
            <p:ph type="body" sz="quarter" idx="1"/>
          </p:nvPr>
        </p:nvSpPr>
        <p:spPr>
          <a:prstGeom prst="rect">
            <a:avLst/>
          </a:prstGeom>
        </p:spPr>
        <p:txBody>
          <a:bodyPr/>
          <a:lstStyle/>
          <a:p>
            <a:pPr>
              <a:defRPr>
                <a:latin typeface="+mj-lt"/>
                <a:ea typeface="+mj-ea"/>
                <a:cs typeface="+mj-cs"/>
                <a:sym typeface="Helvetica"/>
              </a:defRPr>
            </a:pPr>
            <a:r>
              <a:t>Page 108 of </a:t>
            </a:r>
            <a:r>
              <a:rPr i="1"/>
              <a:t>The 3 Colors of Ministry </a:t>
            </a:r>
            <a:r>
              <a:t>contains the teaching associated with this slide.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6" name="Shape 506"/>
          <p:cNvSpPr/>
          <p:nvPr>
            <p:ph type="sldImg"/>
          </p:nvPr>
        </p:nvSpPr>
        <p:spPr>
          <a:prstGeom prst="rect">
            <a:avLst/>
          </a:prstGeom>
        </p:spPr>
        <p:txBody>
          <a:bodyPr/>
          <a:lstStyle/>
          <a:p>
            <a:pPr/>
          </a:p>
        </p:txBody>
      </p:sp>
      <p:sp>
        <p:nvSpPr>
          <p:cNvPr id="507" name="Shape 507"/>
          <p:cNvSpPr/>
          <p:nvPr>
            <p:ph type="body" sz="quarter" idx="1"/>
          </p:nvPr>
        </p:nvSpPr>
        <p:spPr>
          <a:prstGeom prst="rect">
            <a:avLst/>
          </a:prstGeom>
        </p:spPr>
        <p:txBody>
          <a:bodyPr/>
          <a:lstStyle/>
          <a:p>
            <a:pPr>
              <a:defRPr>
                <a:latin typeface="+mj-lt"/>
                <a:ea typeface="+mj-ea"/>
                <a:cs typeface="+mj-cs"/>
                <a:sym typeface="Helvetica"/>
              </a:defRPr>
            </a:pPr>
            <a:r>
              <a:t>Page 109 of </a:t>
            </a:r>
            <a:r>
              <a:rPr i="1"/>
              <a:t>The 3 Colors of Ministry </a:t>
            </a:r>
            <a:r>
              <a:t>contains the teaching associated with this slide.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6" name="Shape 516"/>
          <p:cNvSpPr/>
          <p:nvPr>
            <p:ph type="sldImg"/>
          </p:nvPr>
        </p:nvSpPr>
        <p:spPr>
          <a:prstGeom prst="rect">
            <a:avLst/>
          </a:prstGeom>
        </p:spPr>
        <p:txBody>
          <a:bodyPr/>
          <a:lstStyle/>
          <a:p>
            <a:pPr/>
          </a:p>
        </p:txBody>
      </p:sp>
      <p:sp>
        <p:nvSpPr>
          <p:cNvPr id="517" name="Shape 517"/>
          <p:cNvSpPr/>
          <p:nvPr>
            <p:ph type="body" sz="quarter" idx="1"/>
          </p:nvPr>
        </p:nvSpPr>
        <p:spPr>
          <a:prstGeom prst="rect">
            <a:avLst/>
          </a:prstGeom>
        </p:spPr>
        <p:txBody>
          <a:bodyPr/>
          <a:lstStyle/>
          <a:p>
            <a:pPr>
              <a:defRPr>
                <a:latin typeface="+mj-lt"/>
                <a:ea typeface="+mj-ea"/>
                <a:cs typeface="+mj-cs"/>
                <a:sym typeface="Helvetica"/>
              </a:defRPr>
            </a:pPr>
            <a:r>
              <a:t>Page 110 of </a:t>
            </a:r>
            <a:r>
              <a:rPr i="1"/>
              <a:t>The 3 Colors of Ministry </a:t>
            </a:r>
            <a:r>
              <a:t>contains the teaching associated with this slide.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6" name="Shape 526"/>
          <p:cNvSpPr/>
          <p:nvPr>
            <p:ph type="sldImg"/>
          </p:nvPr>
        </p:nvSpPr>
        <p:spPr>
          <a:prstGeom prst="rect">
            <a:avLst/>
          </a:prstGeom>
        </p:spPr>
        <p:txBody>
          <a:bodyPr/>
          <a:lstStyle/>
          <a:p>
            <a:pPr/>
          </a:p>
        </p:txBody>
      </p:sp>
      <p:sp>
        <p:nvSpPr>
          <p:cNvPr id="527" name="Shape 527"/>
          <p:cNvSpPr/>
          <p:nvPr>
            <p:ph type="body" sz="quarter" idx="1"/>
          </p:nvPr>
        </p:nvSpPr>
        <p:spPr>
          <a:prstGeom prst="rect">
            <a:avLst/>
          </a:prstGeom>
        </p:spPr>
        <p:txBody>
          <a:bodyPr/>
          <a:lstStyle/>
          <a:p>
            <a:pPr>
              <a:defRPr>
                <a:latin typeface="+mj-lt"/>
                <a:ea typeface="+mj-ea"/>
                <a:cs typeface="+mj-cs"/>
                <a:sym typeface="Helvetica"/>
              </a:defRPr>
            </a:pPr>
            <a:r>
              <a:t>Page 111 of </a:t>
            </a:r>
            <a:r>
              <a:rPr i="1"/>
              <a:t>The 3 Colors of Ministry </a:t>
            </a:r>
            <a:r>
              <a:t>contains the teaching associated with this slide.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6" name="Shape 536"/>
          <p:cNvSpPr/>
          <p:nvPr>
            <p:ph type="sldImg"/>
          </p:nvPr>
        </p:nvSpPr>
        <p:spPr>
          <a:prstGeom prst="rect">
            <a:avLst/>
          </a:prstGeom>
        </p:spPr>
        <p:txBody>
          <a:bodyPr/>
          <a:lstStyle/>
          <a:p>
            <a:pPr/>
          </a:p>
        </p:txBody>
      </p:sp>
      <p:sp>
        <p:nvSpPr>
          <p:cNvPr id="537" name="Shape 537"/>
          <p:cNvSpPr/>
          <p:nvPr>
            <p:ph type="body" sz="quarter" idx="1"/>
          </p:nvPr>
        </p:nvSpPr>
        <p:spPr>
          <a:prstGeom prst="rect">
            <a:avLst/>
          </a:prstGeom>
        </p:spPr>
        <p:txBody>
          <a:bodyPr/>
          <a:lstStyle/>
          <a:p>
            <a:pPr>
              <a:defRPr>
                <a:latin typeface="+mj-lt"/>
                <a:ea typeface="+mj-ea"/>
                <a:cs typeface="+mj-cs"/>
                <a:sym typeface="Helvetica"/>
              </a:defRPr>
            </a:pPr>
            <a:r>
              <a:t>Page 112 of </a:t>
            </a:r>
            <a:r>
              <a:rPr i="1"/>
              <a:t>The 3 Colors of Ministry </a:t>
            </a:r>
            <a:r>
              <a:t>contains the teaching associated with this slide.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6" name="Shape 546"/>
          <p:cNvSpPr/>
          <p:nvPr>
            <p:ph type="sldImg"/>
          </p:nvPr>
        </p:nvSpPr>
        <p:spPr>
          <a:prstGeom prst="rect">
            <a:avLst/>
          </a:prstGeom>
        </p:spPr>
        <p:txBody>
          <a:bodyPr/>
          <a:lstStyle/>
          <a:p>
            <a:pPr/>
          </a:p>
        </p:txBody>
      </p:sp>
      <p:sp>
        <p:nvSpPr>
          <p:cNvPr id="547" name="Shape 547"/>
          <p:cNvSpPr/>
          <p:nvPr>
            <p:ph type="body" sz="quarter" idx="1"/>
          </p:nvPr>
        </p:nvSpPr>
        <p:spPr>
          <a:prstGeom prst="rect">
            <a:avLst/>
          </a:prstGeom>
        </p:spPr>
        <p:txBody>
          <a:bodyPr/>
          <a:lstStyle/>
          <a:p>
            <a:pPr>
              <a:defRPr>
                <a:latin typeface="+mj-lt"/>
                <a:ea typeface="+mj-ea"/>
                <a:cs typeface="+mj-cs"/>
                <a:sym typeface="Helvetica"/>
              </a:defRPr>
            </a:pPr>
            <a:r>
              <a:t>Page 114 of </a:t>
            </a:r>
            <a:r>
              <a:rPr i="1"/>
              <a:t>The 3 Colors of Ministry </a:t>
            </a:r>
            <a:r>
              <a:t>contains the teaching associated with this slide.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6" name="Shape 556"/>
          <p:cNvSpPr/>
          <p:nvPr>
            <p:ph type="sldImg"/>
          </p:nvPr>
        </p:nvSpPr>
        <p:spPr>
          <a:prstGeom prst="rect">
            <a:avLst/>
          </a:prstGeom>
        </p:spPr>
        <p:txBody>
          <a:bodyPr/>
          <a:lstStyle/>
          <a:p>
            <a:pPr/>
          </a:p>
        </p:txBody>
      </p:sp>
      <p:sp>
        <p:nvSpPr>
          <p:cNvPr id="557" name="Shape 557"/>
          <p:cNvSpPr/>
          <p:nvPr>
            <p:ph type="body" sz="quarter" idx="1"/>
          </p:nvPr>
        </p:nvSpPr>
        <p:spPr>
          <a:prstGeom prst="rect">
            <a:avLst/>
          </a:prstGeom>
        </p:spPr>
        <p:txBody>
          <a:bodyPr/>
          <a:lstStyle/>
          <a:p>
            <a:pPr>
              <a:defRPr>
                <a:latin typeface="+mj-lt"/>
                <a:ea typeface="+mj-ea"/>
                <a:cs typeface="+mj-cs"/>
                <a:sym typeface="Helvetica"/>
              </a:defRPr>
            </a:pPr>
            <a:r>
              <a:t>Page 115 of </a:t>
            </a:r>
            <a:r>
              <a:rPr i="1"/>
              <a:t>The 3 Colors of Ministry </a:t>
            </a:r>
            <a:r>
              <a:t>contains the teaching associated with this slide.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6" name="Shape 566"/>
          <p:cNvSpPr/>
          <p:nvPr>
            <p:ph type="sldImg"/>
          </p:nvPr>
        </p:nvSpPr>
        <p:spPr>
          <a:prstGeom prst="rect">
            <a:avLst/>
          </a:prstGeom>
        </p:spPr>
        <p:txBody>
          <a:bodyPr/>
          <a:lstStyle/>
          <a:p>
            <a:pPr/>
          </a:p>
        </p:txBody>
      </p:sp>
      <p:sp>
        <p:nvSpPr>
          <p:cNvPr id="567" name="Shape 567"/>
          <p:cNvSpPr/>
          <p:nvPr>
            <p:ph type="body" sz="quarter" idx="1"/>
          </p:nvPr>
        </p:nvSpPr>
        <p:spPr>
          <a:prstGeom prst="rect">
            <a:avLst/>
          </a:prstGeom>
        </p:spPr>
        <p:txBody>
          <a:bodyPr/>
          <a:lstStyle/>
          <a:p>
            <a:pPr>
              <a:defRPr>
                <a:latin typeface="+mj-lt"/>
                <a:ea typeface="+mj-ea"/>
                <a:cs typeface="+mj-cs"/>
                <a:sym typeface="Helvetica"/>
              </a:defRPr>
            </a:pPr>
            <a:r>
              <a:t>Page 116 of </a:t>
            </a:r>
            <a:r>
              <a:rPr i="1"/>
              <a:t>The 3 Colors of Ministry </a:t>
            </a:r>
            <a:r>
              <a:t>contains the teaching associated with this slide.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6" name="Shape 576"/>
          <p:cNvSpPr/>
          <p:nvPr>
            <p:ph type="sldImg"/>
          </p:nvPr>
        </p:nvSpPr>
        <p:spPr>
          <a:prstGeom prst="rect">
            <a:avLst/>
          </a:prstGeom>
        </p:spPr>
        <p:txBody>
          <a:bodyPr/>
          <a:lstStyle/>
          <a:p>
            <a:pPr/>
          </a:p>
        </p:txBody>
      </p:sp>
      <p:sp>
        <p:nvSpPr>
          <p:cNvPr id="577" name="Shape 577"/>
          <p:cNvSpPr/>
          <p:nvPr>
            <p:ph type="body" sz="quarter" idx="1"/>
          </p:nvPr>
        </p:nvSpPr>
        <p:spPr>
          <a:prstGeom prst="rect">
            <a:avLst/>
          </a:prstGeom>
        </p:spPr>
        <p:txBody>
          <a:bodyPr/>
          <a:lstStyle/>
          <a:p>
            <a:pPr>
              <a:defRPr>
                <a:latin typeface="+mj-lt"/>
                <a:ea typeface="+mj-ea"/>
                <a:cs typeface="+mj-cs"/>
                <a:sym typeface="Helvetica"/>
              </a:defRPr>
            </a:pPr>
            <a:r>
              <a:t>Page 117 of </a:t>
            </a:r>
            <a:r>
              <a:rPr i="1"/>
              <a:t>The 3 Colors of Ministry </a:t>
            </a:r>
            <a:r>
              <a:t>contains the teaching associated with this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Shape 169"/>
          <p:cNvSpPr/>
          <p:nvPr>
            <p:ph type="sldImg"/>
          </p:nvPr>
        </p:nvSpPr>
        <p:spPr>
          <a:prstGeom prst="rect">
            <a:avLst/>
          </a:prstGeom>
        </p:spPr>
        <p:txBody>
          <a:bodyPr/>
          <a:lstStyle/>
          <a:p>
            <a:pPr/>
          </a:p>
        </p:txBody>
      </p:sp>
      <p:sp>
        <p:nvSpPr>
          <p:cNvPr id="170" name="Shape 170"/>
          <p:cNvSpPr/>
          <p:nvPr>
            <p:ph type="body" sz="quarter" idx="1"/>
          </p:nvPr>
        </p:nvSpPr>
        <p:spPr>
          <a:prstGeom prst="rect">
            <a:avLst/>
          </a:prstGeom>
        </p:spPr>
        <p:txBody>
          <a:bodyPr/>
          <a:lstStyle/>
          <a:p>
            <a:pPr>
              <a:defRPr>
                <a:latin typeface="+mj-lt"/>
                <a:ea typeface="+mj-ea"/>
                <a:cs typeface="+mj-cs"/>
                <a:sym typeface="Helvetica"/>
              </a:defRPr>
            </a:pPr>
            <a:r>
              <a:t>Pages 15-17 of </a:t>
            </a:r>
            <a:r>
              <a:rPr i="1"/>
              <a:t>The 3 Colors of Ministry </a:t>
            </a:r>
            <a:r>
              <a:t>contain the teaching associated with this slide.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6" name="Shape 586"/>
          <p:cNvSpPr/>
          <p:nvPr>
            <p:ph type="sldImg"/>
          </p:nvPr>
        </p:nvSpPr>
        <p:spPr>
          <a:prstGeom prst="rect">
            <a:avLst/>
          </a:prstGeom>
        </p:spPr>
        <p:txBody>
          <a:bodyPr/>
          <a:lstStyle/>
          <a:p>
            <a:pPr/>
          </a:p>
        </p:txBody>
      </p:sp>
      <p:sp>
        <p:nvSpPr>
          <p:cNvPr id="587" name="Shape 587"/>
          <p:cNvSpPr/>
          <p:nvPr>
            <p:ph type="body" sz="quarter" idx="1"/>
          </p:nvPr>
        </p:nvSpPr>
        <p:spPr>
          <a:prstGeom prst="rect">
            <a:avLst/>
          </a:prstGeom>
        </p:spPr>
        <p:txBody>
          <a:bodyPr/>
          <a:lstStyle/>
          <a:p>
            <a:pPr>
              <a:defRPr>
                <a:latin typeface="+mj-lt"/>
                <a:ea typeface="+mj-ea"/>
                <a:cs typeface="+mj-cs"/>
                <a:sym typeface="Helvetica"/>
              </a:defRPr>
            </a:pPr>
            <a:r>
              <a:t>Page 118 of </a:t>
            </a:r>
            <a:r>
              <a:rPr i="1"/>
              <a:t>The 3 Colors of Ministry </a:t>
            </a:r>
            <a:r>
              <a:t>contains the teaching associated with this slide.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6" name="Shape 596"/>
          <p:cNvSpPr/>
          <p:nvPr>
            <p:ph type="sldImg"/>
          </p:nvPr>
        </p:nvSpPr>
        <p:spPr>
          <a:prstGeom prst="rect">
            <a:avLst/>
          </a:prstGeom>
        </p:spPr>
        <p:txBody>
          <a:bodyPr/>
          <a:lstStyle/>
          <a:p>
            <a:pPr/>
          </a:p>
        </p:txBody>
      </p:sp>
      <p:sp>
        <p:nvSpPr>
          <p:cNvPr id="597" name="Shape 597"/>
          <p:cNvSpPr/>
          <p:nvPr>
            <p:ph type="body" sz="quarter" idx="1"/>
          </p:nvPr>
        </p:nvSpPr>
        <p:spPr>
          <a:prstGeom prst="rect">
            <a:avLst/>
          </a:prstGeom>
        </p:spPr>
        <p:txBody>
          <a:bodyPr/>
          <a:lstStyle/>
          <a:p>
            <a:pPr>
              <a:defRPr>
                <a:latin typeface="+mj-lt"/>
                <a:ea typeface="+mj-ea"/>
                <a:cs typeface="+mj-cs"/>
                <a:sym typeface="Helvetica"/>
              </a:defRPr>
            </a:pPr>
            <a:r>
              <a:t>Page 119 of </a:t>
            </a:r>
            <a:r>
              <a:rPr i="1"/>
              <a:t>The 3 Colors of Ministry </a:t>
            </a:r>
            <a:r>
              <a:t>contains the teaching associated with this slide.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6" name="Shape 606"/>
          <p:cNvSpPr/>
          <p:nvPr>
            <p:ph type="sldImg"/>
          </p:nvPr>
        </p:nvSpPr>
        <p:spPr>
          <a:prstGeom prst="rect">
            <a:avLst/>
          </a:prstGeom>
        </p:spPr>
        <p:txBody>
          <a:bodyPr/>
          <a:lstStyle/>
          <a:p>
            <a:pPr/>
          </a:p>
        </p:txBody>
      </p:sp>
      <p:sp>
        <p:nvSpPr>
          <p:cNvPr id="607" name="Shape 607"/>
          <p:cNvSpPr/>
          <p:nvPr>
            <p:ph type="body" sz="quarter" idx="1"/>
          </p:nvPr>
        </p:nvSpPr>
        <p:spPr>
          <a:prstGeom prst="rect">
            <a:avLst/>
          </a:prstGeom>
        </p:spPr>
        <p:txBody>
          <a:bodyPr/>
          <a:lstStyle/>
          <a:p>
            <a:pPr>
              <a:defRPr>
                <a:latin typeface="+mj-lt"/>
                <a:ea typeface="+mj-ea"/>
                <a:cs typeface="+mj-cs"/>
                <a:sym typeface="Helvetica"/>
              </a:defRPr>
            </a:pPr>
            <a:r>
              <a:t>Page 120 of </a:t>
            </a:r>
            <a:r>
              <a:rPr i="1"/>
              <a:t>The 3 Colors of Ministry </a:t>
            </a:r>
            <a:r>
              <a:t>contains the teaching associated with this slide.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6" name="Shape 616"/>
          <p:cNvSpPr/>
          <p:nvPr>
            <p:ph type="sldImg"/>
          </p:nvPr>
        </p:nvSpPr>
        <p:spPr>
          <a:prstGeom prst="rect">
            <a:avLst/>
          </a:prstGeom>
        </p:spPr>
        <p:txBody>
          <a:bodyPr/>
          <a:lstStyle/>
          <a:p>
            <a:pPr/>
          </a:p>
        </p:txBody>
      </p:sp>
      <p:sp>
        <p:nvSpPr>
          <p:cNvPr id="617" name="Shape 617"/>
          <p:cNvSpPr/>
          <p:nvPr>
            <p:ph type="body" sz="quarter" idx="1"/>
          </p:nvPr>
        </p:nvSpPr>
        <p:spPr>
          <a:prstGeom prst="rect">
            <a:avLst/>
          </a:prstGeom>
        </p:spPr>
        <p:txBody>
          <a:bodyPr/>
          <a:lstStyle/>
          <a:p>
            <a:pPr>
              <a:defRPr>
                <a:latin typeface="+mj-lt"/>
                <a:ea typeface="+mj-ea"/>
                <a:cs typeface="+mj-cs"/>
                <a:sym typeface="Helvetica"/>
              </a:defRPr>
            </a:pPr>
            <a:r>
              <a:t>Page 121 of </a:t>
            </a:r>
            <a:r>
              <a:rPr i="1"/>
              <a:t>The 3 Colors of Ministry </a:t>
            </a:r>
            <a:r>
              <a:t>contains the teaching associated with this slide.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6" name="Shape 626"/>
          <p:cNvSpPr/>
          <p:nvPr>
            <p:ph type="sldImg"/>
          </p:nvPr>
        </p:nvSpPr>
        <p:spPr>
          <a:prstGeom prst="rect">
            <a:avLst/>
          </a:prstGeom>
        </p:spPr>
        <p:txBody>
          <a:bodyPr/>
          <a:lstStyle/>
          <a:p>
            <a:pPr/>
          </a:p>
        </p:txBody>
      </p:sp>
      <p:sp>
        <p:nvSpPr>
          <p:cNvPr id="627" name="Shape 627"/>
          <p:cNvSpPr/>
          <p:nvPr>
            <p:ph type="body" sz="quarter" idx="1"/>
          </p:nvPr>
        </p:nvSpPr>
        <p:spPr>
          <a:prstGeom prst="rect">
            <a:avLst/>
          </a:prstGeom>
        </p:spPr>
        <p:txBody>
          <a:bodyPr/>
          <a:lstStyle/>
          <a:p>
            <a:pPr>
              <a:defRPr>
                <a:latin typeface="+mj-lt"/>
                <a:ea typeface="+mj-ea"/>
                <a:cs typeface="+mj-cs"/>
                <a:sym typeface="Helvetica"/>
              </a:defRPr>
            </a:pPr>
            <a:r>
              <a:t>Page 122 of </a:t>
            </a:r>
            <a:r>
              <a:rPr i="1"/>
              <a:t>The 3 Colors of Ministry </a:t>
            </a:r>
            <a:r>
              <a:t>contains the teaching associated with this slide.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6" name="Shape 636"/>
          <p:cNvSpPr/>
          <p:nvPr>
            <p:ph type="sldImg"/>
          </p:nvPr>
        </p:nvSpPr>
        <p:spPr>
          <a:prstGeom prst="rect">
            <a:avLst/>
          </a:prstGeom>
        </p:spPr>
        <p:txBody>
          <a:bodyPr/>
          <a:lstStyle/>
          <a:p>
            <a:pPr/>
          </a:p>
        </p:txBody>
      </p:sp>
      <p:sp>
        <p:nvSpPr>
          <p:cNvPr id="637" name="Shape 637"/>
          <p:cNvSpPr/>
          <p:nvPr>
            <p:ph type="body" sz="quarter" idx="1"/>
          </p:nvPr>
        </p:nvSpPr>
        <p:spPr>
          <a:prstGeom prst="rect">
            <a:avLst/>
          </a:prstGeom>
        </p:spPr>
        <p:txBody>
          <a:bodyPr/>
          <a:lstStyle/>
          <a:p>
            <a:pPr>
              <a:defRPr>
                <a:latin typeface="+mj-lt"/>
                <a:ea typeface="+mj-ea"/>
                <a:cs typeface="+mj-cs"/>
                <a:sym typeface="Helvetica"/>
              </a:defRPr>
            </a:pPr>
            <a:r>
              <a:t>Page 123 of </a:t>
            </a:r>
            <a:r>
              <a:rPr i="1"/>
              <a:t>The 3 Colors of Ministry </a:t>
            </a:r>
            <a:r>
              <a:t>contains the teaching associated with this slide.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6" name="Shape 646"/>
          <p:cNvSpPr/>
          <p:nvPr>
            <p:ph type="sldImg"/>
          </p:nvPr>
        </p:nvSpPr>
        <p:spPr>
          <a:prstGeom prst="rect">
            <a:avLst/>
          </a:prstGeom>
        </p:spPr>
        <p:txBody>
          <a:bodyPr/>
          <a:lstStyle/>
          <a:p>
            <a:pPr/>
          </a:p>
        </p:txBody>
      </p:sp>
      <p:sp>
        <p:nvSpPr>
          <p:cNvPr id="647" name="Shape 647"/>
          <p:cNvSpPr/>
          <p:nvPr>
            <p:ph type="body" sz="quarter" idx="1"/>
          </p:nvPr>
        </p:nvSpPr>
        <p:spPr>
          <a:prstGeom prst="rect">
            <a:avLst/>
          </a:prstGeom>
        </p:spPr>
        <p:txBody>
          <a:bodyPr/>
          <a:lstStyle/>
          <a:p>
            <a:pPr>
              <a:defRPr>
                <a:latin typeface="+mj-lt"/>
                <a:ea typeface="+mj-ea"/>
                <a:cs typeface="+mj-cs"/>
                <a:sym typeface="Helvetica"/>
              </a:defRPr>
            </a:pPr>
            <a:r>
              <a:t>Page 125 of </a:t>
            </a:r>
            <a:r>
              <a:rPr i="1"/>
              <a:t>The 3 Colors of Ministry </a:t>
            </a:r>
            <a:r>
              <a:t>contains the teaching associated with this slide.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6" name="Shape 656"/>
          <p:cNvSpPr/>
          <p:nvPr>
            <p:ph type="sldImg"/>
          </p:nvPr>
        </p:nvSpPr>
        <p:spPr>
          <a:prstGeom prst="rect">
            <a:avLst/>
          </a:prstGeom>
        </p:spPr>
        <p:txBody>
          <a:bodyPr/>
          <a:lstStyle/>
          <a:p>
            <a:pPr/>
          </a:p>
        </p:txBody>
      </p:sp>
      <p:sp>
        <p:nvSpPr>
          <p:cNvPr id="657" name="Shape 657"/>
          <p:cNvSpPr/>
          <p:nvPr>
            <p:ph type="body" sz="quarter" idx="1"/>
          </p:nvPr>
        </p:nvSpPr>
        <p:spPr>
          <a:prstGeom prst="rect">
            <a:avLst/>
          </a:prstGeom>
        </p:spPr>
        <p:txBody>
          <a:bodyPr/>
          <a:lstStyle/>
          <a:p>
            <a:pPr>
              <a:defRPr>
                <a:latin typeface="+mj-lt"/>
                <a:ea typeface="+mj-ea"/>
                <a:cs typeface="+mj-cs"/>
                <a:sym typeface="Helvetica"/>
              </a:defRPr>
            </a:pPr>
            <a:r>
              <a:t>Page 126 of </a:t>
            </a:r>
            <a:r>
              <a:rPr i="1"/>
              <a:t>The 3 Colors of Ministry </a:t>
            </a:r>
            <a:r>
              <a:t>contains the teaching associated with this slide.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6" name="Shape 666"/>
          <p:cNvSpPr/>
          <p:nvPr>
            <p:ph type="sldImg"/>
          </p:nvPr>
        </p:nvSpPr>
        <p:spPr>
          <a:prstGeom prst="rect">
            <a:avLst/>
          </a:prstGeom>
        </p:spPr>
        <p:txBody>
          <a:bodyPr/>
          <a:lstStyle/>
          <a:p>
            <a:pPr/>
          </a:p>
        </p:txBody>
      </p:sp>
      <p:sp>
        <p:nvSpPr>
          <p:cNvPr id="667" name="Shape 667"/>
          <p:cNvSpPr/>
          <p:nvPr>
            <p:ph type="body" sz="quarter" idx="1"/>
          </p:nvPr>
        </p:nvSpPr>
        <p:spPr>
          <a:prstGeom prst="rect">
            <a:avLst/>
          </a:prstGeom>
        </p:spPr>
        <p:txBody>
          <a:bodyPr/>
          <a:lstStyle/>
          <a:p>
            <a:pPr>
              <a:defRPr>
                <a:latin typeface="+mj-lt"/>
                <a:ea typeface="+mj-ea"/>
                <a:cs typeface="+mj-cs"/>
                <a:sym typeface="Helvetica"/>
              </a:defRPr>
            </a:pPr>
            <a:r>
              <a:t>Page 127 of </a:t>
            </a:r>
            <a:r>
              <a:rPr i="1"/>
              <a:t>The 3 Colors of Ministry </a:t>
            </a:r>
            <a:r>
              <a:t>contains the teaching associated with this slide.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6" name="Shape 676"/>
          <p:cNvSpPr/>
          <p:nvPr>
            <p:ph type="sldImg"/>
          </p:nvPr>
        </p:nvSpPr>
        <p:spPr>
          <a:prstGeom prst="rect">
            <a:avLst/>
          </a:prstGeom>
        </p:spPr>
        <p:txBody>
          <a:bodyPr/>
          <a:lstStyle/>
          <a:p>
            <a:pPr/>
          </a:p>
        </p:txBody>
      </p:sp>
      <p:sp>
        <p:nvSpPr>
          <p:cNvPr id="677" name="Shape 677"/>
          <p:cNvSpPr/>
          <p:nvPr>
            <p:ph type="body" sz="quarter" idx="1"/>
          </p:nvPr>
        </p:nvSpPr>
        <p:spPr>
          <a:prstGeom prst="rect">
            <a:avLst/>
          </a:prstGeom>
        </p:spPr>
        <p:txBody>
          <a:bodyPr/>
          <a:lstStyle/>
          <a:p>
            <a:pPr>
              <a:defRPr>
                <a:latin typeface="+mj-lt"/>
                <a:ea typeface="+mj-ea"/>
                <a:cs typeface="+mj-cs"/>
                <a:sym typeface="Helvetica"/>
              </a:defRPr>
            </a:pPr>
            <a:r>
              <a:t>Page 128 of </a:t>
            </a:r>
            <a:r>
              <a:rPr i="1"/>
              <a:t>The 3 Colors of Ministry </a:t>
            </a:r>
            <a:r>
              <a:t>contains the teaching associated with this slide.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Shape 183"/>
          <p:cNvSpPr/>
          <p:nvPr>
            <p:ph type="sldImg"/>
          </p:nvPr>
        </p:nvSpPr>
        <p:spPr>
          <a:prstGeom prst="rect">
            <a:avLst/>
          </a:prstGeom>
        </p:spPr>
        <p:txBody>
          <a:bodyPr/>
          <a:lstStyle/>
          <a:p>
            <a:pPr/>
          </a:p>
        </p:txBody>
      </p:sp>
      <p:sp>
        <p:nvSpPr>
          <p:cNvPr id="184" name="Shape 184"/>
          <p:cNvSpPr/>
          <p:nvPr>
            <p:ph type="body" sz="quarter" idx="1"/>
          </p:nvPr>
        </p:nvSpPr>
        <p:spPr>
          <a:prstGeom prst="rect">
            <a:avLst/>
          </a:prstGeom>
        </p:spPr>
        <p:txBody>
          <a:bodyPr/>
          <a:lstStyle/>
          <a:p>
            <a:pPr>
              <a:defRPr>
                <a:latin typeface="+mj-lt"/>
                <a:ea typeface="+mj-ea"/>
                <a:cs typeface="+mj-cs"/>
                <a:sym typeface="Helvetica"/>
              </a:defRPr>
            </a:pPr>
            <a:r>
              <a:t>Pages 15-17 of </a:t>
            </a:r>
            <a:r>
              <a:rPr i="1"/>
              <a:t>The 3 Colors of Ministry </a:t>
            </a:r>
            <a:r>
              <a:t>contain the teaching associated with this slide.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6" name="Shape 686"/>
          <p:cNvSpPr/>
          <p:nvPr>
            <p:ph type="sldImg"/>
          </p:nvPr>
        </p:nvSpPr>
        <p:spPr>
          <a:prstGeom prst="rect">
            <a:avLst/>
          </a:prstGeom>
        </p:spPr>
        <p:txBody>
          <a:bodyPr/>
          <a:lstStyle/>
          <a:p>
            <a:pPr/>
          </a:p>
        </p:txBody>
      </p:sp>
      <p:sp>
        <p:nvSpPr>
          <p:cNvPr id="687" name="Shape 687"/>
          <p:cNvSpPr/>
          <p:nvPr>
            <p:ph type="body" sz="quarter" idx="1"/>
          </p:nvPr>
        </p:nvSpPr>
        <p:spPr>
          <a:prstGeom prst="rect">
            <a:avLst/>
          </a:prstGeom>
        </p:spPr>
        <p:txBody>
          <a:bodyPr/>
          <a:lstStyle/>
          <a:p>
            <a:pPr>
              <a:defRPr>
                <a:latin typeface="+mj-lt"/>
                <a:ea typeface="+mj-ea"/>
                <a:cs typeface="+mj-cs"/>
                <a:sym typeface="Helvetica"/>
              </a:defRPr>
            </a:pPr>
            <a:r>
              <a:t>Page 129 of </a:t>
            </a:r>
            <a:r>
              <a:rPr i="1"/>
              <a:t>The 3 Colors of Ministry </a:t>
            </a:r>
            <a:r>
              <a:t>contains the teaching associated with this slide.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6" name="Shape 696"/>
          <p:cNvSpPr/>
          <p:nvPr>
            <p:ph type="sldImg"/>
          </p:nvPr>
        </p:nvSpPr>
        <p:spPr>
          <a:prstGeom prst="rect">
            <a:avLst/>
          </a:prstGeom>
        </p:spPr>
        <p:txBody>
          <a:bodyPr/>
          <a:lstStyle/>
          <a:p>
            <a:pPr/>
          </a:p>
        </p:txBody>
      </p:sp>
      <p:sp>
        <p:nvSpPr>
          <p:cNvPr id="697" name="Shape 697"/>
          <p:cNvSpPr/>
          <p:nvPr>
            <p:ph type="body" sz="quarter" idx="1"/>
          </p:nvPr>
        </p:nvSpPr>
        <p:spPr>
          <a:prstGeom prst="rect">
            <a:avLst/>
          </a:prstGeom>
        </p:spPr>
        <p:txBody>
          <a:bodyPr/>
          <a:lstStyle/>
          <a:p>
            <a:pPr>
              <a:defRPr>
                <a:latin typeface="+mj-lt"/>
                <a:ea typeface="+mj-ea"/>
                <a:cs typeface="+mj-cs"/>
                <a:sym typeface="Helvetica"/>
              </a:defRPr>
            </a:pPr>
            <a:r>
              <a:t>Page 130 of </a:t>
            </a:r>
            <a:r>
              <a:rPr i="1"/>
              <a:t>The 3 Colors of Ministry </a:t>
            </a:r>
            <a:r>
              <a:t>contains the teaching associated with this slide.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6" name="Shape 706"/>
          <p:cNvSpPr/>
          <p:nvPr>
            <p:ph type="sldImg"/>
          </p:nvPr>
        </p:nvSpPr>
        <p:spPr>
          <a:prstGeom prst="rect">
            <a:avLst/>
          </a:prstGeom>
        </p:spPr>
        <p:txBody>
          <a:bodyPr/>
          <a:lstStyle/>
          <a:p>
            <a:pPr/>
          </a:p>
        </p:txBody>
      </p:sp>
      <p:sp>
        <p:nvSpPr>
          <p:cNvPr id="707" name="Shape 707"/>
          <p:cNvSpPr/>
          <p:nvPr>
            <p:ph type="body" sz="quarter" idx="1"/>
          </p:nvPr>
        </p:nvSpPr>
        <p:spPr>
          <a:prstGeom prst="rect">
            <a:avLst/>
          </a:prstGeom>
        </p:spPr>
        <p:txBody>
          <a:bodyPr/>
          <a:lstStyle/>
          <a:p>
            <a:pPr>
              <a:defRPr>
                <a:latin typeface="+mj-lt"/>
                <a:ea typeface="+mj-ea"/>
                <a:cs typeface="+mj-cs"/>
                <a:sym typeface="Helvetica"/>
              </a:defRPr>
            </a:pPr>
            <a:r>
              <a:t>Page 131 of </a:t>
            </a:r>
            <a:r>
              <a:rPr i="1"/>
              <a:t>The 3 Colors of Ministry </a:t>
            </a:r>
            <a:r>
              <a:t>contains the teaching associated with this slide.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6" name="Shape 716"/>
          <p:cNvSpPr/>
          <p:nvPr>
            <p:ph type="sldImg"/>
          </p:nvPr>
        </p:nvSpPr>
        <p:spPr>
          <a:prstGeom prst="rect">
            <a:avLst/>
          </a:prstGeom>
        </p:spPr>
        <p:txBody>
          <a:bodyPr/>
          <a:lstStyle/>
          <a:p>
            <a:pPr/>
          </a:p>
        </p:txBody>
      </p:sp>
      <p:sp>
        <p:nvSpPr>
          <p:cNvPr id="717" name="Shape 717"/>
          <p:cNvSpPr/>
          <p:nvPr>
            <p:ph type="body" sz="quarter" idx="1"/>
          </p:nvPr>
        </p:nvSpPr>
        <p:spPr>
          <a:prstGeom prst="rect">
            <a:avLst/>
          </a:prstGeom>
        </p:spPr>
        <p:txBody>
          <a:bodyPr/>
          <a:lstStyle/>
          <a:p>
            <a:pPr>
              <a:defRPr>
                <a:latin typeface="+mj-lt"/>
                <a:ea typeface="+mj-ea"/>
                <a:cs typeface="+mj-cs"/>
                <a:sym typeface="Helvetica"/>
              </a:defRPr>
            </a:pPr>
            <a:r>
              <a:t>Page 132 of </a:t>
            </a:r>
            <a:r>
              <a:rPr i="1"/>
              <a:t>The 3 Colors of Ministry </a:t>
            </a:r>
            <a:r>
              <a:t>contains the teaching associated with this slide.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6" name="Shape 726"/>
          <p:cNvSpPr/>
          <p:nvPr>
            <p:ph type="sldImg"/>
          </p:nvPr>
        </p:nvSpPr>
        <p:spPr>
          <a:prstGeom prst="rect">
            <a:avLst/>
          </a:prstGeom>
        </p:spPr>
        <p:txBody>
          <a:bodyPr/>
          <a:lstStyle/>
          <a:p>
            <a:pPr/>
          </a:p>
        </p:txBody>
      </p:sp>
      <p:sp>
        <p:nvSpPr>
          <p:cNvPr id="727" name="Shape 727"/>
          <p:cNvSpPr/>
          <p:nvPr>
            <p:ph type="body" sz="quarter" idx="1"/>
          </p:nvPr>
        </p:nvSpPr>
        <p:spPr>
          <a:prstGeom prst="rect">
            <a:avLst/>
          </a:prstGeom>
        </p:spPr>
        <p:txBody>
          <a:bodyPr/>
          <a:lstStyle/>
          <a:p>
            <a:pPr>
              <a:defRPr>
                <a:latin typeface="+mj-lt"/>
                <a:ea typeface="+mj-ea"/>
                <a:cs typeface="+mj-cs"/>
                <a:sym typeface="Helvetica"/>
              </a:defRPr>
            </a:pPr>
            <a:r>
              <a:t>Page 133 of </a:t>
            </a:r>
            <a:r>
              <a:rPr i="1"/>
              <a:t>The 3 Colors of Ministry </a:t>
            </a:r>
            <a:r>
              <a:t>contains the teaching associated with this slide.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6" name="Shape 736"/>
          <p:cNvSpPr/>
          <p:nvPr>
            <p:ph type="sldImg"/>
          </p:nvPr>
        </p:nvSpPr>
        <p:spPr>
          <a:prstGeom prst="rect">
            <a:avLst/>
          </a:prstGeom>
        </p:spPr>
        <p:txBody>
          <a:bodyPr/>
          <a:lstStyle/>
          <a:p>
            <a:pPr/>
          </a:p>
        </p:txBody>
      </p:sp>
      <p:sp>
        <p:nvSpPr>
          <p:cNvPr id="737" name="Shape 737"/>
          <p:cNvSpPr/>
          <p:nvPr>
            <p:ph type="body" sz="quarter" idx="1"/>
          </p:nvPr>
        </p:nvSpPr>
        <p:spPr>
          <a:prstGeom prst="rect">
            <a:avLst/>
          </a:prstGeom>
        </p:spPr>
        <p:txBody>
          <a:bodyPr/>
          <a:lstStyle/>
          <a:p>
            <a:pPr>
              <a:defRPr>
                <a:latin typeface="+mj-lt"/>
                <a:ea typeface="+mj-ea"/>
                <a:cs typeface="+mj-cs"/>
                <a:sym typeface="Helvetica"/>
              </a:defRPr>
            </a:pPr>
            <a:r>
              <a:t>Page 134 of </a:t>
            </a:r>
            <a:r>
              <a:rPr i="1"/>
              <a:t>The 3 Colors of Ministry </a:t>
            </a:r>
            <a:r>
              <a:t>contains the teaching associated with this slide.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Shape 203"/>
          <p:cNvSpPr/>
          <p:nvPr>
            <p:ph type="sldImg"/>
          </p:nvPr>
        </p:nvSpPr>
        <p:spPr>
          <a:prstGeom prst="rect">
            <a:avLst/>
          </a:prstGeom>
        </p:spPr>
        <p:txBody>
          <a:bodyPr/>
          <a:lstStyle/>
          <a:p>
            <a:pPr/>
          </a:p>
        </p:txBody>
      </p:sp>
      <p:sp>
        <p:nvSpPr>
          <p:cNvPr id="204" name="Shape 204"/>
          <p:cNvSpPr/>
          <p:nvPr>
            <p:ph type="body" sz="quarter" idx="1"/>
          </p:nvPr>
        </p:nvSpPr>
        <p:spPr>
          <a:prstGeom prst="rect">
            <a:avLst/>
          </a:prstGeom>
        </p:spPr>
        <p:txBody>
          <a:bodyPr/>
          <a:lstStyle/>
          <a:p>
            <a:pPr>
              <a:defRPr>
                <a:latin typeface="+mj-lt"/>
                <a:ea typeface="+mj-ea"/>
                <a:cs typeface="+mj-cs"/>
                <a:sym typeface="Helvetica"/>
              </a:defRPr>
            </a:pPr>
            <a:r>
              <a:t>Pages 22-23 of </a:t>
            </a:r>
            <a:r>
              <a:rPr i="1"/>
              <a:t>The 3 Colors of Ministry </a:t>
            </a:r>
            <a:r>
              <a:t>contain the teaching associated with this slide.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Shape 212"/>
          <p:cNvSpPr/>
          <p:nvPr>
            <p:ph type="sldImg"/>
          </p:nvPr>
        </p:nvSpPr>
        <p:spPr>
          <a:prstGeom prst="rect">
            <a:avLst/>
          </a:prstGeom>
        </p:spPr>
        <p:txBody>
          <a:bodyPr/>
          <a:lstStyle/>
          <a:p>
            <a:pPr/>
          </a:p>
        </p:txBody>
      </p:sp>
      <p:sp>
        <p:nvSpPr>
          <p:cNvPr id="213" name="Shape 213"/>
          <p:cNvSpPr/>
          <p:nvPr>
            <p:ph type="body" sz="quarter" idx="1"/>
          </p:nvPr>
        </p:nvSpPr>
        <p:spPr>
          <a:prstGeom prst="rect">
            <a:avLst/>
          </a:prstGeom>
        </p:spPr>
        <p:txBody>
          <a:bodyPr/>
          <a:lstStyle/>
          <a:p>
            <a:pPr>
              <a:defRPr>
                <a:latin typeface="+mj-lt"/>
                <a:ea typeface="+mj-ea"/>
                <a:cs typeface="+mj-cs"/>
                <a:sym typeface="Helvetica"/>
              </a:defRPr>
            </a:pPr>
            <a:r>
              <a:t>Pages 24-25 of </a:t>
            </a:r>
            <a:r>
              <a:rPr i="1"/>
              <a:t>The 3 Colors of Ministry </a:t>
            </a:r>
            <a:r>
              <a:t>contain the teaching associated with this slide.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Shape 221"/>
          <p:cNvSpPr/>
          <p:nvPr>
            <p:ph type="sldImg"/>
          </p:nvPr>
        </p:nvSpPr>
        <p:spPr>
          <a:prstGeom prst="rect">
            <a:avLst/>
          </a:prstGeom>
        </p:spPr>
        <p:txBody>
          <a:bodyPr/>
          <a:lstStyle/>
          <a:p>
            <a:pPr/>
          </a:p>
        </p:txBody>
      </p:sp>
      <p:sp>
        <p:nvSpPr>
          <p:cNvPr id="222" name="Shape 222"/>
          <p:cNvSpPr/>
          <p:nvPr>
            <p:ph type="body" sz="quarter" idx="1"/>
          </p:nvPr>
        </p:nvSpPr>
        <p:spPr>
          <a:prstGeom prst="rect">
            <a:avLst/>
          </a:prstGeom>
        </p:spPr>
        <p:txBody>
          <a:bodyPr/>
          <a:lstStyle/>
          <a:p>
            <a:pPr>
              <a:defRPr>
                <a:latin typeface="+mj-lt"/>
                <a:ea typeface="+mj-ea"/>
                <a:cs typeface="+mj-cs"/>
                <a:sym typeface="Helvetica"/>
              </a:defRPr>
            </a:pPr>
            <a:r>
              <a:t>Pages 26-27 of </a:t>
            </a:r>
            <a:r>
              <a:rPr i="1"/>
              <a:t>The 3 Colors of Ministry </a:t>
            </a:r>
            <a:r>
              <a:t>contain the teaching associated with this slide.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Shape 230"/>
          <p:cNvSpPr/>
          <p:nvPr>
            <p:ph type="sldImg"/>
          </p:nvPr>
        </p:nvSpPr>
        <p:spPr>
          <a:prstGeom prst="rect">
            <a:avLst/>
          </a:prstGeom>
        </p:spPr>
        <p:txBody>
          <a:bodyPr/>
          <a:lstStyle/>
          <a:p>
            <a:pPr/>
          </a:p>
        </p:txBody>
      </p:sp>
      <p:sp>
        <p:nvSpPr>
          <p:cNvPr id="231" name="Shape 231"/>
          <p:cNvSpPr/>
          <p:nvPr>
            <p:ph type="body" sz="quarter" idx="1"/>
          </p:nvPr>
        </p:nvSpPr>
        <p:spPr>
          <a:prstGeom prst="rect">
            <a:avLst/>
          </a:prstGeom>
        </p:spPr>
        <p:txBody>
          <a:bodyPr/>
          <a:lstStyle/>
          <a:p>
            <a:pPr>
              <a:defRPr>
                <a:latin typeface="+mj-lt"/>
                <a:ea typeface="+mj-ea"/>
                <a:cs typeface="+mj-cs"/>
                <a:sym typeface="Helvetica"/>
              </a:defRPr>
            </a:pPr>
            <a:r>
              <a:t>Pages 28-29 of </a:t>
            </a:r>
            <a:r>
              <a:rPr i="1"/>
              <a:t>The 3 Colors of Ministry </a:t>
            </a:r>
            <a:r>
              <a:t>contain the teaching associated with this slide.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Shape 239"/>
          <p:cNvSpPr/>
          <p:nvPr>
            <p:ph type="sldImg"/>
          </p:nvPr>
        </p:nvSpPr>
        <p:spPr>
          <a:prstGeom prst="rect">
            <a:avLst/>
          </a:prstGeom>
        </p:spPr>
        <p:txBody>
          <a:bodyPr/>
          <a:lstStyle/>
          <a:p>
            <a:pPr/>
          </a:p>
        </p:txBody>
      </p:sp>
      <p:sp>
        <p:nvSpPr>
          <p:cNvPr id="240" name="Shape 240"/>
          <p:cNvSpPr/>
          <p:nvPr>
            <p:ph type="body" sz="quarter" idx="1"/>
          </p:nvPr>
        </p:nvSpPr>
        <p:spPr>
          <a:prstGeom prst="rect">
            <a:avLst/>
          </a:prstGeom>
        </p:spPr>
        <p:txBody>
          <a:bodyPr/>
          <a:lstStyle/>
          <a:p>
            <a:pPr>
              <a:defRPr>
                <a:latin typeface="+mj-lt"/>
                <a:ea typeface="+mj-ea"/>
                <a:cs typeface="+mj-cs"/>
                <a:sym typeface="Helvetica"/>
              </a:defRPr>
            </a:pPr>
            <a:r>
              <a:t>Pages 30-31 of </a:t>
            </a:r>
            <a:r>
              <a:rPr i="1"/>
              <a:t>The 3 Colors of Ministry </a:t>
            </a:r>
            <a:r>
              <a:t>contain the teaching associated with this slide.</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sz="quarter"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0">
    <p:bg>
      <p:bgPr>
        <a:solidFill>
          <a:srgbClr val="525565"/>
        </a:solidFill>
      </p:bgPr>
    </p:bg>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sz="quarter"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chemeClr val="accent3">
            <a:lumOff val="44000"/>
          </a:schemeClr>
        </a:solidFill>
      </p:bgPr>
    </p:bg>
    <p:spTree>
      <p:nvGrpSpPr>
        <p:cNvPr id="1" name=""/>
        <p:cNvGrpSpPr/>
        <p:nvPr/>
      </p:nvGrpSpPr>
      <p:grpSpPr>
        <a:xfrm>
          <a:off x="0" y="0"/>
          <a:ext cx="0" cy="0"/>
          <a:chOff x="0" y="0"/>
          <a:chExt cx="0" cy="0"/>
        </a:xfrm>
      </p:grpSpPr>
      <p:sp>
        <p:nvSpPr>
          <p:cNvPr id="2" name="Title Text"/>
          <p:cNvSpPr txBox="1"/>
          <p:nvPr>
            <p:ph type="title"/>
          </p:nvPr>
        </p:nvSpPr>
        <p:spPr>
          <a:xfrm>
            <a:off x="685800" y="2130425"/>
            <a:ext cx="7772400" cy="14700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1371600" y="3886200"/>
            <a:ext cx="6400800" cy="17526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140700" y="6248400"/>
            <a:ext cx="317500" cy="320040"/>
          </a:xfrm>
          <a:prstGeom prst="rect">
            <a:avLst/>
          </a:prstGeom>
          <a:ln w="12700">
            <a:miter lim="400000"/>
          </a:ln>
        </p:spPr>
        <p:txBody>
          <a:bodyPr wrap="none" lIns="45719" rIns="45719">
            <a:spAutoFit/>
          </a:bodyPr>
          <a:lstStyle>
            <a:lvl1pPr algn="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all" i="0" spc="0" strike="noStrike" sz="3000" u="none">
          <a:solidFill>
            <a:srgbClr val="000000"/>
          </a:solidFill>
          <a:uFillTx/>
          <a:latin typeface="Mulish ExtraLight Bold"/>
          <a:ea typeface="Mulish ExtraLight Bold"/>
          <a:cs typeface="Mulish ExtraLight Bold"/>
          <a:sym typeface="Mulish ExtraLight Bold"/>
        </a:defRPr>
      </a:lvl1pPr>
      <a:lvl2pPr marL="0" marR="0" indent="0" algn="l" defTabSz="914400" rtl="0" latinLnBrk="0">
        <a:lnSpc>
          <a:spcPct val="100000"/>
        </a:lnSpc>
        <a:spcBef>
          <a:spcPts val="0"/>
        </a:spcBef>
        <a:spcAft>
          <a:spcPts val="0"/>
        </a:spcAft>
        <a:buClrTx/>
        <a:buSzTx/>
        <a:buFontTx/>
        <a:buNone/>
        <a:tabLst/>
        <a:defRPr b="0" baseline="0" cap="all" i="0" spc="0" strike="noStrike" sz="3000" u="none">
          <a:solidFill>
            <a:srgbClr val="000000"/>
          </a:solidFill>
          <a:uFillTx/>
          <a:latin typeface="Mulish ExtraLight Bold"/>
          <a:ea typeface="Mulish ExtraLight Bold"/>
          <a:cs typeface="Mulish ExtraLight Bold"/>
          <a:sym typeface="Mulish ExtraLight Bold"/>
        </a:defRPr>
      </a:lvl2pPr>
      <a:lvl3pPr marL="0" marR="0" indent="0" algn="l" defTabSz="914400" rtl="0" latinLnBrk="0">
        <a:lnSpc>
          <a:spcPct val="100000"/>
        </a:lnSpc>
        <a:spcBef>
          <a:spcPts val="0"/>
        </a:spcBef>
        <a:spcAft>
          <a:spcPts val="0"/>
        </a:spcAft>
        <a:buClrTx/>
        <a:buSzTx/>
        <a:buFontTx/>
        <a:buNone/>
        <a:tabLst/>
        <a:defRPr b="0" baseline="0" cap="all" i="0" spc="0" strike="noStrike" sz="3000" u="none">
          <a:solidFill>
            <a:srgbClr val="000000"/>
          </a:solidFill>
          <a:uFillTx/>
          <a:latin typeface="Mulish ExtraLight Bold"/>
          <a:ea typeface="Mulish ExtraLight Bold"/>
          <a:cs typeface="Mulish ExtraLight Bold"/>
          <a:sym typeface="Mulish ExtraLight Bold"/>
        </a:defRPr>
      </a:lvl3pPr>
      <a:lvl4pPr marL="0" marR="0" indent="0" algn="l" defTabSz="914400" rtl="0" latinLnBrk="0">
        <a:lnSpc>
          <a:spcPct val="100000"/>
        </a:lnSpc>
        <a:spcBef>
          <a:spcPts val="0"/>
        </a:spcBef>
        <a:spcAft>
          <a:spcPts val="0"/>
        </a:spcAft>
        <a:buClrTx/>
        <a:buSzTx/>
        <a:buFontTx/>
        <a:buNone/>
        <a:tabLst/>
        <a:defRPr b="0" baseline="0" cap="all" i="0" spc="0" strike="noStrike" sz="3000" u="none">
          <a:solidFill>
            <a:srgbClr val="000000"/>
          </a:solidFill>
          <a:uFillTx/>
          <a:latin typeface="Mulish ExtraLight Bold"/>
          <a:ea typeface="Mulish ExtraLight Bold"/>
          <a:cs typeface="Mulish ExtraLight Bold"/>
          <a:sym typeface="Mulish ExtraLight Bold"/>
        </a:defRPr>
      </a:lvl4pPr>
      <a:lvl5pPr marL="0" marR="0" indent="0" algn="l" defTabSz="914400" rtl="0" latinLnBrk="0">
        <a:lnSpc>
          <a:spcPct val="100000"/>
        </a:lnSpc>
        <a:spcBef>
          <a:spcPts val="0"/>
        </a:spcBef>
        <a:spcAft>
          <a:spcPts val="0"/>
        </a:spcAft>
        <a:buClrTx/>
        <a:buSzTx/>
        <a:buFontTx/>
        <a:buNone/>
        <a:tabLst/>
        <a:defRPr b="0" baseline="0" cap="all" i="0" spc="0" strike="noStrike" sz="3000" u="none">
          <a:solidFill>
            <a:srgbClr val="000000"/>
          </a:solidFill>
          <a:uFillTx/>
          <a:latin typeface="Mulish ExtraLight Bold"/>
          <a:ea typeface="Mulish ExtraLight Bold"/>
          <a:cs typeface="Mulish ExtraLight Bold"/>
          <a:sym typeface="Mulish ExtraLight Bold"/>
        </a:defRPr>
      </a:lvl5pPr>
      <a:lvl6pPr marL="0" marR="0" indent="457200" algn="l" defTabSz="914400" rtl="0" latinLnBrk="0">
        <a:lnSpc>
          <a:spcPct val="100000"/>
        </a:lnSpc>
        <a:spcBef>
          <a:spcPts val="0"/>
        </a:spcBef>
        <a:spcAft>
          <a:spcPts val="0"/>
        </a:spcAft>
        <a:buClrTx/>
        <a:buSzTx/>
        <a:buFontTx/>
        <a:buNone/>
        <a:tabLst/>
        <a:defRPr b="0" baseline="0" cap="all" i="0" spc="0" strike="noStrike" sz="3000" u="none">
          <a:solidFill>
            <a:srgbClr val="000000"/>
          </a:solidFill>
          <a:uFillTx/>
          <a:latin typeface="Mulish ExtraLight Bold"/>
          <a:ea typeface="Mulish ExtraLight Bold"/>
          <a:cs typeface="Mulish ExtraLight Bold"/>
          <a:sym typeface="Mulish ExtraLight Bold"/>
        </a:defRPr>
      </a:lvl6pPr>
      <a:lvl7pPr marL="0" marR="0" indent="914400" algn="l" defTabSz="914400" rtl="0" latinLnBrk="0">
        <a:lnSpc>
          <a:spcPct val="100000"/>
        </a:lnSpc>
        <a:spcBef>
          <a:spcPts val="0"/>
        </a:spcBef>
        <a:spcAft>
          <a:spcPts val="0"/>
        </a:spcAft>
        <a:buClrTx/>
        <a:buSzTx/>
        <a:buFontTx/>
        <a:buNone/>
        <a:tabLst/>
        <a:defRPr b="0" baseline="0" cap="all" i="0" spc="0" strike="noStrike" sz="3000" u="none">
          <a:solidFill>
            <a:srgbClr val="000000"/>
          </a:solidFill>
          <a:uFillTx/>
          <a:latin typeface="Mulish ExtraLight Bold"/>
          <a:ea typeface="Mulish ExtraLight Bold"/>
          <a:cs typeface="Mulish ExtraLight Bold"/>
          <a:sym typeface="Mulish ExtraLight Bold"/>
        </a:defRPr>
      </a:lvl7pPr>
      <a:lvl8pPr marL="0" marR="0" indent="1371600" algn="l" defTabSz="914400" rtl="0" latinLnBrk="0">
        <a:lnSpc>
          <a:spcPct val="100000"/>
        </a:lnSpc>
        <a:spcBef>
          <a:spcPts val="0"/>
        </a:spcBef>
        <a:spcAft>
          <a:spcPts val="0"/>
        </a:spcAft>
        <a:buClrTx/>
        <a:buSzTx/>
        <a:buFontTx/>
        <a:buNone/>
        <a:tabLst/>
        <a:defRPr b="0" baseline="0" cap="all" i="0" spc="0" strike="noStrike" sz="3000" u="none">
          <a:solidFill>
            <a:srgbClr val="000000"/>
          </a:solidFill>
          <a:uFillTx/>
          <a:latin typeface="Mulish ExtraLight Bold"/>
          <a:ea typeface="Mulish ExtraLight Bold"/>
          <a:cs typeface="Mulish ExtraLight Bold"/>
          <a:sym typeface="Mulish ExtraLight Bold"/>
        </a:defRPr>
      </a:lvl8pPr>
      <a:lvl9pPr marL="0" marR="0" indent="1828800" algn="l" defTabSz="914400" rtl="0" latinLnBrk="0">
        <a:lnSpc>
          <a:spcPct val="100000"/>
        </a:lnSpc>
        <a:spcBef>
          <a:spcPts val="0"/>
        </a:spcBef>
        <a:spcAft>
          <a:spcPts val="0"/>
        </a:spcAft>
        <a:buClrTx/>
        <a:buSzTx/>
        <a:buFontTx/>
        <a:buNone/>
        <a:tabLst/>
        <a:defRPr b="0" baseline="0" cap="all" i="0" spc="0" strike="noStrike" sz="3000" u="none">
          <a:solidFill>
            <a:srgbClr val="000000"/>
          </a:solidFill>
          <a:uFillTx/>
          <a:latin typeface="Mulish ExtraLight Bold"/>
          <a:ea typeface="Mulish ExtraLight Bold"/>
          <a:cs typeface="Mulish ExtraLight Bold"/>
          <a:sym typeface="Mulish ExtraLight Bold"/>
        </a:defRPr>
      </a:lvl9pPr>
    </p:titleStyle>
    <p:bodyStyle>
      <a:lvl1pPr marL="0" marR="0" indent="0" algn="ctr" defTabSz="914400" rtl="0" latinLnBrk="0">
        <a:lnSpc>
          <a:spcPct val="100000"/>
        </a:lnSpc>
        <a:spcBef>
          <a:spcPts val="700"/>
        </a:spcBef>
        <a:spcAft>
          <a:spcPts val="0"/>
        </a:spcAft>
        <a:buClrTx/>
        <a:buSzTx/>
        <a:buFontTx/>
        <a:buNone/>
        <a:tabLst/>
        <a:defRPr b="0" baseline="0" cap="none" i="0" spc="0" strike="noStrike" sz="2000" u="none">
          <a:solidFill>
            <a:srgbClr val="000000"/>
          </a:solidFill>
          <a:uFillTx/>
          <a:latin typeface="Mulish ExtraLight Regular"/>
          <a:ea typeface="Mulish ExtraLight Regular"/>
          <a:cs typeface="Mulish ExtraLight Regular"/>
          <a:sym typeface="Mulish ExtraLight Regular"/>
        </a:defRPr>
      </a:lvl1pPr>
      <a:lvl2pPr marL="0" marR="0" indent="457200" algn="ctr" defTabSz="914400" rtl="0" latinLnBrk="0">
        <a:lnSpc>
          <a:spcPct val="100000"/>
        </a:lnSpc>
        <a:spcBef>
          <a:spcPts val="700"/>
        </a:spcBef>
        <a:spcAft>
          <a:spcPts val="0"/>
        </a:spcAft>
        <a:buClrTx/>
        <a:buSzTx/>
        <a:buFontTx/>
        <a:buNone/>
        <a:tabLst/>
        <a:defRPr b="0" baseline="0" cap="none" i="0" spc="0" strike="noStrike" sz="2000" u="none">
          <a:solidFill>
            <a:srgbClr val="000000"/>
          </a:solidFill>
          <a:uFillTx/>
          <a:latin typeface="Mulish ExtraLight Regular"/>
          <a:ea typeface="Mulish ExtraLight Regular"/>
          <a:cs typeface="Mulish ExtraLight Regular"/>
          <a:sym typeface="Mulish ExtraLight Regular"/>
        </a:defRPr>
      </a:lvl2pPr>
      <a:lvl3pPr marL="0" marR="0" indent="914400" algn="ctr" defTabSz="914400" rtl="0" latinLnBrk="0">
        <a:lnSpc>
          <a:spcPct val="100000"/>
        </a:lnSpc>
        <a:spcBef>
          <a:spcPts val="700"/>
        </a:spcBef>
        <a:spcAft>
          <a:spcPts val="0"/>
        </a:spcAft>
        <a:buClrTx/>
        <a:buSzTx/>
        <a:buFontTx/>
        <a:buNone/>
        <a:tabLst/>
        <a:defRPr b="0" baseline="0" cap="none" i="0" spc="0" strike="noStrike" sz="2000" u="none">
          <a:solidFill>
            <a:srgbClr val="000000"/>
          </a:solidFill>
          <a:uFillTx/>
          <a:latin typeface="Mulish ExtraLight Regular"/>
          <a:ea typeface="Mulish ExtraLight Regular"/>
          <a:cs typeface="Mulish ExtraLight Regular"/>
          <a:sym typeface="Mulish ExtraLight Regular"/>
        </a:defRPr>
      </a:lvl3pPr>
      <a:lvl4pPr marL="0" marR="0" indent="1371600" algn="ctr" defTabSz="914400" rtl="0" latinLnBrk="0">
        <a:lnSpc>
          <a:spcPct val="100000"/>
        </a:lnSpc>
        <a:spcBef>
          <a:spcPts val="700"/>
        </a:spcBef>
        <a:spcAft>
          <a:spcPts val="0"/>
        </a:spcAft>
        <a:buClrTx/>
        <a:buSzTx/>
        <a:buFontTx/>
        <a:buNone/>
        <a:tabLst/>
        <a:defRPr b="0" baseline="0" cap="none" i="0" spc="0" strike="noStrike" sz="2000" u="none">
          <a:solidFill>
            <a:srgbClr val="000000"/>
          </a:solidFill>
          <a:uFillTx/>
          <a:latin typeface="Mulish ExtraLight Regular"/>
          <a:ea typeface="Mulish ExtraLight Regular"/>
          <a:cs typeface="Mulish ExtraLight Regular"/>
          <a:sym typeface="Mulish ExtraLight Regular"/>
        </a:defRPr>
      </a:lvl4pPr>
      <a:lvl5pPr marL="0" marR="0" indent="1828800" algn="ctr" defTabSz="914400" rtl="0" latinLnBrk="0">
        <a:lnSpc>
          <a:spcPct val="100000"/>
        </a:lnSpc>
        <a:spcBef>
          <a:spcPts val="700"/>
        </a:spcBef>
        <a:spcAft>
          <a:spcPts val="0"/>
        </a:spcAft>
        <a:buClrTx/>
        <a:buSzTx/>
        <a:buFontTx/>
        <a:buNone/>
        <a:tabLst/>
        <a:defRPr b="0" baseline="0" cap="none" i="0" spc="0" strike="noStrike" sz="2000" u="none">
          <a:solidFill>
            <a:srgbClr val="000000"/>
          </a:solidFill>
          <a:uFillTx/>
          <a:latin typeface="Mulish ExtraLight Regular"/>
          <a:ea typeface="Mulish ExtraLight Regular"/>
          <a:cs typeface="Mulish ExtraLight Regular"/>
          <a:sym typeface="Mulish ExtraLight Regular"/>
        </a:defRPr>
      </a:lvl5pPr>
      <a:lvl6pPr marL="0" marR="0" indent="2286000" algn="ctr" defTabSz="914400" rtl="0" latinLnBrk="0">
        <a:lnSpc>
          <a:spcPct val="100000"/>
        </a:lnSpc>
        <a:spcBef>
          <a:spcPts val="700"/>
        </a:spcBef>
        <a:spcAft>
          <a:spcPts val="0"/>
        </a:spcAft>
        <a:buClrTx/>
        <a:buSzTx/>
        <a:buFontTx/>
        <a:buNone/>
        <a:tabLst/>
        <a:defRPr b="0" baseline="0" cap="none" i="0" spc="0" strike="noStrike" sz="2000" u="none">
          <a:solidFill>
            <a:srgbClr val="000000"/>
          </a:solidFill>
          <a:uFillTx/>
          <a:latin typeface="Mulish ExtraLight Regular"/>
          <a:ea typeface="Mulish ExtraLight Regular"/>
          <a:cs typeface="Mulish ExtraLight Regular"/>
          <a:sym typeface="Mulish ExtraLight Regular"/>
        </a:defRPr>
      </a:lvl6pPr>
      <a:lvl7pPr marL="0" marR="0" indent="2743200" algn="ctr" defTabSz="914400" rtl="0" latinLnBrk="0">
        <a:lnSpc>
          <a:spcPct val="100000"/>
        </a:lnSpc>
        <a:spcBef>
          <a:spcPts val="700"/>
        </a:spcBef>
        <a:spcAft>
          <a:spcPts val="0"/>
        </a:spcAft>
        <a:buClrTx/>
        <a:buSzTx/>
        <a:buFontTx/>
        <a:buNone/>
        <a:tabLst/>
        <a:defRPr b="0" baseline="0" cap="none" i="0" spc="0" strike="noStrike" sz="2000" u="none">
          <a:solidFill>
            <a:srgbClr val="000000"/>
          </a:solidFill>
          <a:uFillTx/>
          <a:latin typeface="Mulish ExtraLight Regular"/>
          <a:ea typeface="Mulish ExtraLight Regular"/>
          <a:cs typeface="Mulish ExtraLight Regular"/>
          <a:sym typeface="Mulish ExtraLight Regular"/>
        </a:defRPr>
      </a:lvl7pPr>
      <a:lvl8pPr marL="0" marR="0" indent="3200400" algn="ctr" defTabSz="914400" rtl="0" latinLnBrk="0">
        <a:lnSpc>
          <a:spcPct val="100000"/>
        </a:lnSpc>
        <a:spcBef>
          <a:spcPts val="700"/>
        </a:spcBef>
        <a:spcAft>
          <a:spcPts val="0"/>
        </a:spcAft>
        <a:buClrTx/>
        <a:buSzTx/>
        <a:buFontTx/>
        <a:buNone/>
        <a:tabLst/>
        <a:defRPr b="0" baseline="0" cap="none" i="0" spc="0" strike="noStrike" sz="2000" u="none">
          <a:solidFill>
            <a:srgbClr val="000000"/>
          </a:solidFill>
          <a:uFillTx/>
          <a:latin typeface="Mulish ExtraLight Regular"/>
          <a:ea typeface="Mulish ExtraLight Regular"/>
          <a:cs typeface="Mulish ExtraLight Regular"/>
          <a:sym typeface="Mulish ExtraLight Regular"/>
        </a:defRPr>
      </a:lvl8pPr>
      <a:lvl9pPr marL="0" marR="0" indent="3657600" algn="ctr" defTabSz="914400" rtl="0" latinLnBrk="0">
        <a:lnSpc>
          <a:spcPct val="100000"/>
        </a:lnSpc>
        <a:spcBef>
          <a:spcPts val="700"/>
        </a:spcBef>
        <a:spcAft>
          <a:spcPts val="0"/>
        </a:spcAft>
        <a:buClrTx/>
        <a:buSzTx/>
        <a:buFontTx/>
        <a:buNone/>
        <a:tabLst/>
        <a:defRPr b="0" baseline="0" cap="none" i="0" spc="0" strike="noStrike" sz="2000" u="none">
          <a:solidFill>
            <a:srgbClr val="000000"/>
          </a:solidFill>
          <a:uFillTx/>
          <a:latin typeface="Mulish ExtraLight Regular"/>
          <a:ea typeface="Mulish ExtraLight Regular"/>
          <a:cs typeface="Mulish ExtraLight Regular"/>
          <a:sym typeface="Mulish ExtraLight Regular"/>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Mulish ExtraLight Bold"/>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Mulish ExtraLight Bold"/>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Mulish ExtraLight Bold"/>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Mulish ExtraLight Bold"/>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Mulish ExtraLight Bold"/>
        </a:defRPr>
      </a:lvl5pPr>
      <a:lvl6pPr marL="0" marR="0" indent="22860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Mulish ExtraLight Bold"/>
        </a:defRPr>
      </a:lvl6pPr>
      <a:lvl7pPr marL="0" marR="0" indent="2743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Mulish ExtraLight Bold"/>
        </a:defRPr>
      </a:lvl7pPr>
      <a:lvl8pPr marL="0" marR="0" indent="3200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Mulish ExtraLight Bold"/>
        </a:defRPr>
      </a:lvl8pPr>
      <a:lvl9pPr marL="0" marR="0" indent="3657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Mulish ExtraLight Bol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3.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3.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3.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12.png"/><Relationship Id="rId8" Type="http://schemas.openxmlformats.org/officeDocument/2006/relationships/image" Target="../media/image7.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4.xml"/><Relationship Id="rId3" Type="http://schemas.openxmlformats.org/officeDocument/2006/relationships/slide" Target="slide44.xml"/><Relationship Id="rId4" Type="http://schemas.openxmlformats.org/officeDocument/2006/relationships/slide" Target="slide25.xml"/><Relationship Id="rId5" Type="http://schemas.openxmlformats.org/officeDocument/2006/relationships/slide" Target="slide35.xml"/><Relationship Id="rId6" Type="http://schemas.openxmlformats.org/officeDocument/2006/relationships/slide" Target="slide45.xml"/><Relationship Id="rId7" Type="http://schemas.openxmlformats.org/officeDocument/2006/relationships/slide" Target="slide26.xml"/><Relationship Id="rId8" Type="http://schemas.openxmlformats.org/officeDocument/2006/relationships/slide" Target="slide36.xml"/><Relationship Id="rId9" Type="http://schemas.openxmlformats.org/officeDocument/2006/relationships/slide" Target="slide46.xml"/><Relationship Id="rId10" Type="http://schemas.openxmlformats.org/officeDocument/2006/relationships/slide" Target="slide27.xml"/><Relationship Id="rId11" Type="http://schemas.openxmlformats.org/officeDocument/2006/relationships/slide" Target="slide37.xml"/><Relationship Id="rId12" Type="http://schemas.openxmlformats.org/officeDocument/2006/relationships/slide" Target="slide47.xml"/><Relationship Id="rId13" Type="http://schemas.openxmlformats.org/officeDocument/2006/relationships/slide" Target="slide28.xml"/><Relationship Id="rId14" Type="http://schemas.openxmlformats.org/officeDocument/2006/relationships/slide" Target="slide38.xml"/><Relationship Id="rId15" Type="http://schemas.openxmlformats.org/officeDocument/2006/relationships/slide" Target="slide48.xml"/><Relationship Id="rId16" Type="http://schemas.openxmlformats.org/officeDocument/2006/relationships/slide" Target="slide29.xml"/><Relationship Id="rId17" Type="http://schemas.openxmlformats.org/officeDocument/2006/relationships/slide" Target="slide39.xml"/><Relationship Id="rId18" Type="http://schemas.openxmlformats.org/officeDocument/2006/relationships/slide" Target="slide49.xml"/><Relationship Id="rId19" Type="http://schemas.openxmlformats.org/officeDocument/2006/relationships/slide" Target="slide30.xml"/><Relationship Id="rId20" Type="http://schemas.openxmlformats.org/officeDocument/2006/relationships/slide" Target="slide40.xml"/><Relationship Id="rId21" Type="http://schemas.openxmlformats.org/officeDocument/2006/relationships/slide" Target="slide50.xml"/><Relationship Id="rId22" Type="http://schemas.openxmlformats.org/officeDocument/2006/relationships/slide" Target="slide31.xml"/><Relationship Id="rId23" Type="http://schemas.openxmlformats.org/officeDocument/2006/relationships/slide" Target="slide41.xml"/><Relationship Id="rId24" Type="http://schemas.openxmlformats.org/officeDocument/2006/relationships/slide" Target="slide51.xml"/><Relationship Id="rId25" Type="http://schemas.openxmlformats.org/officeDocument/2006/relationships/slide" Target="slide32.xml"/><Relationship Id="rId26" Type="http://schemas.openxmlformats.org/officeDocument/2006/relationships/slide" Target="slide42.xml"/><Relationship Id="rId27" Type="http://schemas.openxmlformats.org/officeDocument/2006/relationships/slide" Target="slide52.xml"/><Relationship Id="rId28" Type="http://schemas.openxmlformats.org/officeDocument/2006/relationships/slide" Target="slide33.xml"/><Relationship Id="rId29" Type="http://schemas.openxmlformats.org/officeDocument/2006/relationships/slide" Target="slide43.xml"/><Relationship Id="rId30" Type="http://schemas.openxmlformats.org/officeDocument/2006/relationships/image" Target="../media/image14.png"/><Relationship Id="rId31" Type="http://schemas.openxmlformats.org/officeDocument/2006/relationships/image" Target="../media/image15.png"/><Relationship Id="rId32" Type="http://schemas.openxmlformats.org/officeDocument/2006/relationships/image" Target="../media/image16.png"/><Relationship Id="rId33" Type="http://schemas.openxmlformats.org/officeDocument/2006/relationships/slide" Target="slide24.xml"/><Relationship Id="rId34" Type="http://schemas.openxmlformats.org/officeDocument/2006/relationships/image" Target="../media/image17.png"/><Relationship Id="rId35" Type="http://schemas.openxmlformats.org/officeDocument/2006/relationships/image" Target="../media/image18.png"/><Relationship Id="rId36" Type="http://schemas.openxmlformats.org/officeDocument/2006/relationships/image" Target="../media/image19.png"/><Relationship Id="rId37" Type="http://schemas.openxmlformats.org/officeDocument/2006/relationships/image" Target="../media/image20.png"/><Relationship Id="rId38" Type="http://schemas.openxmlformats.org/officeDocument/2006/relationships/image" Target="../media/image21.png"/><Relationship Id="rId39" Type="http://schemas.openxmlformats.org/officeDocument/2006/relationships/image" Target="../media/image22.png"/><Relationship Id="rId40" Type="http://schemas.openxmlformats.org/officeDocument/2006/relationships/image" Target="../media/image23.png"/><Relationship Id="rId41" Type="http://schemas.openxmlformats.org/officeDocument/2006/relationships/image" Target="../media/image24.png"/><Relationship Id="rId42" Type="http://schemas.openxmlformats.org/officeDocument/2006/relationships/image" Target="../media/image25.png"/><Relationship Id="rId43" Type="http://schemas.openxmlformats.org/officeDocument/2006/relationships/image" Target="../media/image26.png"/><Relationship Id="rId44" Type="http://schemas.openxmlformats.org/officeDocument/2006/relationships/image" Target="../media/image27.png"/><Relationship Id="rId45" Type="http://schemas.openxmlformats.org/officeDocument/2006/relationships/image" Target="../media/image28.png"/><Relationship Id="rId46" Type="http://schemas.openxmlformats.org/officeDocument/2006/relationships/image" Target="../media/image29.png"/><Relationship Id="rId47" Type="http://schemas.openxmlformats.org/officeDocument/2006/relationships/image" Target="../media/image30.png"/><Relationship Id="rId48" Type="http://schemas.openxmlformats.org/officeDocument/2006/relationships/image" Target="../media/image31.png"/><Relationship Id="rId49" Type="http://schemas.openxmlformats.org/officeDocument/2006/relationships/image" Target="../media/image32.png"/><Relationship Id="rId50" Type="http://schemas.openxmlformats.org/officeDocument/2006/relationships/image" Target="../media/image33.png"/><Relationship Id="rId51" Type="http://schemas.openxmlformats.org/officeDocument/2006/relationships/image" Target="../media/image34.png"/><Relationship Id="rId52" Type="http://schemas.openxmlformats.org/officeDocument/2006/relationships/image" Target="../media/image35.png"/><Relationship Id="rId53" Type="http://schemas.openxmlformats.org/officeDocument/2006/relationships/image" Target="../media/image36.png"/><Relationship Id="rId54" Type="http://schemas.openxmlformats.org/officeDocument/2006/relationships/image" Target="../media/image37.png"/><Relationship Id="rId55" Type="http://schemas.openxmlformats.org/officeDocument/2006/relationships/image" Target="../media/image38.png"/><Relationship Id="rId56" Type="http://schemas.openxmlformats.org/officeDocument/2006/relationships/image" Target="../media/image39.png"/><Relationship Id="rId57" Type="http://schemas.openxmlformats.org/officeDocument/2006/relationships/image" Target="../media/image40.png"/><Relationship Id="rId58" Type="http://schemas.openxmlformats.org/officeDocument/2006/relationships/image" Target="../media/image41.png"/><Relationship Id="rId59" Type="http://schemas.openxmlformats.org/officeDocument/2006/relationships/image" Target="../media/image42.png"/><Relationship Id="rId60" Type="http://schemas.openxmlformats.org/officeDocument/2006/relationships/slide" Target="slide53.xml"/><Relationship Id="rId61" Type="http://schemas.openxmlformats.org/officeDocument/2006/relationships/image" Target="../media/image43.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slide" Target="slide23.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slide" Target="slide23.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slide" Target="slide23.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slide" Target="slide23.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slide" Target="slide23.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png"/><Relationship Id="rId4" Type="http://schemas.openxmlformats.org/officeDocument/2006/relationships/slide" Target="slide2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png"/><Relationship Id="rId4" Type="http://schemas.openxmlformats.org/officeDocument/2006/relationships/slide" Target="slide23.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1.png"/><Relationship Id="rId4" Type="http://schemas.openxmlformats.org/officeDocument/2006/relationships/slide" Target="slide23.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2.png"/><Relationship Id="rId4" Type="http://schemas.openxmlformats.org/officeDocument/2006/relationships/slide" Target="slide23.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3.png"/><Relationship Id="rId4" Type="http://schemas.openxmlformats.org/officeDocument/2006/relationships/slide" Target="slide23.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4.png"/><Relationship Id="rId4" Type="http://schemas.openxmlformats.org/officeDocument/2006/relationships/slide" Target="slide23.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5.png"/><Relationship Id="rId4" Type="http://schemas.openxmlformats.org/officeDocument/2006/relationships/slide" Target="slide23.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6.png"/><Relationship Id="rId4" Type="http://schemas.openxmlformats.org/officeDocument/2006/relationships/slide" Target="slide23.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7.png"/><Relationship Id="rId4" Type="http://schemas.openxmlformats.org/officeDocument/2006/relationships/slide" Target="slide23.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8.png"/><Relationship Id="rId4" Type="http://schemas.openxmlformats.org/officeDocument/2006/relationships/slide" Target="slide23.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9.png"/><Relationship Id="rId4" Type="http://schemas.openxmlformats.org/officeDocument/2006/relationships/slide" Target="slide2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0.png"/><Relationship Id="rId4" Type="http://schemas.openxmlformats.org/officeDocument/2006/relationships/slide" Target="slide23.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1.png"/><Relationship Id="rId4" Type="http://schemas.openxmlformats.org/officeDocument/2006/relationships/slide" Target="slide23.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2.png"/><Relationship Id="rId4" Type="http://schemas.openxmlformats.org/officeDocument/2006/relationships/slide" Target="slide23.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3.png"/><Relationship Id="rId4" Type="http://schemas.openxmlformats.org/officeDocument/2006/relationships/slide" Target="slide23.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4.png"/><Relationship Id="rId4" Type="http://schemas.openxmlformats.org/officeDocument/2006/relationships/slide" Target="slide23.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5.png"/><Relationship Id="rId4" Type="http://schemas.openxmlformats.org/officeDocument/2006/relationships/slide" Target="slide23.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6.png"/><Relationship Id="rId4" Type="http://schemas.openxmlformats.org/officeDocument/2006/relationships/slide" Target="slide23.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7.png"/><Relationship Id="rId4" Type="http://schemas.openxmlformats.org/officeDocument/2006/relationships/slide" Target="slide23.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8.png"/><Relationship Id="rId4" Type="http://schemas.openxmlformats.org/officeDocument/2006/relationships/slide" Target="slide23.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slide" Target="slide23.xml"/><Relationship Id="rId4" Type="http://schemas.openxmlformats.org/officeDocument/2006/relationships/image" Target="../media/image39.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0.png"/><Relationship Id="rId4" Type="http://schemas.openxmlformats.org/officeDocument/2006/relationships/slide" Target="slide23.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1.png"/><Relationship Id="rId4" Type="http://schemas.openxmlformats.org/officeDocument/2006/relationships/slide" Target="slide23.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2.png"/><Relationship Id="rId4" Type="http://schemas.openxmlformats.org/officeDocument/2006/relationships/slide" Target="slide23.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43.png"/><Relationship Id="rId4" Type="http://schemas.openxmlformats.org/officeDocument/2006/relationships/slide" Target="slide23.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 name="The 3 Colors of…"/>
          <p:cNvSpPr txBox="1"/>
          <p:nvPr>
            <p:ph type="ctrTitle"/>
          </p:nvPr>
        </p:nvSpPr>
        <p:spPr>
          <a:xfrm>
            <a:off x="3409435" y="1892910"/>
            <a:ext cx="5681790" cy="2829595"/>
          </a:xfrm>
          <a:prstGeom prst="rect">
            <a:avLst/>
          </a:prstGeom>
        </p:spPr>
        <p:txBody>
          <a:bodyPr/>
          <a:lstStyle/>
          <a:p>
            <a:pPr>
              <a:defRPr>
                <a:solidFill>
                  <a:srgbClr val="F6C646"/>
                </a:solidFill>
              </a:defRPr>
            </a:pPr>
            <a:r>
              <a:t>The 3 Colors of</a:t>
            </a:r>
          </a:p>
          <a:p>
            <a:pPr>
              <a:defRPr>
                <a:solidFill>
                  <a:srgbClr val="F6C646"/>
                </a:solidFill>
              </a:defRPr>
            </a:pPr>
            <a:r>
              <a:t>Your Ministry</a:t>
            </a:r>
          </a:p>
          <a:p>
            <a:pPr/>
            <a:r>
              <a:t>Topic: gift-activation</a:t>
            </a:r>
          </a:p>
        </p:txBody>
      </p:sp>
      <p:grpSp>
        <p:nvGrpSpPr>
          <p:cNvPr id="34" name="Group"/>
          <p:cNvGrpSpPr/>
          <p:nvPr/>
        </p:nvGrpSpPr>
        <p:grpSpPr>
          <a:xfrm>
            <a:off x="-500960" y="262981"/>
            <a:ext cx="4829386" cy="5065988"/>
            <a:chOff x="0" y="0"/>
            <a:chExt cx="4829384" cy="5065987"/>
          </a:xfrm>
        </p:grpSpPr>
        <p:pic>
          <p:nvPicPr>
            <p:cNvPr id="32" name="oakleaf.png" descr="oakleaf.png"/>
            <p:cNvPicPr>
              <a:picLocks noChangeAspect="1"/>
            </p:cNvPicPr>
            <p:nvPr/>
          </p:nvPicPr>
          <p:blipFill>
            <a:blip r:embed="rId2">
              <a:extLst/>
            </a:blip>
            <a:stretch>
              <a:fillRect/>
            </a:stretch>
          </p:blipFill>
          <p:spPr>
            <a:xfrm rot="1260000">
              <a:off x="535092" y="551276"/>
              <a:ext cx="3759201" cy="3683001"/>
            </a:xfrm>
            <a:prstGeom prst="rect">
              <a:avLst/>
            </a:prstGeom>
            <a:ln w="12700" cap="flat">
              <a:noFill/>
              <a:miter lim="400000"/>
            </a:ln>
            <a:effectLst/>
          </p:spPr>
        </p:pic>
        <p:pic>
          <p:nvPicPr>
            <p:cNvPr id="33" name="acorn.png" descr="acorn.png"/>
            <p:cNvPicPr>
              <a:picLocks noChangeAspect="1"/>
            </p:cNvPicPr>
            <p:nvPr/>
          </p:nvPicPr>
          <p:blipFill>
            <a:blip r:embed="rId3">
              <a:extLst/>
            </a:blip>
            <a:stretch>
              <a:fillRect/>
            </a:stretch>
          </p:blipFill>
          <p:spPr>
            <a:xfrm>
              <a:off x="1190348" y="2236393"/>
              <a:ext cx="2448689" cy="2829595"/>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7" name="tri-green.svg" descr="tri-green.svg"/>
          <p:cNvPicPr>
            <a:picLocks noChangeAspect="1"/>
          </p:cNvPicPr>
          <p:nvPr/>
        </p:nvPicPr>
        <p:blipFill>
          <a:blip r:embed="rId3">
            <a:extLst/>
          </a:blip>
          <a:stretch>
            <a:fillRect/>
          </a:stretch>
        </p:blipFill>
        <p:spPr>
          <a:xfrm>
            <a:off x="1061353" y="317750"/>
            <a:ext cx="7228277" cy="7093589"/>
          </a:xfrm>
          <a:prstGeom prst="rect">
            <a:avLst/>
          </a:prstGeom>
          <a:ln w="12700">
            <a:miter lim="400000"/>
          </a:ln>
        </p:spPr>
      </p:pic>
      <p:sp>
        <p:nvSpPr>
          <p:cNvPr id="198" name="Title 2"/>
          <p:cNvSpPr txBox="1"/>
          <p:nvPr>
            <p:ph type="ctrTitle"/>
          </p:nvPr>
        </p:nvSpPr>
        <p:spPr>
          <a:xfrm>
            <a:off x="573200" y="162227"/>
            <a:ext cx="6732090" cy="1089026"/>
          </a:xfrm>
          <a:prstGeom prst="rect">
            <a:avLst/>
          </a:prstGeom>
        </p:spPr>
        <p:txBody>
          <a:bodyPr/>
          <a:lstStyle/>
          <a:p>
            <a:pPr/>
            <a:r>
              <a:t>Starting point 1: Thomas</a:t>
            </a:r>
          </a:p>
        </p:txBody>
      </p:sp>
      <p:sp>
        <p:nvSpPr>
          <p:cNvPr id="199" name="wisdom"/>
          <p:cNvSpPr txBox="1"/>
          <p:nvPr/>
        </p:nvSpPr>
        <p:spPr>
          <a:xfrm>
            <a:off x="3880315" y="1235477"/>
            <a:ext cx="1439774" cy="535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spcBef>
                <a:spcPts val="2200"/>
              </a:spcBef>
              <a:defRPr i="1">
                <a:solidFill>
                  <a:srgbClr val="568E48"/>
                </a:solidFill>
              </a:defRPr>
            </a:lvl1pPr>
          </a:lstStyle>
          <a:p>
            <a:pPr/>
            <a:r>
              <a:t>wisdom</a:t>
            </a:r>
          </a:p>
        </p:txBody>
      </p:sp>
      <p:sp>
        <p:nvSpPr>
          <p:cNvPr id="200" name="commitment"/>
          <p:cNvSpPr txBox="1"/>
          <p:nvPr/>
        </p:nvSpPr>
        <p:spPr>
          <a:xfrm>
            <a:off x="6233082" y="5325098"/>
            <a:ext cx="2221028" cy="535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spcBef>
                <a:spcPts val="2200"/>
              </a:spcBef>
              <a:defRPr i="1">
                <a:solidFill>
                  <a:srgbClr val="A7504D"/>
                </a:solidFill>
              </a:defRPr>
            </a:lvl1pPr>
          </a:lstStyle>
          <a:p>
            <a:pPr/>
            <a:r>
              <a:t>commitment</a:t>
            </a:r>
          </a:p>
        </p:txBody>
      </p:sp>
      <p:sp>
        <p:nvSpPr>
          <p:cNvPr id="201" name="power"/>
          <p:cNvSpPr txBox="1"/>
          <p:nvPr/>
        </p:nvSpPr>
        <p:spPr>
          <a:xfrm>
            <a:off x="1634773" y="5325098"/>
            <a:ext cx="1176631" cy="535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spcBef>
                <a:spcPts val="2200"/>
              </a:spcBef>
              <a:defRPr i="1">
                <a:solidFill>
                  <a:srgbClr val="46678F"/>
                </a:solidFill>
              </a:defRPr>
            </a:lvl1pPr>
          </a:lstStyle>
          <a:p>
            <a:pPr/>
            <a:r>
              <a:t>power</a:t>
            </a:r>
          </a:p>
        </p:txBody>
      </p:sp>
      <p:pic>
        <p:nvPicPr>
          <p:cNvPr id="202" name="logo-on-light.svg" descr="logo-on-light.svg"/>
          <p:cNvPicPr>
            <a:picLocks noChangeAspect="1"/>
          </p:cNvPicPr>
          <p:nvPr/>
        </p:nvPicPr>
        <p:blipFill>
          <a:blip r:embed="rId4">
            <a:extLst/>
          </a:blip>
          <a:srcRect l="0" t="4910" r="0" b="4910"/>
          <a:stretch>
            <a:fillRect/>
          </a:stretch>
        </p:blipFill>
        <p:spPr>
          <a:xfrm>
            <a:off x="2288579" y="1439738"/>
            <a:ext cx="4840825" cy="487083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10" grpId="1" fill="hold">
                                  <p:stCondLst>
                                    <p:cond delay="0"/>
                                  </p:stCondLst>
                                  <p:iterate type="el" backwards="0">
                                    <p:tmAbs val="0"/>
                                  </p:iterate>
                                  <p:childTnLst>
                                    <p:animEffect filter="fade" transition="out">
                                      <p:cBhvr>
                                        <p:cTn id="6" dur="1000" fill="hold"/>
                                        <p:tgtEl>
                                          <p:spTgt spid="202"/>
                                        </p:tgtEl>
                                      </p:cBhvr>
                                    </p:animEffect>
                                    <p:set>
                                      <p:cBhvr>
                                        <p:cTn id="7" fill="hold">
                                          <p:stCondLst>
                                            <p:cond delay="999"/>
                                          </p:stCondLst>
                                        </p:cTn>
                                        <p:tgtEl>
                                          <p:spTgt spid="20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2"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6" name="tri red.svg" descr="tri red.svg"/>
          <p:cNvPicPr>
            <a:picLocks noChangeAspect="1"/>
          </p:cNvPicPr>
          <p:nvPr/>
        </p:nvPicPr>
        <p:blipFill>
          <a:blip r:embed="rId3">
            <a:extLst/>
          </a:blip>
          <a:srcRect l="0" t="122" r="0" b="122"/>
          <a:stretch>
            <a:fillRect/>
          </a:stretch>
        </p:blipFill>
        <p:spPr>
          <a:xfrm>
            <a:off x="560354" y="-189206"/>
            <a:ext cx="8248027" cy="8094339"/>
          </a:xfrm>
          <a:prstGeom prst="rect">
            <a:avLst/>
          </a:prstGeom>
          <a:ln w="12700">
            <a:miter lim="400000"/>
          </a:ln>
        </p:spPr>
      </p:pic>
      <p:pic>
        <p:nvPicPr>
          <p:cNvPr id="207" name="logo-on-light.svg" descr="logo-on-light.svg"/>
          <p:cNvPicPr>
            <a:picLocks noChangeAspect="1"/>
          </p:cNvPicPr>
          <p:nvPr/>
        </p:nvPicPr>
        <p:blipFill>
          <a:blip r:embed="rId4">
            <a:extLst/>
          </a:blip>
          <a:srcRect l="0" t="4910" r="0" b="4910"/>
          <a:stretch>
            <a:fillRect/>
          </a:stretch>
        </p:blipFill>
        <p:spPr>
          <a:xfrm>
            <a:off x="2288579" y="1439738"/>
            <a:ext cx="4840825" cy="4870834"/>
          </a:xfrm>
          <a:prstGeom prst="rect">
            <a:avLst/>
          </a:prstGeom>
          <a:ln w="12700">
            <a:miter lim="400000"/>
          </a:ln>
        </p:spPr>
      </p:pic>
      <p:sp>
        <p:nvSpPr>
          <p:cNvPr id="208" name="Title 2"/>
          <p:cNvSpPr txBox="1"/>
          <p:nvPr>
            <p:ph type="ctrTitle"/>
          </p:nvPr>
        </p:nvSpPr>
        <p:spPr>
          <a:xfrm>
            <a:off x="760762" y="127001"/>
            <a:ext cx="6732090" cy="1089026"/>
          </a:xfrm>
          <a:prstGeom prst="rect">
            <a:avLst/>
          </a:prstGeom>
        </p:spPr>
        <p:txBody>
          <a:bodyPr/>
          <a:lstStyle/>
          <a:p>
            <a:pPr/>
            <a:r>
              <a:t>Starting point 2: Martha</a:t>
            </a:r>
          </a:p>
        </p:txBody>
      </p:sp>
      <p:sp>
        <p:nvSpPr>
          <p:cNvPr id="209" name="wisdom"/>
          <p:cNvSpPr txBox="1"/>
          <p:nvPr/>
        </p:nvSpPr>
        <p:spPr>
          <a:xfrm>
            <a:off x="3880315" y="1235477"/>
            <a:ext cx="1439774" cy="535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spcBef>
                <a:spcPts val="2200"/>
              </a:spcBef>
              <a:defRPr i="1">
                <a:solidFill>
                  <a:srgbClr val="568E48"/>
                </a:solidFill>
              </a:defRPr>
            </a:lvl1pPr>
          </a:lstStyle>
          <a:p>
            <a:pPr/>
            <a:r>
              <a:t>wisdom</a:t>
            </a:r>
          </a:p>
        </p:txBody>
      </p:sp>
      <p:sp>
        <p:nvSpPr>
          <p:cNvPr id="210" name="commitment"/>
          <p:cNvSpPr txBox="1"/>
          <p:nvPr/>
        </p:nvSpPr>
        <p:spPr>
          <a:xfrm>
            <a:off x="6233082" y="5325098"/>
            <a:ext cx="2221028" cy="535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spcBef>
                <a:spcPts val="2200"/>
              </a:spcBef>
              <a:defRPr i="1">
                <a:solidFill>
                  <a:srgbClr val="A7504D"/>
                </a:solidFill>
              </a:defRPr>
            </a:lvl1pPr>
          </a:lstStyle>
          <a:p>
            <a:pPr/>
            <a:r>
              <a:t>commitment</a:t>
            </a:r>
          </a:p>
        </p:txBody>
      </p:sp>
      <p:sp>
        <p:nvSpPr>
          <p:cNvPr id="211" name="power"/>
          <p:cNvSpPr txBox="1"/>
          <p:nvPr/>
        </p:nvSpPr>
        <p:spPr>
          <a:xfrm>
            <a:off x="1634773" y="5325098"/>
            <a:ext cx="1176631" cy="535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spcBef>
                <a:spcPts val="2200"/>
              </a:spcBef>
              <a:defRPr i="1">
                <a:solidFill>
                  <a:srgbClr val="46678F"/>
                </a:solidFill>
              </a:defRPr>
            </a:lvl1pPr>
          </a:lstStyle>
          <a:p>
            <a:pPr/>
            <a:r>
              <a:t>power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10" grpId="1" fill="hold">
                                  <p:stCondLst>
                                    <p:cond delay="0"/>
                                  </p:stCondLst>
                                  <p:iterate type="el" backwards="0">
                                    <p:tmAbs val="0"/>
                                  </p:iterate>
                                  <p:childTnLst>
                                    <p:animEffect filter="fade" transition="out">
                                      <p:cBhvr>
                                        <p:cTn id="6" dur="1000" fill="hold"/>
                                        <p:tgtEl>
                                          <p:spTgt spid="207"/>
                                        </p:tgtEl>
                                      </p:cBhvr>
                                    </p:animEffect>
                                    <p:set>
                                      <p:cBhvr>
                                        <p:cTn id="7" fill="hold">
                                          <p:stCondLst>
                                            <p:cond delay="999"/>
                                          </p:stCondLst>
                                        </p:cTn>
                                        <p:tgtEl>
                                          <p:spTgt spid="20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7"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5" name="tri mid on blue.svg" descr="tri mid on blue.svg"/>
          <p:cNvPicPr>
            <a:picLocks noChangeAspect="1"/>
          </p:cNvPicPr>
          <p:nvPr/>
        </p:nvPicPr>
        <p:blipFill>
          <a:blip r:embed="rId3">
            <a:extLst/>
          </a:blip>
          <a:srcRect l="0" t="122" r="0" b="122"/>
          <a:stretch>
            <a:fillRect/>
          </a:stretch>
        </p:blipFill>
        <p:spPr>
          <a:xfrm>
            <a:off x="560759" y="-152098"/>
            <a:ext cx="8207639" cy="8054702"/>
          </a:xfrm>
          <a:prstGeom prst="rect">
            <a:avLst/>
          </a:prstGeom>
          <a:ln w="12700">
            <a:miter lim="400000"/>
          </a:ln>
        </p:spPr>
      </p:pic>
      <p:pic>
        <p:nvPicPr>
          <p:cNvPr id="216" name="logo-on-light.svg" descr="logo-on-light.svg"/>
          <p:cNvPicPr>
            <a:picLocks noChangeAspect="1"/>
          </p:cNvPicPr>
          <p:nvPr/>
        </p:nvPicPr>
        <p:blipFill>
          <a:blip r:embed="rId4">
            <a:extLst/>
          </a:blip>
          <a:srcRect l="0" t="4910" r="0" b="4910"/>
          <a:stretch>
            <a:fillRect/>
          </a:stretch>
        </p:blipFill>
        <p:spPr>
          <a:xfrm>
            <a:off x="2288579" y="1439738"/>
            <a:ext cx="4840825" cy="4870834"/>
          </a:xfrm>
          <a:prstGeom prst="rect">
            <a:avLst/>
          </a:prstGeom>
          <a:ln w="12700">
            <a:miter lim="400000"/>
          </a:ln>
        </p:spPr>
      </p:pic>
      <p:sp>
        <p:nvSpPr>
          <p:cNvPr id="217" name="Title 2"/>
          <p:cNvSpPr txBox="1"/>
          <p:nvPr>
            <p:ph type="ctrTitle"/>
          </p:nvPr>
        </p:nvSpPr>
        <p:spPr>
          <a:xfrm>
            <a:off x="665646" y="246926"/>
            <a:ext cx="6732090" cy="1089026"/>
          </a:xfrm>
          <a:prstGeom prst="rect">
            <a:avLst/>
          </a:prstGeom>
        </p:spPr>
        <p:txBody>
          <a:bodyPr/>
          <a:lstStyle/>
          <a:p>
            <a:pPr/>
            <a:r>
              <a:t>Starting point 3: Mary</a:t>
            </a:r>
          </a:p>
        </p:txBody>
      </p:sp>
      <p:sp>
        <p:nvSpPr>
          <p:cNvPr id="218" name="wisdom"/>
          <p:cNvSpPr txBox="1"/>
          <p:nvPr/>
        </p:nvSpPr>
        <p:spPr>
          <a:xfrm>
            <a:off x="3880315" y="1235477"/>
            <a:ext cx="1439774" cy="535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spcBef>
                <a:spcPts val="2200"/>
              </a:spcBef>
              <a:defRPr i="1">
                <a:solidFill>
                  <a:srgbClr val="568E48"/>
                </a:solidFill>
              </a:defRPr>
            </a:lvl1pPr>
          </a:lstStyle>
          <a:p>
            <a:pPr/>
            <a:r>
              <a:t>wisdom</a:t>
            </a:r>
          </a:p>
        </p:txBody>
      </p:sp>
      <p:sp>
        <p:nvSpPr>
          <p:cNvPr id="219" name="commitment"/>
          <p:cNvSpPr txBox="1"/>
          <p:nvPr/>
        </p:nvSpPr>
        <p:spPr>
          <a:xfrm>
            <a:off x="6233082" y="5325098"/>
            <a:ext cx="2221028" cy="535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spcBef>
                <a:spcPts val="2200"/>
              </a:spcBef>
              <a:defRPr i="1">
                <a:solidFill>
                  <a:srgbClr val="A7504D"/>
                </a:solidFill>
              </a:defRPr>
            </a:lvl1pPr>
          </a:lstStyle>
          <a:p>
            <a:pPr/>
            <a:r>
              <a:t>commitment</a:t>
            </a:r>
          </a:p>
        </p:txBody>
      </p:sp>
      <p:sp>
        <p:nvSpPr>
          <p:cNvPr id="220" name="power"/>
          <p:cNvSpPr txBox="1"/>
          <p:nvPr/>
        </p:nvSpPr>
        <p:spPr>
          <a:xfrm>
            <a:off x="1634773" y="5325098"/>
            <a:ext cx="1176631" cy="535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spcBef>
                <a:spcPts val="2200"/>
              </a:spcBef>
              <a:defRPr i="1">
                <a:solidFill>
                  <a:srgbClr val="46678F"/>
                </a:solidFill>
              </a:defRPr>
            </a:lvl1pPr>
          </a:lstStyle>
          <a:p>
            <a:pPr/>
            <a:r>
              <a:t>power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10" grpId="1" fill="hold">
                                  <p:stCondLst>
                                    <p:cond delay="0"/>
                                  </p:stCondLst>
                                  <p:iterate type="el" backwards="0">
                                    <p:tmAbs val="0"/>
                                  </p:iterate>
                                  <p:childTnLst>
                                    <p:animEffect filter="fade" transition="out">
                                      <p:cBhvr>
                                        <p:cTn id="6" dur="1000" fill="hold"/>
                                        <p:tgtEl>
                                          <p:spTgt spid="216"/>
                                        </p:tgtEl>
                                      </p:cBhvr>
                                    </p:animEffect>
                                    <p:set>
                                      <p:cBhvr>
                                        <p:cTn id="7" fill="hold">
                                          <p:stCondLst>
                                            <p:cond delay="999"/>
                                          </p:stCondLst>
                                        </p:cTn>
                                        <p:tgtEl>
                                          <p:spTgt spid="21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6"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4" name="tri mid on yellow.svg" descr="tri mid on yellow.svg"/>
          <p:cNvPicPr>
            <a:picLocks noChangeAspect="1"/>
          </p:cNvPicPr>
          <p:nvPr/>
        </p:nvPicPr>
        <p:blipFill>
          <a:blip r:embed="rId3">
            <a:extLst/>
          </a:blip>
          <a:srcRect l="0" t="122" r="0" b="122"/>
          <a:stretch>
            <a:fillRect/>
          </a:stretch>
        </p:blipFill>
        <p:spPr>
          <a:xfrm>
            <a:off x="655406" y="-120461"/>
            <a:ext cx="8106878" cy="7955821"/>
          </a:xfrm>
          <a:prstGeom prst="rect">
            <a:avLst/>
          </a:prstGeom>
          <a:ln w="12700">
            <a:miter lim="400000"/>
          </a:ln>
        </p:spPr>
      </p:pic>
      <p:pic>
        <p:nvPicPr>
          <p:cNvPr id="225" name="logo-on-light.svg" descr="logo-on-light.svg"/>
          <p:cNvPicPr>
            <a:picLocks noChangeAspect="1"/>
          </p:cNvPicPr>
          <p:nvPr/>
        </p:nvPicPr>
        <p:blipFill>
          <a:blip r:embed="rId4">
            <a:extLst/>
          </a:blip>
          <a:srcRect l="0" t="4910" r="0" b="4910"/>
          <a:stretch>
            <a:fillRect/>
          </a:stretch>
        </p:blipFill>
        <p:spPr>
          <a:xfrm>
            <a:off x="2288579" y="1439738"/>
            <a:ext cx="4840825" cy="4870834"/>
          </a:xfrm>
          <a:prstGeom prst="rect">
            <a:avLst/>
          </a:prstGeom>
          <a:ln w="12700">
            <a:miter lim="400000"/>
          </a:ln>
        </p:spPr>
      </p:pic>
      <p:sp>
        <p:nvSpPr>
          <p:cNvPr id="226" name="Title 2"/>
          <p:cNvSpPr txBox="1"/>
          <p:nvPr>
            <p:ph type="ctrTitle"/>
          </p:nvPr>
        </p:nvSpPr>
        <p:spPr>
          <a:xfrm>
            <a:off x="760762" y="127001"/>
            <a:ext cx="6732090" cy="1089026"/>
          </a:xfrm>
          <a:prstGeom prst="rect">
            <a:avLst/>
          </a:prstGeom>
        </p:spPr>
        <p:txBody>
          <a:bodyPr/>
          <a:lstStyle/>
          <a:p>
            <a:pPr/>
            <a:r>
              <a:t>Starting point 4: Moses</a:t>
            </a:r>
          </a:p>
        </p:txBody>
      </p:sp>
      <p:sp>
        <p:nvSpPr>
          <p:cNvPr id="227" name="wisdom"/>
          <p:cNvSpPr txBox="1"/>
          <p:nvPr/>
        </p:nvSpPr>
        <p:spPr>
          <a:xfrm>
            <a:off x="3880315" y="1235477"/>
            <a:ext cx="1439774" cy="535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spcBef>
                <a:spcPts val="2200"/>
              </a:spcBef>
              <a:defRPr i="1">
                <a:solidFill>
                  <a:srgbClr val="568E48"/>
                </a:solidFill>
              </a:defRPr>
            </a:lvl1pPr>
          </a:lstStyle>
          <a:p>
            <a:pPr/>
            <a:r>
              <a:t>wisdom</a:t>
            </a:r>
          </a:p>
        </p:txBody>
      </p:sp>
      <p:sp>
        <p:nvSpPr>
          <p:cNvPr id="228" name="commitment"/>
          <p:cNvSpPr txBox="1"/>
          <p:nvPr/>
        </p:nvSpPr>
        <p:spPr>
          <a:xfrm>
            <a:off x="6233082" y="5325098"/>
            <a:ext cx="2221028" cy="535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spcBef>
                <a:spcPts val="2200"/>
              </a:spcBef>
              <a:defRPr i="1">
                <a:solidFill>
                  <a:srgbClr val="A7504D"/>
                </a:solidFill>
              </a:defRPr>
            </a:lvl1pPr>
          </a:lstStyle>
          <a:p>
            <a:pPr/>
            <a:r>
              <a:t>commitment</a:t>
            </a:r>
          </a:p>
        </p:txBody>
      </p:sp>
      <p:sp>
        <p:nvSpPr>
          <p:cNvPr id="229" name="power"/>
          <p:cNvSpPr txBox="1"/>
          <p:nvPr/>
        </p:nvSpPr>
        <p:spPr>
          <a:xfrm>
            <a:off x="1634773" y="5325098"/>
            <a:ext cx="1176631" cy="535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spcBef>
                <a:spcPts val="2200"/>
              </a:spcBef>
              <a:defRPr i="1">
                <a:solidFill>
                  <a:srgbClr val="46678F"/>
                </a:solidFill>
              </a:defRPr>
            </a:lvl1pPr>
          </a:lstStyle>
          <a:p>
            <a:pPr/>
            <a:r>
              <a:t>power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10" grpId="1" fill="hold">
                                  <p:stCondLst>
                                    <p:cond delay="0"/>
                                  </p:stCondLst>
                                  <p:iterate type="el" backwards="0">
                                    <p:tmAbs val="0"/>
                                  </p:iterate>
                                  <p:childTnLst>
                                    <p:animEffect filter="fade" transition="out">
                                      <p:cBhvr>
                                        <p:cTn id="6" dur="1000" fill="hold"/>
                                        <p:tgtEl>
                                          <p:spTgt spid="225"/>
                                        </p:tgtEl>
                                      </p:cBhvr>
                                    </p:animEffect>
                                    <p:set>
                                      <p:cBhvr>
                                        <p:cTn id="7" fill="hold">
                                          <p:stCondLst>
                                            <p:cond delay="999"/>
                                          </p:stCondLst>
                                        </p:cTn>
                                        <p:tgtEl>
                                          <p:spTgt spid="22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5"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3" name="tri mid on purple.svg" descr="tri mid on purple.svg"/>
          <p:cNvPicPr>
            <a:picLocks noChangeAspect="1"/>
          </p:cNvPicPr>
          <p:nvPr/>
        </p:nvPicPr>
        <p:blipFill>
          <a:blip r:embed="rId3">
            <a:extLst/>
          </a:blip>
          <a:srcRect l="0" t="122" r="0" b="122"/>
          <a:stretch>
            <a:fillRect/>
          </a:stretch>
        </p:blipFill>
        <p:spPr>
          <a:xfrm>
            <a:off x="597560" y="-143500"/>
            <a:ext cx="8190093" cy="8037484"/>
          </a:xfrm>
          <a:prstGeom prst="rect">
            <a:avLst/>
          </a:prstGeom>
          <a:ln w="12700">
            <a:miter lim="400000"/>
          </a:ln>
        </p:spPr>
      </p:pic>
      <p:pic>
        <p:nvPicPr>
          <p:cNvPr id="234" name="logo-on-light.svg" descr="logo-on-light.svg"/>
          <p:cNvPicPr>
            <a:picLocks noChangeAspect="1"/>
          </p:cNvPicPr>
          <p:nvPr/>
        </p:nvPicPr>
        <p:blipFill>
          <a:blip r:embed="rId4">
            <a:extLst/>
          </a:blip>
          <a:srcRect l="0" t="4910" r="0" b="4910"/>
          <a:stretch>
            <a:fillRect/>
          </a:stretch>
        </p:blipFill>
        <p:spPr>
          <a:xfrm>
            <a:off x="2288579" y="1439738"/>
            <a:ext cx="4840825" cy="4870834"/>
          </a:xfrm>
          <a:prstGeom prst="rect">
            <a:avLst/>
          </a:prstGeom>
          <a:ln w="12700">
            <a:miter lim="400000"/>
          </a:ln>
        </p:spPr>
      </p:pic>
      <p:sp>
        <p:nvSpPr>
          <p:cNvPr id="235" name="Title 2"/>
          <p:cNvSpPr txBox="1"/>
          <p:nvPr>
            <p:ph type="ctrTitle"/>
          </p:nvPr>
        </p:nvSpPr>
        <p:spPr>
          <a:xfrm>
            <a:off x="731497" y="272476"/>
            <a:ext cx="6732090" cy="1089026"/>
          </a:xfrm>
          <a:prstGeom prst="rect">
            <a:avLst/>
          </a:prstGeom>
        </p:spPr>
        <p:txBody>
          <a:bodyPr/>
          <a:lstStyle/>
          <a:p>
            <a:pPr/>
            <a:r>
              <a:t>Starting point 5: Peter</a:t>
            </a:r>
          </a:p>
        </p:txBody>
      </p:sp>
      <p:sp>
        <p:nvSpPr>
          <p:cNvPr id="236" name="wisdom"/>
          <p:cNvSpPr txBox="1"/>
          <p:nvPr/>
        </p:nvSpPr>
        <p:spPr>
          <a:xfrm>
            <a:off x="3880315" y="1235477"/>
            <a:ext cx="1439774" cy="535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spcBef>
                <a:spcPts val="2200"/>
              </a:spcBef>
              <a:defRPr i="1">
                <a:solidFill>
                  <a:srgbClr val="568E48"/>
                </a:solidFill>
              </a:defRPr>
            </a:lvl1pPr>
          </a:lstStyle>
          <a:p>
            <a:pPr/>
            <a:r>
              <a:t>wisdom</a:t>
            </a:r>
          </a:p>
        </p:txBody>
      </p:sp>
      <p:sp>
        <p:nvSpPr>
          <p:cNvPr id="237" name="commitment"/>
          <p:cNvSpPr txBox="1"/>
          <p:nvPr/>
        </p:nvSpPr>
        <p:spPr>
          <a:xfrm>
            <a:off x="6233082" y="5325098"/>
            <a:ext cx="2221028" cy="535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spcBef>
                <a:spcPts val="2200"/>
              </a:spcBef>
              <a:defRPr i="1">
                <a:solidFill>
                  <a:srgbClr val="A7504D"/>
                </a:solidFill>
              </a:defRPr>
            </a:lvl1pPr>
          </a:lstStyle>
          <a:p>
            <a:pPr/>
            <a:r>
              <a:t>commitment</a:t>
            </a:r>
          </a:p>
        </p:txBody>
      </p:sp>
      <p:sp>
        <p:nvSpPr>
          <p:cNvPr id="238" name="power"/>
          <p:cNvSpPr txBox="1"/>
          <p:nvPr/>
        </p:nvSpPr>
        <p:spPr>
          <a:xfrm>
            <a:off x="1634773" y="5325098"/>
            <a:ext cx="1176631" cy="535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spcBef>
                <a:spcPts val="2200"/>
              </a:spcBef>
              <a:defRPr i="1">
                <a:solidFill>
                  <a:srgbClr val="46678F"/>
                </a:solidFill>
              </a:defRPr>
            </a:lvl1pPr>
          </a:lstStyle>
          <a:p>
            <a:pPr/>
            <a:r>
              <a:t>power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10" grpId="1" fill="hold">
                                  <p:stCondLst>
                                    <p:cond delay="0"/>
                                  </p:stCondLst>
                                  <p:iterate type="el" backwards="0">
                                    <p:tmAbs val="0"/>
                                  </p:iterate>
                                  <p:childTnLst>
                                    <p:animEffect filter="fade" transition="out">
                                      <p:cBhvr>
                                        <p:cTn id="6" dur="1000" fill="hold"/>
                                        <p:tgtEl>
                                          <p:spTgt spid="234"/>
                                        </p:tgtEl>
                                      </p:cBhvr>
                                    </p:animEffect>
                                    <p:set>
                                      <p:cBhvr>
                                        <p:cTn id="7" fill="hold">
                                          <p:stCondLst>
                                            <p:cond delay="999"/>
                                          </p:stCondLst>
                                        </p:cTn>
                                        <p:tgtEl>
                                          <p:spTgt spid="23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4"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2" name="tri mid on teal.svg" descr="tri mid on teal.svg"/>
          <p:cNvPicPr>
            <a:picLocks noChangeAspect="1"/>
          </p:cNvPicPr>
          <p:nvPr/>
        </p:nvPicPr>
        <p:blipFill>
          <a:blip r:embed="rId3">
            <a:extLst/>
          </a:blip>
          <a:srcRect l="0" t="122" r="0" b="122"/>
          <a:stretch>
            <a:fillRect/>
          </a:stretch>
        </p:blipFill>
        <p:spPr>
          <a:xfrm>
            <a:off x="564278" y="-183723"/>
            <a:ext cx="8238517" cy="8085004"/>
          </a:xfrm>
          <a:prstGeom prst="rect">
            <a:avLst/>
          </a:prstGeom>
          <a:ln w="12700">
            <a:miter lim="400000"/>
          </a:ln>
        </p:spPr>
      </p:pic>
      <p:pic>
        <p:nvPicPr>
          <p:cNvPr id="243" name="logo-on-light.svg" descr="logo-on-light.svg"/>
          <p:cNvPicPr>
            <a:picLocks noChangeAspect="1"/>
          </p:cNvPicPr>
          <p:nvPr/>
        </p:nvPicPr>
        <p:blipFill>
          <a:blip r:embed="rId4">
            <a:extLst/>
          </a:blip>
          <a:srcRect l="0" t="4910" r="0" b="4910"/>
          <a:stretch>
            <a:fillRect/>
          </a:stretch>
        </p:blipFill>
        <p:spPr>
          <a:xfrm>
            <a:off x="2288579" y="1439738"/>
            <a:ext cx="4840825" cy="4870834"/>
          </a:xfrm>
          <a:prstGeom prst="rect">
            <a:avLst/>
          </a:prstGeom>
          <a:ln w="12700">
            <a:miter lim="400000"/>
          </a:ln>
        </p:spPr>
      </p:pic>
      <p:sp>
        <p:nvSpPr>
          <p:cNvPr id="244" name="Title 2"/>
          <p:cNvSpPr txBox="1"/>
          <p:nvPr>
            <p:ph type="ctrTitle"/>
          </p:nvPr>
        </p:nvSpPr>
        <p:spPr>
          <a:xfrm>
            <a:off x="626704" y="238008"/>
            <a:ext cx="6732090" cy="1089026"/>
          </a:xfrm>
          <a:prstGeom prst="rect">
            <a:avLst/>
          </a:prstGeom>
        </p:spPr>
        <p:txBody>
          <a:bodyPr/>
          <a:lstStyle/>
          <a:p>
            <a:pPr/>
            <a:r>
              <a:t>Starting point 6: Jonah</a:t>
            </a:r>
          </a:p>
        </p:txBody>
      </p:sp>
      <p:sp>
        <p:nvSpPr>
          <p:cNvPr id="245" name="wisdom"/>
          <p:cNvSpPr txBox="1"/>
          <p:nvPr/>
        </p:nvSpPr>
        <p:spPr>
          <a:xfrm>
            <a:off x="3880315" y="1235477"/>
            <a:ext cx="1439774" cy="535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spcBef>
                <a:spcPts val="2200"/>
              </a:spcBef>
              <a:defRPr i="1">
                <a:solidFill>
                  <a:srgbClr val="568E48"/>
                </a:solidFill>
              </a:defRPr>
            </a:lvl1pPr>
          </a:lstStyle>
          <a:p>
            <a:pPr/>
            <a:r>
              <a:t>wisdom</a:t>
            </a:r>
          </a:p>
        </p:txBody>
      </p:sp>
      <p:sp>
        <p:nvSpPr>
          <p:cNvPr id="246" name="commitment"/>
          <p:cNvSpPr txBox="1"/>
          <p:nvPr/>
        </p:nvSpPr>
        <p:spPr>
          <a:xfrm>
            <a:off x="6233082" y="5325098"/>
            <a:ext cx="2221028" cy="535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spcBef>
                <a:spcPts val="2200"/>
              </a:spcBef>
              <a:defRPr i="1">
                <a:solidFill>
                  <a:srgbClr val="A7504D"/>
                </a:solidFill>
              </a:defRPr>
            </a:lvl1pPr>
          </a:lstStyle>
          <a:p>
            <a:pPr/>
            <a:r>
              <a:t>commitment</a:t>
            </a:r>
          </a:p>
        </p:txBody>
      </p:sp>
      <p:sp>
        <p:nvSpPr>
          <p:cNvPr id="247" name="power"/>
          <p:cNvSpPr txBox="1"/>
          <p:nvPr/>
        </p:nvSpPr>
        <p:spPr>
          <a:xfrm>
            <a:off x="1634773" y="5325098"/>
            <a:ext cx="1176631" cy="535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spcBef>
                <a:spcPts val="2200"/>
              </a:spcBef>
              <a:defRPr i="1">
                <a:solidFill>
                  <a:srgbClr val="46678F"/>
                </a:solidFill>
              </a:defRPr>
            </a:lvl1pPr>
          </a:lstStyle>
          <a:p>
            <a:pPr/>
            <a:r>
              <a:t>power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10" grpId="1" fill="hold">
                                  <p:stCondLst>
                                    <p:cond delay="0"/>
                                  </p:stCondLst>
                                  <p:iterate type="el" backwards="0">
                                    <p:tmAbs val="0"/>
                                  </p:iterate>
                                  <p:childTnLst>
                                    <p:animEffect filter="fade" transition="out">
                                      <p:cBhvr>
                                        <p:cTn id="6" dur="1000" fill="hold"/>
                                        <p:tgtEl>
                                          <p:spTgt spid="243"/>
                                        </p:tgtEl>
                                      </p:cBhvr>
                                    </p:animEffect>
                                    <p:set>
                                      <p:cBhvr>
                                        <p:cTn id="7" fill="hold">
                                          <p:stCondLst>
                                            <p:cond delay="999"/>
                                          </p:stCondLst>
                                        </p:cTn>
                                        <p:tgtEl>
                                          <p:spTgt spid="24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3"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Title 2"/>
          <p:cNvSpPr txBox="1"/>
          <p:nvPr>
            <p:ph type="ctrTitle"/>
          </p:nvPr>
        </p:nvSpPr>
        <p:spPr>
          <a:xfrm>
            <a:off x="832025" y="229628"/>
            <a:ext cx="7479950" cy="1089026"/>
          </a:xfrm>
          <a:prstGeom prst="rect">
            <a:avLst/>
          </a:prstGeom>
        </p:spPr>
        <p:txBody>
          <a:bodyPr/>
          <a:lstStyle/>
          <a:p>
            <a:pPr/>
            <a:r>
              <a:t>Your personal change compass</a:t>
            </a:r>
          </a:p>
        </p:txBody>
      </p:sp>
      <p:pic>
        <p:nvPicPr>
          <p:cNvPr id="252" name="Picture 1" descr="Picture 1"/>
          <p:cNvPicPr>
            <a:picLocks noChangeAspect="1"/>
          </p:cNvPicPr>
          <p:nvPr/>
        </p:nvPicPr>
        <p:blipFill>
          <a:blip r:embed="rId3">
            <a:extLst/>
          </a:blip>
          <a:stretch>
            <a:fillRect/>
          </a:stretch>
        </p:blipFill>
        <p:spPr>
          <a:xfrm>
            <a:off x="382535" y="1789831"/>
            <a:ext cx="3840257" cy="4333962"/>
          </a:xfrm>
          <a:prstGeom prst="rect">
            <a:avLst/>
          </a:prstGeom>
          <a:ln w="12700">
            <a:miter lim="400000"/>
          </a:ln>
        </p:spPr>
      </p:pic>
      <p:grpSp>
        <p:nvGrpSpPr>
          <p:cNvPr id="270" name="Group"/>
          <p:cNvGrpSpPr/>
          <p:nvPr/>
        </p:nvGrpSpPr>
        <p:grpSpPr>
          <a:xfrm>
            <a:off x="4311166" y="1763726"/>
            <a:ext cx="4594969" cy="4753567"/>
            <a:chOff x="0" y="0"/>
            <a:chExt cx="4594967" cy="4753565"/>
          </a:xfrm>
        </p:grpSpPr>
        <p:pic>
          <p:nvPicPr>
            <p:cNvPr id="253" name="logo-on-light.svg" descr="logo-on-light.svg"/>
            <p:cNvPicPr>
              <a:picLocks noChangeAspect="1"/>
            </p:cNvPicPr>
            <p:nvPr/>
          </p:nvPicPr>
          <p:blipFill>
            <a:blip r:embed="rId4">
              <a:alphaModFix amt="79538"/>
              <a:extLst/>
            </a:blip>
            <a:srcRect l="0" t="4910" r="0" b="4910"/>
            <a:stretch>
              <a:fillRect/>
            </a:stretch>
          </p:blipFill>
          <p:spPr>
            <a:xfrm>
              <a:off x="0" y="130112"/>
              <a:ext cx="4594968" cy="4623454"/>
            </a:xfrm>
            <a:prstGeom prst="rect">
              <a:avLst/>
            </a:prstGeom>
            <a:ln w="12700" cap="flat">
              <a:noFill/>
              <a:miter lim="400000"/>
            </a:ln>
            <a:effectLst/>
          </p:spPr>
        </p:pic>
        <p:sp>
          <p:nvSpPr>
            <p:cNvPr id="254" name="Total B"/>
            <p:cNvSpPr txBox="1"/>
            <p:nvPr/>
          </p:nvSpPr>
          <p:spPr>
            <a:xfrm>
              <a:off x="1981379" y="0"/>
              <a:ext cx="700126" cy="320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a:defRPr sz="1400"/>
              </a:lvl1pPr>
            </a:lstStyle>
            <a:p>
              <a:pPr/>
              <a:r>
                <a:t>Total B</a:t>
              </a:r>
            </a:p>
          </p:txBody>
        </p:sp>
        <p:sp>
          <p:nvSpPr>
            <p:cNvPr id="255" name="Total C"/>
            <p:cNvSpPr txBox="1"/>
            <p:nvPr/>
          </p:nvSpPr>
          <p:spPr>
            <a:xfrm>
              <a:off x="3811896" y="3653917"/>
              <a:ext cx="699238"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a:defRPr sz="1400"/>
              </a:lvl1pPr>
            </a:lstStyle>
            <a:p>
              <a:pPr/>
              <a:r>
                <a:t>Total C</a:t>
              </a:r>
            </a:p>
          </p:txBody>
        </p:sp>
        <p:sp>
          <p:nvSpPr>
            <p:cNvPr id="256" name="Total A"/>
            <p:cNvSpPr txBox="1"/>
            <p:nvPr/>
          </p:nvSpPr>
          <p:spPr>
            <a:xfrm>
              <a:off x="31083" y="3653917"/>
              <a:ext cx="710794"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a:defRPr sz="1400"/>
              </a:lvl1pPr>
            </a:lstStyle>
            <a:p>
              <a:pPr/>
              <a:r>
                <a:t>Total A</a:t>
              </a:r>
            </a:p>
          </p:txBody>
        </p:sp>
        <p:grpSp>
          <p:nvGrpSpPr>
            <p:cNvPr id="269" name="Group"/>
            <p:cNvGrpSpPr/>
            <p:nvPr/>
          </p:nvGrpSpPr>
          <p:grpSpPr>
            <a:xfrm>
              <a:off x="170431" y="229748"/>
              <a:ext cx="4186028" cy="3437196"/>
              <a:chOff x="0" y="0"/>
              <a:chExt cx="4186026" cy="3437195"/>
            </a:xfrm>
          </p:grpSpPr>
          <p:sp>
            <p:nvSpPr>
              <p:cNvPr id="257" name="Group"/>
              <p:cNvSpPr/>
              <p:nvPr/>
            </p:nvSpPr>
            <p:spPr>
              <a:xfrm flipV="1">
                <a:off x="2115350" y="116668"/>
                <a:ext cx="1" cy="2347250"/>
              </a:xfrm>
              <a:prstGeom prst="line">
                <a:avLst/>
              </a:prstGeom>
              <a:noFill/>
              <a:ln w="50800" cap="rnd">
                <a:solidFill>
                  <a:srgbClr val="000000"/>
                </a:solidFill>
                <a:custDash>
                  <a:ds d="100000" sp="200000"/>
                </a:custDash>
                <a:round/>
              </a:ln>
              <a:effectLst/>
            </p:spPr>
            <p:txBody>
              <a:bodyPr wrap="square" lIns="45719" tIns="45719" rIns="45719" bIns="45719" numCol="1" anchor="t">
                <a:noAutofit/>
              </a:bodyPr>
              <a:lstStyle/>
              <a:p>
                <a:pPr>
                  <a:defRPr sz="2000"/>
                </a:pPr>
              </a:p>
            </p:txBody>
          </p:sp>
          <p:sp>
            <p:nvSpPr>
              <p:cNvPr id="258" name="5"/>
              <p:cNvSpPr txBox="1"/>
              <p:nvPr/>
            </p:nvSpPr>
            <p:spPr>
              <a:xfrm>
                <a:off x="2151890" y="1472172"/>
                <a:ext cx="172640" cy="24558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l">
                  <a:defRPr sz="1000">
                    <a:latin typeface="Mulish ExtraLight Regular"/>
                    <a:ea typeface="Mulish ExtraLight Regular"/>
                    <a:cs typeface="Mulish ExtraLight Regular"/>
                    <a:sym typeface="Mulish ExtraLight Regular"/>
                  </a:defRPr>
                </a:lvl1pPr>
              </a:lstStyle>
              <a:p>
                <a:pPr/>
                <a:r>
                  <a:t>5</a:t>
                </a:r>
              </a:p>
            </p:txBody>
          </p:sp>
          <p:sp>
            <p:nvSpPr>
              <p:cNvPr id="259" name="10"/>
              <p:cNvSpPr txBox="1"/>
              <p:nvPr/>
            </p:nvSpPr>
            <p:spPr>
              <a:xfrm>
                <a:off x="2115418" y="736503"/>
                <a:ext cx="245585" cy="2455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l">
                  <a:defRPr sz="1000">
                    <a:latin typeface="Mulish ExtraLight Regular"/>
                    <a:ea typeface="Mulish ExtraLight Regular"/>
                    <a:cs typeface="Mulish ExtraLight Regular"/>
                    <a:sym typeface="Mulish ExtraLight Regular"/>
                  </a:defRPr>
                </a:lvl1pPr>
              </a:lstStyle>
              <a:p>
                <a:pPr/>
                <a:r>
                  <a:t>10</a:t>
                </a:r>
              </a:p>
            </p:txBody>
          </p:sp>
          <p:sp>
            <p:nvSpPr>
              <p:cNvPr id="260" name="15"/>
              <p:cNvSpPr txBox="1"/>
              <p:nvPr/>
            </p:nvSpPr>
            <p:spPr>
              <a:xfrm>
                <a:off x="2115418" y="0"/>
                <a:ext cx="245585" cy="2455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l">
                  <a:defRPr sz="1000">
                    <a:latin typeface="Mulish ExtraLight Regular"/>
                    <a:ea typeface="Mulish ExtraLight Regular"/>
                    <a:cs typeface="Mulish ExtraLight Regular"/>
                    <a:sym typeface="Mulish ExtraLight Regular"/>
                  </a:defRPr>
                </a:lvl1pPr>
              </a:lstStyle>
              <a:p>
                <a:pPr/>
                <a:r>
                  <a:t>15</a:t>
                </a:r>
              </a:p>
            </p:txBody>
          </p:sp>
          <p:sp>
            <p:nvSpPr>
              <p:cNvPr id="261" name="Group"/>
              <p:cNvSpPr/>
              <p:nvPr/>
            </p:nvSpPr>
            <p:spPr>
              <a:xfrm flipV="1" rot="28800000">
                <a:off x="3015015" y="1668361"/>
                <a:ext cx="1" cy="2347251"/>
              </a:xfrm>
              <a:prstGeom prst="line">
                <a:avLst/>
              </a:prstGeom>
              <a:noFill/>
              <a:ln w="50800" cap="rnd">
                <a:solidFill>
                  <a:srgbClr val="000000"/>
                </a:solidFill>
                <a:custDash>
                  <a:ds d="100000" sp="200000"/>
                </a:custDash>
                <a:round/>
              </a:ln>
              <a:effectLst/>
            </p:spPr>
            <p:txBody>
              <a:bodyPr wrap="square" lIns="45719" tIns="45719" rIns="45719" bIns="45719" numCol="1" anchor="t">
                <a:noAutofit/>
              </a:bodyPr>
              <a:lstStyle/>
              <a:p>
                <a:pPr>
                  <a:defRPr sz="2000"/>
                </a:pPr>
              </a:p>
            </p:txBody>
          </p:sp>
          <p:sp>
            <p:nvSpPr>
              <p:cNvPr id="262" name="Group"/>
              <p:cNvSpPr/>
              <p:nvPr/>
            </p:nvSpPr>
            <p:spPr>
              <a:xfrm flipV="1" rot="36000000">
                <a:off x="1225581" y="1668361"/>
                <a:ext cx="1" cy="2347251"/>
              </a:xfrm>
              <a:prstGeom prst="line">
                <a:avLst/>
              </a:prstGeom>
              <a:noFill/>
              <a:ln w="50800" cap="rnd">
                <a:solidFill>
                  <a:srgbClr val="000000"/>
                </a:solidFill>
                <a:custDash>
                  <a:ds d="100000" sp="200000"/>
                </a:custDash>
                <a:round/>
              </a:ln>
              <a:effectLst/>
            </p:spPr>
            <p:txBody>
              <a:bodyPr wrap="square" lIns="45719" tIns="45719" rIns="45719" bIns="45719" numCol="1" anchor="t">
                <a:noAutofit/>
              </a:bodyPr>
              <a:lstStyle/>
              <a:p>
                <a:pPr>
                  <a:defRPr sz="2000"/>
                </a:pPr>
              </a:p>
            </p:txBody>
          </p:sp>
          <p:sp>
            <p:nvSpPr>
              <p:cNvPr id="263" name="5"/>
              <p:cNvSpPr txBox="1"/>
              <p:nvPr/>
            </p:nvSpPr>
            <p:spPr>
              <a:xfrm>
                <a:off x="2714052" y="2428478"/>
                <a:ext cx="172639" cy="2455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l">
                  <a:defRPr sz="1000">
                    <a:latin typeface="Mulish ExtraLight Regular"/>
                    <a:ea typeface="Mulish ExtraLight Regular"/>
                    <a:cs typeface="Mulish ExtraLight Regular"/>
                    <a:sym typeface="Mulish ExtraLight Regular"/>
                  </a:defRPr>
                </a:lvl1pPr>
              </a:lstStyle>
              <a:p>
                <a:pPr/>
                <a:r>
                  <a:t>5</a:t>
                </a:r>
              </a:p>
            </p:txBody>
          </p:sp>
          <p:sp>
            <p:nvSpPr>
              <p:cNvPr id="264" name="10"/>
              <p:cNvSpPr txBox="1"/>
              <p:nvPr/>
            </p:nvSpPr>
            <p:spPr>
              <a:xfrm>
                <a:off x="3322738" y="2823110"/>
                <a:ext cx="245585" cy="2455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l">
                  <a:defRPr sz="1000">
                    <a:latin typeface="Mulish ExtraLight Regular"/>
                    <a:ea typeface="Mulish ExtraLight Regular"/>
                    <a:cs typeface="Mulish ExtraLight Regular"/>
                    <a:sym typeface="Mulish ExtraLight Regular"/>
                  </a:defRPr>
                </a:lvl1pPr>
              </a:lstStyle>
              <a:p>
                <a:pPr/>
                <a:r>
                  <a:t>10</a:t>
                </a:r>
              </a:p>
            </p:txBody>
          </p:sp>
          <p:sp>
            <p:nvSpPr>
              <p:cNvPr id="265" name="15"/>
              <p:cNvSpPr txBox="1"/>
              <p:nvPr/>
            </p:nvSpPr>
            <p:spPr>
              <a:xfrm>
                <a:off x="3940442" y="3191611"/>
                <a:ext cx="245585" cy="2455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l">
                  <a:defRPr sz="1000">
                    <a:latin typeface="Mulish ExtraLight Regular"/>
                    <a:ea typeface="Mulish ExtraLight Regular"/>
                    <a:cs typeface="Mulish ExtraLight Regular"/>
                    <a:sym typeface="Mulish ExtraLight Regular"/>
                  </a:defRPr>
                </a:lvl1pPr>
              </a:lstStyle>
              <a:p>
                <a:pPr/>
                <a:r>
                  <a:t>15</a:t>
                </a:r>
              </a:p>
            </p:txBody>
          </p:sp>
          <p:sp>
            <p:nvSpPr>
              <p:cNvPr id="266" name="5"/>
              <p:cNvSpPr txBox="1"/>
              <p:nvPr/>
            </p:nvSpPr>
            <p:spPr>
              <a:xfrm>
                <a:off x="1344009" y="2428478"/>
                <a:ext cx="172640" cy="2455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l">
                  <a:defRPr sz="1000">
                    <a:latin typeface="Mulish ExtraLight Regular"/>
                    <a:ea typeface="Mulish ExtraLight Regular"/>
                    <a:cs typeface="Mulish ExtraLight Regular"/>
                    <a:sym typeface="Mulish ExtraLight Regular"/>
                  </a:defRPr>
                </a:lvl1pPr>
              </a:lstStyle>
              <a:p>
                <a:pPr/>
                <a:r>
                  <a:t>5</a:t>
                </a:r>
              </a:p>
            </p:txBody>
          </p:sp>
          <p:sp>
            <p:nvSpPr>
              <p:cNvPr id="267" name="10"/>
              <p:cNvSpPr txBox="1"/>
              <p:nvPr/>
            </p:nvSpPr>
            <p:spPr>
              <a:xfrm>
                <a:off x="660058" y="2823110"/>
                <a:ext cx="245585" cy="2455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l">
                  <a:defRPr sz="1000">
                    <a:latin typeface="Mulish ExtraLight Regular"/>
                    <a:ea typeface="Mulish ExtraLight Regular"/>
                    <a:cs typeface="Mulish ExtraLight Regular"/>
                    <a:sym typeface="Mulish ExtraLight Regular"/>
                  </a:defRPr>
                </a:lvl1pPr>
              </a:lstStyle>
              <a:p>
                <a:pPr/>
                <a:r>
                  <a:t>10</a:t>
                </a:r>
              </a:p>
            </p:txBody>
          </p:sp>
          <p:sp>
            <p:nvSpPr>
              <p:cNvPr id="268" name="15"/>
              <p:cNvSpPr txBox="1"/>
              <p:nvPr/>
            </p:nvSpPr>
            <p:spPr>
              <a:xfrm>
                <a:off x="0" y="3191611"/>
                <a:ext cx="245585" cy="2455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l">
                  <a:defRPr sz="1000">
                    <a:latin typeface="Mulish ExtraLight Regular"/>
                    <a:ea typeface="Mulish ExtraLight Regular"/>
                    <a:cs typeface="Mulish ExtraLight Regular"/>
                    <a:sym typeface="Mulish ExtraLight Regular"/>
                  </a:defRPr>
                </a:lvl1pPr>
              </a:lstStyle>
              <a:p>
                <a:pPr/>
                <a:r>
                  <a:t>15</a:t>
                </a:r>
              </a:p>
            </p:txBody>
          </p:sp>
        </p:gr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52"/>
                                        </p:tgtEl>
                                        <p:attrNameLst>
                                          <p:attrName>style.visibility</p:attrName>
                                        </p:attrNameLst>
                                      </p:cBhvr>
                                      <p:to>
                                        <p:strVal val="visible"/>
                                      </p:to>
                                    </p:set>
                                    <p:animEffect filter="fade" transition="in">
                                      <p:cBhvr>
                                        <p:cTn id="7" dur="1250"/>
                                        <p:tgtEl>
                                          <p:spTgt spid="252"/>
                                        </p:tgtEl>
                                      </p:cBhvr>
                                    </p:animEffect>
                                  </p:childTnLst>
                                </p:cTn>
                              </p:par>
                            </p:childTnLst>
                          </p:cTn>
                        </p:par>
                        <p:par>
                          <p:cTn id="8" fill="hold">
                            <p:stCondLst>
                              <p:cond delay="1250"/>
                            </p:stCondLst>
                            <p:childTnLst>
                              <p:par>
                                <p:cTn id="9" presetClass="entr" nodeType="afterEffect" presetID="10" grpId="2" fill="hold">
                                  <p:stCondLst>
                                    <p:cond delay="0"/>
                                  </p:stCondLst>
                                  <p:iterate type="el" backwards="0">
                                    <p:tmAbs val="0"/>
                                  </p:iterate>
                                  <p:childTnLst>
                                    <p:set>
                                      <p:cBhvr>
                                        <p:cTn id="10" fill="hold"/>
                                        <p:tgtEl>
                                          <p:spTgt spid="270"/>
                                        </p:tgtEl>
                                        <p:attrNameLst>
                                          <p:attrName>style.visibility</p:attrName>
                                        </p:attrNameLst>
                                      </p:cBhvr>
                                      <p:to>
                                        <p:strVal val="visible"/>
                                      </p:to>
                                    </p:set>
                                    <p:animEffect filter="fade" transition="in">
                                      <p:cBhvr>
                                        <p:cTn id="11" dur="1250"/>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2" grpId="1"/>
      <p:bldP build="whole" bldLvl="1" animBg="1" rev="0" advAuto="0" spid="270" grpId="2"/>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Title 2"/>
          <p:cNvSpPr txBox="1"/>
          <p:nvPr>
            <p:ph type="ctrTitle"/>
          </p:nvPr>
        </p:nvSpPr>
        <p:spPr>
          <a:xfrm>
            <a:off x="672592" y="257655"/>
            <a:ext cx="6732090" cy="1089026"/>
          </a:xfrm>
          <a:prstGeom prst="rect">
            <a:avLst/>
          </a:prstGeom>
        </p:spPr>
        <p:txBody>
          <a:bodyPr/>
          <a:lstStyle/>
          <a:p>
            <a:pPr/>
            <a:r>
              <a:t>What does your own change compass look like?</a:t>
            </a:r>
          </a:p>
        </p:txBody>
      </p:sp>
      <p:grpSp>
        <p:nvGrpSpPr>
          <p:cNvPr id="277" name="Group 26"/>
          <p:cNvGrpSpPr/>
          <p:nvPr/>
        </p:nvGrpSpPr>
        <p:grpSpPr>
          <a:xfrm>
            <a:off x="3245623" y="1344565"/>
            <a:ext cx="2716873" cy="2738868"/>
            <a:chOff x="0" y="0"/>
            <a:chExt cx="2716872" cy="2738866"/>
          </a:xfrm>
        </p:grpSpPr>
        <p:pic>
          <p:nvPicPr>
            <p:cNvPr id="275" name="tri mid on yellow.svg" descr="tri mid on yellow.svg"/>
            <p:cNvPicPr>
              <a:picLocks noChangeAspect="1"/>
            </p:cNvPicPr>
            <p:nvPr/>
          </p:nvPicPr>
          <p:blipFill>
            <a:blip r:embed="rId3">
              <a:extLst/>
            </a:blip>
            <a:srcRect l="21174" t="21492" r="21174" b="21492"/>
            <a:stretch>
              <a:fillRect/>
            </a:stretch>
          </p:blipFill>
          <p:spPr>
            <a:xfrm>
              <a:off x="323794" y="0"/>
              <a:ext cx="2143187" cy="2085195"/>
            </a:xfrm>
            <a:prstGeom prst="rect">
              <a:avLst/>
            </a:prstGeom>
            <a:ln w="12700" cap="flat">
              <a:noFill/>
              <a:miter lim="400000"/>
            </a:ln>
            <a:effectLst/>
          </p:spPr>
        </p:pic>
        <p:sp>
          <p:nvSpPr>
            <p:cNvPr id="276" name="Text Box 21"/>
            <p:cNvSpPr txBox="1"/>
            <p:nvPr/>
          </p:nvSpPr>
          <p:spPr>
            <a:xfrm>
              <a:off x="0" y="2012426"/>
              <a:ext cx="2716873" cy="726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2000"/>
              </a:pPr>
              <a:r>
                <a:t>Starting point 2:</a:t>
              </a:r>
            </a:p>
            <a:p>
              <a:pPr>
                <a:defRPr sz="2000"/>
              </a:pPr>
              <a:r>
                <a:t>Moses</a:t>
              </a:r>
            </a:p>
          </p:txBody>
        </p:sp>
      </p:grpSp>
      <p:grpSp>
        <p:nvGrpSpPr>
          <p:cNvPr id="280" name="Group 15"/>
          <p:cNvGrpSpPr/>
          <p:nvPr/>
        </p:nvGrpSpPr>
        <p:grpSpPr>
          <a:xfrm>
            <a:off x="6166889" y="1340767"/>
            <a:ext cx="2569888" cy="2742666"/>
            <a:chOff x="0" y="0"/>
            <a:chExt cx="2569887" cy="2742664"/>
          </a:xfrm>
        </p:grpSpPr>
        <p:pic>
          <p:nvPicPr>
            <p:cNvPr id="278" name="tri red.svg" descr="tri red.svg"/>
            <p:cNvPicPr>
              <a:picLocks noChangeAspect="1"/>
            </p:cNvPicPr>
            <p:nvPr/>
          </p:nvPicPr>
          <p:blipFill>
            <a:blip r:embed="rId4">
              <a:extLst/>
            </a:blip>
            <a:srcRect l="22216" t="21758" r="22216" b="21758"/>
            <a:stretch>
              <a:fillRect/>
            </a:stretch>
          </p:blipFill>
          <p:spPr>
            <a:xfrm>
              <a:off x="232405" y="0"/>
              <a:ext cx="2101049" cy="2101048"/>
            </a:xfrm>
            <a:prstGeom prst="rect">
              <a:avLst/>
            </a:prstGeom>
            <a:ln w="12700" cap="flat">
              <a:noFill/>
              <a:miter lim="400000"/>
            </a:ln>
            <a:effectLst/>
          </p:spPr>
        </p:pic>
        <p:sp>
          <p:nvSpPr>
            <p:cNvPr id="279" name="Text Box 21"/>
            <p:cNvSpPr txBox="1"/>
            <p:nvPr/>
          </p:nvSpPr>
          <p:spPr>
            <a:xfrm>
              <a:off x="0" y="2016224"/>
              <a:ext cx="2569888" cy="726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2000"/>
              </a:pPr>
              <a:r>
                <a:t>Starting point 3:</a:t>
              </a:r>
            </a:p>
            <a:p>
              <a:pPr>
                <a:defRPr sz="2000"/>
              </a:pPr>
              <a:r>
                <a:t>Martha</a:t>
              </a:r>
            </a:p>
          </p:txBody>
        </p:sp>
      </p:grpSp>
      <p:grpSp>
        <p:nvGrpSpPr>
          <p:cNvPr id="283" name="Group 24"/>
          <p:cNvGrpSpPr/>
          <p:nvPr/>
        </p:nvGrpSpPr>
        <p:grpSpPr>
          <a:xfrm>
            <a:off x="327328" y="4005064"/>
            <a:ext cx="2644864" cy="2814673"/>
            <a:chOff x="0" y="0"/>
            <a:chExt cx="2644863" cy="2814672"/>
          </a:xfrm>
        </p:grpSpPr>
        <p:pic>
          <p:nvPicPr>
            <p:cNvPr id="281" name="tri mid on purple.svg" descr="tri mid on purple.svg"/>
            <p:cNvPicPr>
              <a:picLocks noChangeAspect="1"/>
            </p:cNvPicPr>
            <p:nvPr/>
          </p:nvPicPr>
          <p:blipFill>
            <a:blip r:embed="rId5">
              <a:extLst/>
            </a:blip>
            <a:srcRect l="21404" t="20932" r="21404" b="20932"/>
            <a:stretch>
              <a:fillRect/>
            </a:stretch>
          </p:blipFill>
          <p:spPr>
            <a:xfrm>
              <a:off x="242312" y="0"/>
              <a:ext cx="2160240" cy="2160241"/>
            </a:xfrm>
            <a:prstGeom prst="rect">
              <a:avLst/>
            </a:prstGeom>
            <a:ln w="12700" cap="flat">
              <a:noFill/>
              <a:miter lim="400000"/>
            </a:ln>
            <a:effectLst/>
          </p:spPr>
        </p:pic>
        <p:sp>
          <p:nvSpPr>
            <p:cNvPr id="282" name="Text Box 21"/>
            <p:cNvSpPr txBox="1"/>
            <p:nvPr/>
          </p:nvSpPr>
          <p:spPr>
            <a:xfrm>
              <a:off x="0" y="2088232"/>
              <a:ext cx="2644864" cy="726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2000"/>
              </a:pPr>
              <a:r>
                <a:t>Starting point 4:</a:t>
              </a:r>
            </a:p>
            <a:p>
              <a:pPr>
                <a:defRPr sz="2000"/>
              </a:pPr>
              <a:r>
                <a:t>Peter</a:t>
              </a:r>
            </a:p>
          </p:txBody>
        </p:sp>
      </p:grpSp>
      <p:grpSp>
        <p:nvGrpSpPr>
          <p:cNvPr id="286" name="Group 25"/>
          <p:cNvGrpSpPr/>
          <p:nvPr/>
        </p:nvGrpSpPr>
        <p:grpSpPr>
          <a:xfrm>
            <a:off x="3190631" y="4077072"/>
            <a:ext cx="2644865" cy="2742665"/>
            <a:chOff x="0" y="0"/>
            <a:chExt cx="2644863" cy="2742664"/>
          </a:xfrm>
        </p:grpSpPr>
        <p:pic>
          <p:nvPicPr>
            <p:cNvPr id="284" name="tri mid on blue.svg" descr="tri mid on blue.svg"/>
            <p:cNvPicPr>
              <a:picLocks noChangeAspect="1"/>
            </p:cNvPicPr>
            <p:nvPr/>
          </p:nvPicPr>
          <p:blipFill>
            <a:blip r:embed="rId6">
              <a:extLst/>
            </a:blip>
            <a:srcRect l="22104" t="21644" r="22104" b="21644"/>
            <a:stretch>
              <a:fillRect/>
            </a:stretch>
          </p:blipFill>
          <p:spPr>
            <a:xfrm>
              <a:off x="314319" y="0"/>
              <a:ext cx="2088233" cy="2088233"/>
            </a:xfrm>
            <a:prstGeom prst="rect">
              <a:avLst/>
            </a:prstGeom>
            <a:ln w="12700" cap="flat">
              <a:noFill/>
              <a:miter lim="400000"/>
            </a:ln>
            <a:effectLst/>
          </p:spPr>
        </p:pic>
        <p:sp>
          <p:nvSpPr>
            <p:cNvPr id="285" name="Text Box 21"/>
            <p:cNvSpPr txBox="1"/>
            <p:nvPr/>
          </p:nvSpPr>
          <p:spPr>
            <a:xfrm>
              <a:off x="0" y="2016224"/>
              <a:ext cx="2644864" cy="726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2000"/>
              </a:pPr>
              <a:r>
                <a:t>Starting point 5:</a:t>
              </a:r>
            </a:p>
            <a:p>
              <a:pPr>
                <a:defRPr sz="2000"/>
              </a:pPr>
              <a:r>
                <a:t>Mary</a:t>
              </a:r>
            </a:p>
          </p:txBody>
        </p:sp>
      </p:grpSp>
      <p:grpSp>
        <p:nvGrpSpPr>
          <p:cNvPr id="289" name="Group 16"/>
          <p:cNvGrpSpPr/>
          <p:nvPr/>
        </p:nvGrpSpPr>
        <p:grpSpPr>
          <a:xfrm>
            <a:off x="6109799" y="4005064"/>
            <a:ext cx="2644865" cy="2814673"/>
            <a:chOff x="0" y="0"/>
            <a:chExt cx="2644863" cy="2814672"/>
          </a:xfrm>
        </p:grpSpPr>
        <p:pic>
          <p:nvPicPr>
            <p:cNvPr id="287" name="tri mid on teal.svg" descr="tri mid on teal.svg"/>
            <p:cNvPicPr>
              <a:picLocks noChangeAspect="1"/>
            </p:cNvPicPr>
            <p:nvPr/>
          </p:nvPicPr>
          <p:blipFill>
            <a:blip r:embed="rId7">
              <a:extLst/>
            </a:blip>
            <a:srcRect l="21898" t="21435" r="21898" b="21435"/>
            <a:stretch>
              <a:fillRect/>
            </a:stretch>
          </p:blipFill>
          <p:spPr>
            <a:xfrm>
              <a:off x="296432" y="0"/>
              <a:ext cx="2088232" cy="2088233"/>
            </a:xfrm>
            <a:prstGeom prst="rect">
              <a:avLst/>
            </a:prstGeom>
            <a:ln w="12700" cap="flat">
              <a:noFill/>
              <a:miter lim="400000"/>
            </a:ln>
            <a:effectLst/>
          </p:spPr>
        </p:pic>
        <p:sp>
          <p:nvSpPr>
            <p:cNvPr id="288" name="Text Box 21"/>
            <p:cNvSpPr txBox="1"/>
            <p:nvPr/>
          </p:nvSpPr>
          <p:spPr>
            <a:xfrm>
              <a:off x="0" y="2088232"/>
              <a:ext cx="2644864" cy="726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2000"/>
              </a:pPr>
              <a:r>
                <a:t>Starting point 6:</a:t>
              </a:r>
            </a:p>
            <a:p>
              <a:pPr>
                <a:defRPr sz="2000"/>
              </a:pPr>
              <a:r>
                <a:t>Jonah</a:t>
              </a:r>
            </a:p>
          </p:txBody>
        </p:sp>
      </p:grpSp>
      <p:grpSp>
        <p:nvGrpSpPr>
          <p:cNvPr id="292" name="Group 1"/>
          <p:cNvGrpSpPr/>
          <p:nvPr/>
        </p:nvGrpSpPr>
        <p:grpSpPr>
          <a:xfrm>
            <a:off x="435111" y="1340767"/>
            <a:ext cx="2430788" cy="2738094"/>
            <a:chOff x="0" y="0"/>
            <a:chExt cx="2430786" cy="2738092"/>
          </a:xfrm>
        </p:grpSpPr>
        <p:sp>
          <p:nvSpPr>
            <p:cNvPr id="290" name="Text Box 21"/>
            <p:cNvSpPr txBox="1"/>
            <p:nvPr/>
          </p:nvSpPr>
          <p:spPr>
            <a:xfrm>
              <a:off x="0" y="2011652"/>
              <a:ext cx="2430787" cy="726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defRPr sz="2000"/>
              </a:pPr>
              <a:r>
                <a:t>Starting point 1:</a:t>
              </a:r>
            </a:p>
            <a:p>
              <a:pPr>
                <a:defRPr sz="2000"/>
              </a:pPr>
              <a:r>
                <a:t>Thomas</a:t>
              </a:r>
            </a:p>
          </p:txBody>
        </p:sp>
        <p:pic>
          <p:nvPicPr>
            <p:cNvPr id="291" name="tri-green.svg" descr="tri-green.svg"/>
            <p:cNvPicPr>
              <a:picLocks noChangeAspect="1"/>
            </p:cNvPicPr>
            <p:nvPr/>
          </p:nvPicPr>
          <p:blipFill>
            <a:blip r:embed="rId8">
              <a:extLst/>
            </a:blip>
            <a:srcRect l="17914" t="17304" r="17914" b="17304"/>
            <a:stretch>
              <a:fillRect/>
            </a:stretch>
          </p:blipFill>
          <p:spPr>
            <a:xfrm>
              <a:off x="198753" y="0"/>
              <a:ext cx="2101856" cy="2101853"/>
            </a:xfrm>
            <a:prstGeom prst="rect">
              <a:avLst/>
            </a:prstGeom>
            <a:ln w="12700" cap="flat">
              <a:noFill/>
              <a:miter lim="400000"/>
            </a:ln>
            <a:effectLst/>
          </p:spPr>
        </p:pic>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2" grpId="1" fill="hold">
                                  <p:stCondLst>
                                    <p:cond delay="0"/>
                                  </p:stCondLst>
                                  <p:iterate type="el" backwards="0">
                                    <p:tmAbs val="0"/>
                                  </p:iterate>
                                  <p:childTnLst>
                                    <p:set>
                                      <p:cBhvr>
                                        <p:cTn id="6" fill="hold"/>
                                        <p:tgtEl>
                                          <p:spTgt spid="292"/>
                                        </p:tgtEl>
                                        <p:attrNameLst>
                                          <p:attrName>style.visibility</p:attrName>
                                        </p:attrNameLst>
                                      </p:cBhvr>
                                      <p:to>
                                        <p:strVal val="visible"/>
                                      </p:to>
                                    </p:set>
                                    <p:animEffect filter="wipe(up)" transition="in">
                                      <p:cBhvr>
                                        <p:cTn id="7" dur="2000"/>
                                        <p:tgtEl>
                                          <p:spTgt spid="29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 presetID="22" grpId="2" fill="hold">
                                  <p:stCondLst>
                                    <p:cond delay="0"/>
                                  </p:stCondLst>
                                  <p:iterate type="el" backwards="0">
                                    <p:tmAbs val="0"/>
                                  </p:iterate>
                                  <p:childTnLst>
                                    <p:set>
                                      <p:cBhvr>
                                        <p:cTn id="11" fill="hold"/>
                                        <p:tgtEl>
                                          <p:spTgt spid="277"/>
                                        </p:tgtEl>
                                        <p:attrNameLst>
                                          <p:attrName>style.visibility</p:attrName>
                                        </p:attrNameLst>
                                      </p:cBhvr>
                                      <p:to>
                                        <p:strVal val="visible"/>
                                      </p:to>
                                    </p:set>
                                    <p:animEffect filter="wipe(up)" transition="in">
                                      <p:cBhvr>
                                        <p:cTn id="12" dur="2000"/>
                                        <p:tgtEl>
                                          <p:spTgt spid="27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2" grpId="3" fill="hold">
                                  <p:stCondLst>
                                    <p:cond delay="0"/>
                                  </p:stCondLst>
                                  <p:iterate type="el" backwards="0">
                                    <p:tmAbs val="0"/>
                                  </p:iterate>
                                  <p:childTnLst>
                                    <p:set>
                                      <p:cBhvr>
                                        <p:cTn id="16" fill="hold"/>
                                        <p:tgtEl>
                                          <p:spTgt spid="280"/>
                                        </p:tgtEl>
                                        <p:attrNameLst>
                                          <p:attrName>style.visibility</p:attrName>
                                        </p:attrNameLst>
                                      </p:cBhvr>
                                      <p:to>
                                        <p:strVal val="visible"/>
                                      </p:to>
                                    </p:set>
                                    <p:animEffect filter="wipe(up)" transition="in">
                                      <p:cBhvr>
                                        <p:cTn id="17" dur="2000"/>
                                        <p:tgtEl>
                                          <p:spTgt spid="280"/>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1" presetID="22" grpId="4" fill="hold">
                                  <p:stCondLst>
                                    <p:cond delay="0"/>
                                  </p:stCondLst>
                                  <p:iterate type="el" backwards="0">
                                    <p:tmAbs val="0"/>
                                  </p:iterate>
                                  <p:childTnLst>
                                    <p:set>
                                      <p:cBhvr>
                                        <p:cTn id="21" fill="hold"/>
                                        <p:tgtEl>
                                          <p:spTgt spid="283"/>
                                        </p:tgtEl>
                                        <p:attrNameLst>
                                          <p:attrName>style.visibility</p:attrName>
                                        </p:attrNameLst>
                                      </p:cBhvr>
                                      <p:to>
                                        <p:strVal val="visible"/>
                                      </p:to>
                                    </p:set>
                                    <p:animEffect filter="wipe(up)" transition="in">
                                      <p:cBhvr>
                                        <p:cTn id="22" dur="2000"/>
                                        <p:tgtEl>
                                          <p:spTgt spid="283"/>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1" presetID="22" grpId="5" fill="hold">
                                  <p:stCondLst>
                                    <p:cond delay="0"/>
                                  </p:stCondLst>
                                  <p:iterate type="el" backwards="0">
                                    <p:tmAbs val="0"/>
                                  </p:iterate>
                                  <p:childTnLst>
                                    <p:set>
                                      <p:cBhvr>
                                        <p:cTn id="26" fill="hold"/>
                                        <p:tgtEl>
                                          <p:spTgt spid="286"/>
                                        </p:tgtEl>
                                        <p:attrNameLst>
                                          <p:attrName>style.visibility</p:attrName>
                                        </p:attrNameLst>
                                      </p:cBhvr>
                                      <p:to>
                                        <p:strVal val="visible"/>
                                      </p:to>
                                    </p:set>
                                    <p:animEffect filter="wipe(up)" transition="in">
                                      <p:cBhvr>
                                        <p:cTn id="27" dur="2000"/>
                                        <p:tgtEl>
                                          <p:spTgt spid="286"/>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1" presetID="22" grpId="6" fill="hold">
                                  <p:stCondLst>
                                    <p:cond delay="0"/>
                                  </p:stCondLst>
                                  <p:iterate type="el" backwards="0">
                                    <p:tmAbs val="0"/>
                                  </p:iterate>
                                  <p:childTnLst>
                                    <p:set>
                                      <p:cBhvr>
                                        <p:cTn id="31" fill="hold"/>
                                        <p:tgtEl>
                                          <p:spTgt spid="289"/>
                                        </p:tgtEl>
                                        <p:attrNameLst>
                                          <p:attrName>style.visibility</p:attrName>
                                        </p:attrNameLst>
                                      </p:cBhvr>
                                      <p:to>
                                        <p:strVal val="visible"/>
                                      </p:to>
                                    </p:set>
                                    <p:animEffect filter="wipe(up)" transition="in">
                                      <p:cBhvr>
                                        <p:cTn id="32" dur="2000"/>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2" grpId="1"/>
      <p:bldP build="whole" bldLvl="1" animBg="1" rev="0" advAuto="0" spid="283" grpId="4"/>
      <p:bldP build="whole" bldLvl="1" animBg="1" rev="0" advAuto="0" spid="286" grpId="5"/>
      <p:bldP build="whole" bldLvl="1" animBg="1" rev="0" advAuto="0" spid="289" grpId="6"/>
      <p:bldP build="whole" bldLvl="1" animBg="1" rev="0" advAuto="0" spid="277" grpId="2"/>
      <p:bldP build="whole" bldLvl="1" animBg="1" rev="0" advAuto="0" spid="280" grpId="3"/>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6" name="Title 2"/>
          <p:cNvSpPr txBox="1"/>
          <p:nvPr>
            <p:ph type="ctrTitle"/>
          </p:nvPr>
        </p:nvSpPr>
        <p:spPr>
          <a:xfrm>
            <a:off x="672592" y="314349"/>
            <a:ext cx="7814096" cy="1089026"/>
          </a:xfrm>
          <a:prstGeom prst="rect">
            <a:avLst/>
          </a:prstGeom>
        </p:spPr>
        <p:txBody>
          <a:bodyPr/>
          <a:lstStyle/>
          <a:p>
            <a:pPr/>
            <a:r>
              <a:t>Three different categories of gifts</a:t>
            </a:r>
          </a:p>
        </p:txBody>
      </p:sp>
      <p:sp>
        <p:nvSpPr>
          <p:cNvPr id="297" name="Straight Connector 37"/>
          <p:cNvSpPr/>
          <p:nvPr/>
        </p:nvSpPr>
        <p:spPr>
          <a:xfrm>
            <a:off x="7030263" y="4760257"/>
            <a:ext cx="1" cy="2930727"/>
          </a:xfrm>
          <a:prstGeom prst="line">
            <a:avLst/>
          </a:prstGeom>
          <a:solidFill>
            <a:schemeClr val="accent1"/>
          </a:solidFill>
          <a:ln w="57150">
            <a:solidFill>
              <a:schemeClr val="accent3">
                <a:lumOff val="44000"/>
              </a:schemeClr>
            </a:solidFill>
          </a:ln>
        </p:spPr>
        <p:txBody>
          <a:bodyPr lIns="45719" rIns="45719"/>
          <a:lstStyle/>
          <a:p>
            <a:pPr>
              <a:defRPr sz="2000"/>
            </a:pPr>
          </a:p>
        </p:txBody>
      </p:sp>
      <p:sp>
        <p:nvSpPr>
          <p:cNvPr id="298" name="TextBox 33"/>
          <p:cNvSpPr txBox="1"/>
          <p:nvPr/>
        </p:nvSpPr>
        <p:spPr>
          <a:xfrm>
            <a:off x="2635527" y="3030097"/>
            <a:ext cx="1446848" cy="3835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spcBef>
                <a:spcPts val="700"/>
              </a:spcBef>
              <a:defRPr sz="1800">
                <a:solidFill>
                  <a:srgbClr val="578F4A"/>
                </a:solidFill>
                <a:latin typeface="Mulish ExtraLight Regular"/>
                <a:ea typeface="Mulish ExtraLight Regular"/>
                <a:cs typeface="Mulish ExtraLight Regular"/>
                <a:sym typeface="Mulish ExtraLight Regular"/>
              </a:defRPr>
            </a:lvl1pPr>
          </a:lstStyle>
          <a:p>
            <a:pPr/>
            <a:r>
              <a:t>Creation</a:t>
            </a:r>
          </a:p>
        </p:txBody>
      </p:sp>
      <p:sp>
        <p:nvSpPr>
          <p:cNvPr id="299" name="TextBox 34"/>
          <p:cNvSpPr txBox="1"/>
          <p:nvPr/>
        </p:nvSpPr>
        <p:spPr>
          <a:xfrm>
            <a:off x="2629634" y="3884097"/>
            <a:ext cx="1446847" cy="3835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spcBef>
                <a:spcPts val="700"/>
              </a:spcBef>
              <a:defRPr sz="1800">
                <a:solidFill>
                  <a:srgbClr val="578F4A"/>
                </a:solidFill>
                <a:latin typeface="Mulish ExtraLight Regular"/>
                <a:ea typeface="Mulish ExtraLight Regular"/>
                <a:cs typeface="Mulish ExtraLight Regular"/>
                <a:sym typeface="Mulish ExtraLight Regular"/>
              </a:defRPr>
            </a:lvl1pPr>
          </a:lstStyle>
          <a:p>
            <a:pPr/>
            <a:r>
              <a:t>work</a:t>
            </a:r>
          </a:p>
        </p:txBody>
      </p:sp>
      <p:sp>
        <p:nvSpPr>
          <p:cNvPr id="300" name="TextBox 38"/>
          <p:cNvSpPr txBox="1"/>
          <p:nvPr/>
        </p:nvSpPr>
        <p:spPr>
          <a:xfrm>
            <a:off x="2618649" y="4798006"/>
            <a:ext cx="1446848" cy="3835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spcBef>
                <a:spcPts val="700"/>
              </a:spcBef>
              <a:defRPr sz="1800">
                <a:solidFill>
                  <a:srgbClr val="578F4A"/>
                </a:solidFill>
                <a:latin typeface="Mulish ExtraLight Regular"/>
                <a:ea typeface="Mulish ExtraLight Regular"/>
                <a:cs typeface="Mulish ExtraLight Regular"/>
                <a:sym typeface="Mulish ExtraLight Regular"/>
              </a:defRPr>
            </a:lvl1pPr>
          </a:lstStyle>
          <a:p>
            <a:pPr/>
            <a:r>
              <a:t>world</a:t>
            </a:r>
          </a:p>
        </p:txBody>
      </p:sp>
      <p:sp>
        <p:nvSpPr>
          <p:cNvPr id="301" name="TextBox 39"/>
          <p:cNvSpPr txBox="1"/>
          <p:nvPr/>
        </p:nvSpPr>
        <p:spPr>
          <a:xfrm>
            <a:off x="2629634" y="5621951"/>
            <a:ext cx="1446847" cy="3835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spcBef>
                <a:spcPts val="700"/>
              </a:spcBef>
              <a:defRPr sz="1800">
                <a:solidFill>
                  <a:srgbClr val="578F4A"/>
                </a:solidFill>
                <a:latin typeface="Mulish ExtraLight Regular"/>
                <a:ea typeface="Mulish ExtraLight Regular"/>
                <a:cs typeface="Mulish ExtraLight Regular"/>
                <a:sym typeface="Mulish ExtraLight Regular"/>
              </a:defRPr>
            </a:lvl1pPr>
          </a:lstStyle>
          <a:p>
            <a:pPr/>
            <a:r>
              <a:t>liberals</a:t>
            </a:r>
          </a:p>
        </p:txBody>
      </p:sp>
      <p:sp>
        <p:nvSpPr>
          <p:cNvPr id="302" name="TextBox 40"/>
          <p:cNvSpPr txBox="1"/>
          <p:nvPr/>
        </p:nvSpPr>
        <p:spPr>
          <a:xfrm>
            <a:off x="4452463" y="3034030"/>
            <a:ext cx="1435061" cy="3835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spcBef>
                <a:spcPts val="700"/>
              </a:spcBef>
              <a:defRPr sz="1800">
                <a:solidFill>
                  <a:srgbClr val="9E4643"/>
                </a:solidFill>
                <a:latin typeface="Mulish ExtraLight Regular"/>
                <a:ea typeface="Mulish ExtraLight Regular"/>
                <a:cs typeface="Mulish ExtraLight Regular"/>
                <a:sym typeface="Mulish ExtraLight Regular"/>
              </a:defRPr>
            </a:lvl1pPr>
          </a:lstStyle>
          <a:p>
            <a:pPr/>
            <a:r>
              <a:t>Calvary</a:t>
            </a:r>
          </a:p>
        </p:txBody>
      </p:sp>
      <p:sp>
        <p:nvSpPr>
          <p:cNvPr id="303" name="TextBox 41"/>
          <p:cNvSpPr txBox="1"/>
          <p:nvPr/>
        </p:nvSpPr>
        <p:spPr>
          <a:xfrm>
            <a:off x="4438215" y="3884097"/>
            <a:ext cx="1435061" cy="3835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spcBef>
                <a:spcPts val="700"/>
              </a:spcBef>
              <a:defRPr sz="1800">
                <a:solidFill>
                  <a:srgbClr val="9E4643"/>
                </a:solidFill>
                <a:latin typeface="Mulish ExtraLight Regular"/>
                <a:ea typeface="Mulish ExtraLight Regular"/>
                <a:cs typeface="Mulish ExtraLight Regular"/>
                <a:sym typeface="Mulish ExtraLight Regular"/>
              </a:defRPr>
            </a:lvl1pPr>
          </a:lstStyle>
          <a:p>
            <a:pPr/>
            <a:r>
              <a:t>word</a:t>
            </a:r>
          </a:p>
        </p:txBody>
      </p:sp>
      <p:sp>
        <p:nvSpPr>
          <p:cNvPr id="304" name="TextBox 42"/>
          <p:cNvSpPr txBox="1"/>
          <p:nvPr/>
        </p:nvSpPr>
        <p:spPr>
          <a:xfrm>
            <a:off x="4438215" y="4798006"/>
            <a:ext cx="1435061" cy="3835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spcBef>
                <a:spcPts val="700"/>
              </a:spcBef>
              <a:defRPr sz="1800">
                <a:solidFill>
                  <a:srgbClr val="9E4643"/>
                </a:solidFill>
                <a:latin typeface="Mulish ExtraLight Regular"/>
                <a:ea typeface="Mulish ExtraLight Regular"/>
                <a:cs typeface="Mulish ExtraLight Regular"/>
                <a:sym typeface="Mulish ExtraLight Regular"/>
              </a:defRPr>
            </a:lvl1pPr>
          </a:lstStyle>
          <a:p>
            <a:pPr/>
            <a:r>
              <a:t>Christ</a:t>
            </a:r>
          </a:p>
        </p:txBody>
      </p:sp>
      <p:sp>
        <p:nvSpPr>
          <p:cNvPr id="305" name="TextBox 43"/>
          <p:cNvSpPr txBox="1"/>
          <p:nvPr/>
        </p:nvSpPr>
        <p:spPr>
          <a:xfrm>
            <a:off x="4438215" y="5621951"/>
            <a:ext cx="1435061" cy="3835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spcBef>
                <a:spcPts val="700"/>
              </a:spcBef>
              <a:defRPr sz="1800">
                <a:solidFill>
                  <a:srgbClr val="9E4643"/>
                </a:solidFill>
                <a:latin typeface="Mulish ExtraLight Regular"/>
                <a:ea typeface="Mulish ExtraLight Regular"/>
                <a:cs typeface="Mulish ExtraLight Regular"/>
                <a:sym typeface="Mulish ExtraLight Regular"/>
              </a:defRPr>
            </a:lvl1pPr>
          </a:lstStyle>
          <a:p>
            <a:pPr/>
            <a:r>
              <a:t>evangelicals</a:t>
            </a:r>
          </a:p>
        </p:txBody>
      </p:sp>
      <p:sp>
        <p:nvSpPr>
          <p:cNvPr id="306" name="TextBox 48"/>
          <p:cNvSpPr txBox="1"/>
          <p:nvPr/>
        </p:nvSpPr>
        <p:spPr>
          <a:xfrm>
            <a:off x="6247297" y="3039596"/>
            <a:ext cx="1446847" cy="3835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spcBef>
                <a:spcPts val="700"/>
              </a:spcBef>
              <a:defRPr sz="1800">
                <a:solidFill>
                  <a:srgbClr val="37557E"/>
                </a:solidFill>
                <a:latin typeface="Mulish ExtraLight Regular"/>
                <a:ea typeface="Mulish ExtraLight Regular"/>
                <a:cs typeface="Mulish ExtraLight Regular"/>
                <a:sym typeface="Mulish ExtraLight Regular"/>
              </a:defRPr>
            </a:lvl1pPr>
          </a:lstStyle>
          <a:p>
            <a:pPr/>
            <a:r>
              <a:t>Pentecost</a:t>
            </a:r>
          </a:p>
        </p:txBody>
      </p:sp>
      <p:sp>
        <p:nvSpPr>
          <p:cNvPr id="307" name="TextBox 49"/>
          <p:cNvSpPr txBox="1"/>
          <p:nvPr/>
        </p:nvSpPr>
        <p:spPr>
          <a:xfrm>
            <a:off x="6247297" y="3899927"/>
            <a:ext cx="1446847" cy="3835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spcBef>
                <a:spcPts val="700"/>
              </a:spcBef>
              <a:defRPr sz="1800">
                <a:solidFill>
                  <a:srgbClr val="37557E"/>
                </a:solidFill>
                <a:latin typeface="Mulish ExtraLight Regular"/>
                <a:ea typeface="Mulish ExtraLight Regular"/>
                <a:cs typeface="Mulish ExtraLight Regular"/>
                <a:sym typeface="Mulish ExtraLight Regular"/>
              </a:defRPr>
            </a:lvl1pPr>
          </a:lstStyle>
          <a:p>
            <a:pPr/>
            <a:r>
              <a:t>wonder</a:t>
            </a:r>
          </a:p>
        </p:txBody>
      </p:sp>
      <p:sp>
        <p:nvSpPr>
          <p:cNvPr id="308" name="TextBox 50"/>
          <p:cNvSpPr txBox="1"/>
          <p:nvPr/>
        </p:nvSpPr>
        <p:spPr>
          <a:xfrm>
            <a:off x="6247297" y="4798006"/>
            <a:ext cx="1446847" cy="3835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spcBef>
                <a:spcPts val="700"/>
              </a:spcBef>
              <a:defRPr sz="1800">
                <a:solidFill>
                  <a:srgbClr val="37557E"/>
                </a:solidFill>
                <a:latin typeface="Mulish ExtraLight Regular"/>
                <a:ea typeface="Mulish ExtraLight Regular"/>
                <a:cs typeface="Mulish ExtraLight Regular"/>
                <a:sym typeface="Mulish ExtraLight Regular"/>
              </a:defRPr>
            </a:lvl1pPr>
          </a:lstStyle>
          <a:p>
            <a:pPr/>
            <a:r>
              <a:t>church</a:t>
            </a:r>
          </a:p>
        </p:txBody>
      </p:sp>
      <p:sp>
        <p:nvSpPr>
          <p:cNvPr id="309" name="TextBox 54"/>
          <p:cNvSpPr txBox="1"/>
          <p:nvPr/>
        </p:nvSpPr>
        <p:spPr>
          <a:xfrm>
            <a:off x="6247297" y="5621951"/>
            <a:ext cx="1446847" cy="3835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spcBef>
                <a:spcPts val="700"/>
              </a:spcBef>
              <a:defRPr sz="1800">
                <a:solidFill>
                  <a:srgbClr val="37557E"/>
                </a:solidFill>
                <a:latin typeface="Mulish ExtraLight Regular"/>
                <a:ea typeface="Mulish ExtraLight Regular"/>
                <a:cs typeface="Mulish ExtraLight Regular"/>
                <a:sym typeface="Mulish ExtraLight Regular"/>
              </a:defRPr>
            </a:lvl1pPr>
          </a:lstStyle>
          <a:p>
            <a:pPr/>
            <a:r>
              <a:t>charismatics</a:t>
            </a:r>
          </a:p>
        </p:txBody>
      </p:sp>
      <p:sp>
        <p:nvSpPr>
          <p:cNvPr id="310" name="TextBox 56"/>
          <p:cNvSpPr txBox="1"/>
          <p:nvPr/>
        </p:nvSpPr>
        <p:spPr>
          <a:xfrm>
            <a:off x="420296" y="2801617"/>
            <a:ext cx="1823973" cy="726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r">
              <a:defRPr sz="2000">
                <a:solidFill>
                  <a:srgbClr val="F6C646"/>
                </a:solidFill>
              </a:defRPr>
            </a:pPr>
            <a:r>
              <a:t>Biblical</a:t>
            </a:r>
          </a:p>
          <a:p>
            <a:pPr algn="r">
              <a:defRPr sz="2000">
                <a:solidFill>
                  <a:srgbClr val="F6C646"/>
                </a:solidFill>
              </a:defRPr>
            </a:pPr>
            <a:r>
              <a:t>paradigm</a:t>
            </a:r>
          </a:p>
        </p:txBody>
      </p:sp>
      <p:sp>
        <p:nvSpPr>
          <p:cNvPr id="311" name="TextBox 57"/>
          <p:cNvSpPr txBox="1"/>
          <p:nvPr/>
        </p:nvSpPr>
        <p:spPr>
          <a:xfrm>
            <a:off x="420296" y="3717396"/>
            <a:ext cx="1823973" cy="726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r">
              <a:defRPr sz="2000">
                <a:solidFill>
                  <a:srgbClr val="F6C646"/>
                </a:solidFill>
              </a:defRPr>
            </a:pPr>
            <a:r>
              <a:t>Key</a:t>
            </a:r>
          </a:p>
          <a:p>
            <a:pPr algn="r">
              <a:defRPr sz="2000">
                <a:solidFill>
                  <a:srgbClr val="F6C646"/>
                </a:solidFill>
              </a:defRPr>
            </a:pPr>
            <a:r>
              <a:t>term</a:t>
            </a:r>
          </a:p>
        </p:txBody>
      </p:sp>
      <p:sp>
        <p:nvSpPr>
          <p:cNvPr id="312" name="TextBox 63"/>
          <p:cNvSpPr txBox="1"/>
          <p:nvPr/>
        </p:nvSpPr>
        <p:spPr>
          <a:xfrm>
            <a:off x="420296" y="4626556"/>
            <a:ext cx="1823973" cy="726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r">
              <a:defRPr sz="2000">
                <a:solidFill>
                  <a:srgbClr val="F6C646"/>
                </a:solidFill>
              </a:defRPr>
            </a:pPr>
            <a:r>
              <a:t>Primary</a:t>
            </a:r>
          </a:p>
          <a:p>
            <a:pPr algn="r">
              <a:defRPr sz="2000">
                <a:solidFill>
                  <a:srgbClr val="F6C646"/>
                </a:solidFill>
              </a:defRPr>
            </a:pPr>
            <a:r>
              <a:t>focus</a:t>
            </a:r>
          </a:p>
        </p:txBody>
      </p:sp>
      <p:sp>
        <p:nvSpPr>
          <p:cNvPr id="313" name="TextBox 64"/>
          <p:cNvSpPr txBox="1"/>
          <p:nvPr/>
        </p:nvSpPr>
        <p:spPr>
          <a:xfrm>
            <a:off x="420296" y="5450501"/>
            <a:ext cx="1823973" cy="726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r">
              <a:defRPr sz="2000">
                <a:solidFill>
                  <a:srgbClr val="F6C646"/>
                </a:solidFill>
              </a:defRPr>
            </a:pPr>
            <a:r>
              <a:t>Receptive</a:t>
            </a:r>
          </a:p>
          <a:p>
            <a:pPr algn="r">
              <a:defRPr sz="2000">
                <a:solidFill>
                  <a:srgbClr val="F6C646"/>
                </a:solidFill>
              </a:defRPr>
            </a:pPr>
            <a:r>
              <a:t>group</a:t>
            </a:r>
          </a:p>
        </p:txBody>
      </p:sp>
      <p:grpSp>
        <p:nvGrpSpPr>
          <p:cNvPr id="316" name="Group"/>
          <p:cNvGrpSpPr/>
          <p:nvPr/>
        </p:nvGrpSpPr>
        <p:grpSpPr>
          <a:xfrm>
            <a:off x="2590821" y="1849825"/>
            <a:ext cx="1642412" cy="994424"/>
            <a:chOff x="0" y="0"/>
            <a:chExt cx="1642410" cy="994423"/>
          </a:xfrm>
        </p:grpSpPr>
        <p:sp>
          <p:nvSpPr>
            <p:cNvPr id="314" name="Rectangle"/>
            <p:cNvSpPr/>
            <p:nvPr/>
          </p:nvSpPr>
          <p:spPr>
            <a:xfrm>
              <a:off x="0" y="-1"/>
              <a:ext cx="1642411" cy="554124"/>
            </a:xfrm>
            <a:prstGeom prst="rect">
              <a:avLst/>
            </a:prstGeom>
            <a:solidFill>
              <a:srgbClr val="578F4A"/>
            </a:solidFill>
            <a:ln w="12700" cap="flat">
              <a:noFill/>
              <a:miter lim="400000"/>
            </a:ln>
            <a:effectLst/>
          </p:spPr>
          <p:txBody>
            <a:bodyPr wrap="square" lIns="45719" tIns="45719" rIns="45719" bIns="45719" numCol="1" anchor="t">
              <a:noAutofit/>
            </a:bodyPr>
            <a:lstStyle/>
            <a:p>
              <a:pPr>
                <a:defRPr sz="2000"/>
              </a:pPr>
            </a:p>
          </p:txBody>
        </p:sp>
        <p:sp>
          <p:nvSpPr>
            <p:cNvPr id="315" name="Shape"/>
            <p:cNvSpPr/>
            <p:nvPr/>
          </p:nvSpPr>
          <p:spPr>
            <a:xfrm>
              <a:off x="6689" y="108011"/>
              <a:ext cx="1629033" cy="88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solidFill>
              <a:srgbClr val="578F4A"/>
            </a:solidFill>
            <a:ln w="12700" cap="flat">
              <a:noFill/>
              <a:miter lim="400000"/>
            </a:ln>
            <a:effectLst/>
          </p:spPr>
          <p:txBody>
            <a:bodyPr wrap="square" lIns="45719" tIns="45719" rIns="45719" bIns="45719" numCol="1" anchor="t">
              <a:noAutofit/>
            </a:bodyPr>
            <a:lstStyle/>
            <a:p>
              <a:pPr>
                <a:defRPr sz="2000"/>
              </a:pPr>
            </a:p>
          </p:txBody>
        </p:sp>
      </p:grpSp>
      <p:grpSp>
        <p:nvGrpSpPr>
          <p:cNvPr id="319" name="Group"/>
          <p:cNvGrpSpPr/>
          <p:nvPr/>
        </p:nvGrpSpPr>
        <p:grpSpPr>
          <a:xfrm>
            <a:off x="4356121" y="1849825"/>
            <a:ext cx="1642412" cy="994424"/>
            <a:chOff x="0" y="0"/>
            <a:chExt cx="1642410" cy="994423"/>
          </a:xfrm>
        </p:grpSpPr>
        <p:sp>
          <p:nvSpPr>
            <p:cNvPr id="317" name="Rectangle"/>
            <p:cNvSpPr/>
            <p:nvPr/>
          </p:nvSpPr>
          <p:spPr>
            <a:xfrm>
              <a:off x="0" y="-1"/>
              <a:ext cx="1642411" cy="554124"/>
            </a:xfrm>
            <a:prstGeom prst="rect">
              <a:avLst/>
            </a:prstGeom>
            <a:solidFill>
              <a:srgbClr val="9E4643"/>
            </a:solidFill>
            <a:ln w="12700" cap="flat">
              <a:noFill/>
              <a:miter lim="400000"/>
            </a:ln>
            <a:effectLst/>
          </p:spPr>
          <p:txBody>
            <a:bodyPr wrap="square" lIns="45719" tIns="45719" rIns="45719" bIns="45719" numCol="1" anchor="t">
              <a:noAutofit/>
            </a:bodyPr>
            <a:lstStyle/>
            <a:p>
              <a:pPr algn="l">
                <a:defRPr sz="2400">
                  <a:solidFill>
                    <a:schemeClr val="accent3">
                      <a:lumOff val="44000"/>
                    </a:schemeClr>
                  </a:solidFill>
                  <a:latin typeface="+mn-lt"/>
                  <a:ea typeface="+mn-ea"/>
                  <a:cs typeface="+mn-cs"/>
                  <a:sym typeface="Arial"/>
                </a:defRPr>
              </a:pPr>
            </a:p>
          </p:txBody>
        </p:sp>
        <p:sp>
          <p:nvSpPr>
            <p:cNvPr id="318" name="Shape"/>
            <p:cNvSpPr/>
            <p:nvPr/>
          </p:nvSpPr>
          <p:spPr>
            <a:xfrm>
              <a:off x="6635" y="108011"/>
              <a:ext cx="1629033" cy="88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solidFill>
              <a:srgbClr val="9E4643"/>
            </a:solidFill>
            <a:ln w="12700" cap="flat">
              <a:noFill/>
              <a:miter lim="400000"/>
            </a:ln>
            <a:effectLst/>
          </p:spPr>
          <p:txBody>
            <a:bodyPr wrap="square" lIns="45719" tIns="45719" rIns="45719" bIns="45719" numCol="1" anchor="t">
              <a:noAutofit/>
            </a:bodyPr>
            <a:lstStyle/>
            <a:p>
              <a:pPr>
                <a:defRPr sz="2000"/>
              </a:pPr>
            </a:p>
          </p:txBody>
        </p:sp>
      </p:grpSp>
      <p:grpSp>
        <p:nvGrpSpPr>
          <p:cNvPr id="322" name="Group"/>
          <p:cNvGrpSpPr/>
          <p:nvPr/>
        </p:nvGrpSpPr>
        <p:grpSpPr>
          <a:xfrm>
            <a:off x="6108721" y="1849825"/>
            <a:ext cx="1642412" cy="994424"/>
            <a:chOff x="0" y="0"/>
            <a:chExt cx="1642410" cy="994423"/>
          </a:xfrm>
        </p:grpSpPr>
        <p:sp>
          <p:nvSpPr>
            <p:cNvPr id="320" name="Shape"/>
            <p:cNvSpPr/>
            <p:nvPr/>
          </p:nvSpPr>
          <p:spPr>
            <a:xfrm>
              <a:off x="6690" y="108011"/>
              <a:ext cx="1629032" cy="8864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21600"/>
                  </a:lnTo>
                  <a:lnTo>
                    <a:pt x="21600" y="10800"/>
                  </a:lnTo>
                  <a:lnTo>
                    <a:pt x="10800" y="0"/>
                  </a:lnTo>
                  <a:close/>
                </a:path>
              </a:pathLst>
            </a:custGeom>
            <a:solidFill>
              <a:srgbClr val="37557E"/>
            </a:solidFill>
            <a:ln w="12700" cap="flat">
              <a:noFill/>
              <a:miter lim="400000"/>
            </a:ln>
            <a:effectLst/>
          </p:spPr>
          <p:txBody>
            <a:bodyPr wrap="square" lIns="45719" tIns="45719" rIns="45719" bIns="45719" numCol="1" anchor="t">
              <a:noAutofit/>
            </a:bodyPr>
            <a:lstStyle/>
            <a:p>
              <a:pPr>
                <a:defRPr sz="2000"/>
              </a:pPr>
            </a:p>
          </p:txBody>
        </p:sp>
        <p:sp>
          <p:nvSpPr>
            <p:cNvPr id="321" name="Rectangle"/>
            <p:cNvSpPr/>
            <p:nvPr/>
          </p:nvSpPr>
          <p:spPr>
            <a:xfrm>
              <a:off x="0" y="-1"/>
              <a:ext cx="1642411" cy="554124"/>
            </a:xfrm>
            <a:prstGeom prst="rect">
              <a:avLst/>
            </a:prstGeom>
            <a:solidFill>
              <a:srgbClr val="37557F"/>
            </a:solidFill>
            <a:ln w="12700" cap="flat">
              <a:noFill/>
              <a:miter lim="400000"/>
            </a:ln>
            <a:effectLst/>
          </p:spPr>
          <p:txBody>
            <a:bodyPr wrap="square" lIns="45719" tIns="45719" rIns="45719" bIns="45719" numCol="1" anchor="t">
              <a:noAutofit/>
            </a:bodyPr>
            <a:lstStyle/>
            <a:p>
              <a:pPr algn="l">
                <a:defRPr sz="2400">
                  <a:solidFill>
                    <a:schemeClr val="accent3">
                      <a:lumOff val="44000"/>
                    </a:schemeClr>
                  </a:solidFill>
                  <a:latin typeface="+mn-lt"/>
                  <a:ea typeface="+mn-ea"/>
                  <a:cs typeface="+mn-cs"/>
                  <a:sym typeface="Arial"/>
                </a:defRPr>
              </a:pPr>
            </a:p>
          </p:txBody>
        </p:sp>
      </p:grpSp>
      <p:sp>
        <p:nvSpPr>
          <p:cNvPr id="323" name="TextBox 51"/>
          <p:cNvSpPr txBox="1"/>
          <p:nvPr/>
        </p:nvSpPr>
        <p:spPr>
          <a:xfrm>
            <a:off x="2692657" y="1904342"/>
            <a:ext cx="1446848" cy="4089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2000">
                <a:solidFill>
                  <a:schemeClr val="accent3">
                    <a:lumOff val="44000"/>
                  </a:schemeClr>
                </a:solidFill>
              </a:defRPr>
            </a:lvl1pPr>
          </a:lstStyle>
          <a:p>
            <a:pPr/>
            <a:r>
              <a:t>Green</a:t>
            </a:r>
          </a:p>
        </p:txBody>
      </p:sp>
      <p:sp>
        <p:nvSpPr>
          <p:cNvPr id="324" name="TextBox 29"/>
          <p:cNvSpPr txBox="1"/>
          <p:nvPr/>
        </p:nvSpPr>
        <p:spPr>
          <a:xfrm>
            <a:off x="4379779" y="1904342"/>
            <a:ext cx="1595097" cy="4089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2000">
                <a:solidFill>
                  <a:schemeClr val="accent3">
                    <a:lumOff val="44000"/>
                  </a:schemeClr>
                </a:solidFill>
              </a:defRPr>
            </a:lvl1pPr>
          </a:lstStyle>
          <a:p>
            <a:pPr/>
            <a:r>
              <a:t>Red</a:t>
            </a:r>
          </a:p>
        </p:txBody>
      </p:sp>
      <p:sp>
        <p:nvSpPr>
          <p:cNvPr id="325" name="TextBox 31"/>
          <p:cNvSpPr txBox="1"/>
          <p:nvPr/>
        </p:nvSpPr>
        <p:spPr>
          <a:xfrm>
            <a:off x="6217759" y="1922417"/>
            <a:ext cx="1435061" cy="4089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2000">
                <a:solidFill>
                  <a:schemeClr val="accent3">
                    <a:lumOff val="44000"/>
                  </a:schemeClr>
                </a:solidFill>
              </a:defRPr>
            </a:lvl1pPr>
          </a:lstStyle>
          <a:p>
            <a:pPr/>
            <a:r>
              <a:t>Blue</a:t>
            </a:r>
          </a:p>
        </p:txBody>
      </p:sp>
      <p:sp>
        <p:nvSpPr>
          <p:cNvPr id="326" name="Line"/>
          <p:cNvSpPr/>
          <p:nvPr/>
        </p:nvSpPr>
        <p:spPr>
          <a:xfrm>
            <a:off x="758520" y="3656767"/>
            <a:ext cx="7258766" cy="1"/>
          </a:xfrm>
          <a:prstGeom prst="line">
            <a:avLst/>
          </a:prstGeom>
          <a:ln w="25400">
            <a:solidFill>
              <a:srgbClr val="D5D4AE"/>
            </a:solidFill>
            <a:tailEnd type="oval"/>
          </a:ln>
        </p:spPr>
        <p:txBody>
          <a:bodyPr lIns="45719" rIns="45719"/>
          <a:lstStyle/>
          <a:p>
            <a:pPr>
              <a:defRPr sz="2000"/>
            </a:pPr>
          </a:p>
        </p:txBody>
      </p:sp>
      <p:sp>
        <p:nvSpPr>
          <p:cNvPr id="327" name="Line"/>
          <p:cNvSpPr/>
          <p:nvPr/>
        </p:nvSpPr>
        <p:spPr>
          <a:xfrm>
            <a:off x="758520" y="4545767"/>
            <a:ext cx="7258766" cy="1"/>
          </a:xfrm>
          <a:prstGeom prst="line">
            <a:avLst/>
          </a:prstGeom>
          <a:ln w="25400">
            <a:solidFill>
              <a:srgbClr val="D5D4AE"/>
            </a:solidFill>
            <a:tailEnd type="oval"/>
          </a:ln>
        </p:spPr>
        <p:txBody>
          <a:bodyPr lIns="45719" rIns="45719"/>
          <a:lstStyle/>
          <a:p>
            <a:pPr>
              <a:defRPr sz="2000"/>
            </a:pPr>
          </a:p>
        </p:txBody>
      </p:sp>
      <p:sp>
        <p:nvSpPr>
          <p:cNvPr id="328" name="Line"/>
          <p:cNvSpPr/>
          <p:nvPr/>
        </p:nvSpPr>
        <p:spPr>
          <a:xfrm>
            <a:off x="758520" y="5434767"/>
            <a:ext cx="7258766" cy="1"/>
          </a:xfrm>
          <a:prstGeom prst="line">
            <a:avLst/>
          </a:prstGeom>
          <a:ln w="25400">
            <a:solidFill>
              <a:srgbClr val="D5D4AE"/>
            </a:solidFill>
            <a:tailEnd type="oval"/>
          </a:ln>
        </p:spPr>
        <p:txBody>
          <a:bodyPr lIns="45719" rIns="45719"/>
          <a:lstStyle/>
          <a:p>
            <a:pPr>
              <a:defRPr sz="2000"/>
            </a:pP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7" grpId="1" fill="hold">
                                  <p:stCondLst>
                                    <p:cond delay="0"/>
                                  </p:stCondLst>
                                  <p:iterate type="el" backwards="0">
                                    <p:tmAbs val="0"/>
                                  </p:iterate>
                                  <p:childTnLst>
                                    <p:set>
                                      <p:cBhvr>
                                        <p:cTn id="6" fill="hold"/>
                                        <p:tgtEl>
                                          <p:spTgt spid="316"/>
                                        </p:tgtEl>
                                        <p:attrNameLst>
                                          <p:attrName>style.visibility</p:attrName>
                                        </p:attrNameLst>
                                      </p:cBhvr>
                                      <p:to>
                                        <p:strVal val="visible"/>
                                      </p:to>
                                    </p:set>
                                    <p:anim calcmode="lin" valueType="num">
                                      <p:cBhvr>
                                        <p:cTn id="7" dur="2500" fill="hold"/>
                                        <p:tgtEl>
                                          <p:spTgt spid="316"/>
                                        </p:tgtEl>
                                        <p:attrNameLst>
                                          <p:attrName>ppt_x</p:attrName>
                                        </p:attrNameLst>
                                      </p:cBhvr>
                                      <p:tavLst>
                                        <p:tav tm="0">
                                          <p:val>
                                            <p:strVal val="#ppt_x"/>
                                          </p:val>
                                        </p:tav>
                                        <p:tav tm="100000">
                                          <p:val>
                                            <p:strVal val="#ppt_x"/>
                                          </p:val>
                                        </p:tav>
                                      </p:tavLst>
                                    </p:anim>
                                    <p:anim calcmode="lin" valueType="num">
                                      <p:cBhvr>
                                        <p:cTn id="8" dur="2500" fill="hold"/>
                                        <p:tgtEl>
                                          <p:spTgt spid="316"/>
                                        </p:tgtEl>
                                        <p:attrNameLst>
                                          <p:attrName>ppt_y</p:attrName>
                                        </p:attrNameLst>
                                      </p:cBhvr>
                                      <p:tavLst>
                                        <p:tav tm="0">
                                          <p:val>
                                            <p:strVal val="0-#ppt_h/2"/>
                                          </p:val>
                                        </p:tav>
                                        <p:tav tm="100000">
                                          <p:val>
                                            <p:strVal val="#ppt_y"/>
                                          </p:val>
                                        </p:tav>
                                      </p:tavLst>
                                    </p:anim>
                                  </p:childTnLst>
                                </p:cTn>
                              </p:par>
                            </p:childTnLst>
                          </p:cTn>
                        </p:par>
                        <p:par>
                          <p:cTn id="9" fill="hold">
                            <p:stCondLst>
                              <p:cond delay="2500"/>
                            </p:stCondLst>
                            <p:childTnLst>
                              <p:par>
                                <p:cTn id="10" presetClass="entr" nodeType="afterEffect" presetSubtype="1" presetID="2" grpId="2" fill="hold">
                                  <p:stCondLst>
                                    <p:cond delay="0"/>
                                  </p:stCondLst>
                                  <p:iterate type="el" backwards="0">
                                    <p:tmAbs val="0"/>
                                  </p:iterate>
                                  <p:childTnLst>
                                    <p:set>
                                      <p:cBhvr>
                                        <p:cTn id="11" fill="hold"/>
                                        <p:tgtEl>
                                          <p:spTgt spid="323"/>
                                        </p:tgtEl>
                                        <p:attrNameLst>
                                          <p:attrName>style.visibility</p:attrName>
                                        </p:attrNameLst>
                                      </p:cBhvr>
                                      <p:to>
                                        <p:strVal val="visible"/>
                                      </p:to>
                                    </p:set>
                                    <p:anim calcmode="lin" valueType="num">
                                      <p:cBhvr>
                                        <p:cTn id="12" dur="2250" fill="hold"/>
                                        <p:tgtEl>
                                          <p:spTgt spid="323"/>
                                        </p:tgtEl>
                                        <p:attrNameLst>
                                          <p:attrName>ppt_x</p:attrName>
                                        </p:attrNameLst>
                                      </p:cBhvr>
                                      <p:tavLst>
                                        <p:tav tm="0">
                                          <p:val>
                                            <p:strVal val="#ppt_x"/>
                                          </p:val>
                                        </p:tav>
                                        <p:tav tm="100000">
                                          <p:val>
                                            <p:strVal val="#ppt_x"/>
                                          </p:val>
                                        </p:tav>
                                      </p:tavLst>
                                    </p:anim>
                                    <p:anim calcmode="lin" valueType="num">
                                      <p:cBhvr>
                                        <p:cTn id="13" dur="2250" fill="hold"/>
                                        <p:tgtEl>
                                          <p:spTgt spid="323"/>
                                        </p:tgtEl>
                                        <p:attrNameLst>
                                          <p:attrName>ppt_y</p:attrName>
                                        </p:attrNameLst>
                                      </p:cBhvr>
                                      <p:tavLst>
                                        <p:tav tm="0">
                                          <p:val>
                                            <p:strVal val="0-#ppt_h/2"/>
                                          </p:val>
                                        </p:tav>
                                        <p:tav tm="100000">
                                          <p:val>
                                            <p:strVal val="#ppt_y"/>
                                          </p:val>
                                        </p:tav>
                                      </p:tavLst>
                                    </p:anim>
                                  </p:childTnLst>
                                </p:cTn>
                              </p:par>
                            </p:childTnLst>
                          </p:cTn>
                        </p:par>
                        <p:par>
                          <p:cTn id="14" fill="hold">
                            <p:stCondLst>
                              <p:cond delay="4750"/>
                            </p:stCondLst>
                            <p:childTnLst>
                              <p:par>
                                <p:cTn id="15" presetClass="entr" nodeType="afterEffect" presetSubtype="1" presetID="7" grpId="3" fill="hold">
                                  <p:stCondLst>
                                    <p:cond delay="0"/>
                                  </p:stCondLst>
                                  <p:iterate type="el" backwards="0">
                                    <p:tmAbs val="0"/>
                                  </p:iterate>
                                  <p:childTnLst>
                                    <p:set>
                                      <p:cBhvr>
                                        <p:cTn id="16" fill="hold"/>
                                        <p:tgtEl>
                                          <p:spTgt spid="319"/>
                                        </p:tgtEl>
                                        <p:attrNameLst>
                                          <p:attrName>style.visibility</p:attrName>
                                        </p:attrNameLst>
                                      </p:cBhvr>
                                      <p:to>
                                        <p:strVal val="visible"/>
                                      </p:to>
                                    </p:set>
                                    <p:anim calcmode="lin" valueType="num">
                                      <p:cBhvr>
                                        <p:cTn id="17" dur="2500" fill="hold"/>
                                        <p:tgtEl>
                                          <p:spTgt spid="319"/>
                                        </p:tgtEl>
                                        <p:attrNameLst>
                                          <p:attrName>ppt_x</p:attrName>
                                        </p:attrNameLst>
                                      </p:cBhvr>
                                      <p:tavLst>
                                        <p:tav tm="0">
                                          <p:val>
                                            <p:strVal val="#ppt_x"/>
                                          </p:val>
                                        </p:tav>
                                        <p:tav tm="100000">
                                          <p:val>
                                            <p:strVal val="#ppt_x"/>
                                          </p:val>
                                        </p:tav>
                                      </p:tavLst>
                                    </p:anim>
                                    <p:anim calcmode="lin" valueType="num">
                                      <p:cBhvr>
                                        <p:cTn id="18" dur="2500" fill="hold"/>
                                        <p:tgtEl>
                                          <p:spTgt spid="319"/>
                                        </p:tgtEl>
                                        <p:attrNameLst>
                                          <p:attrName>ppt_y</p:attrName>
                                        </p:attrNameLst>
                                      </p:cBhvr>
                                      <p:tavLst>
                                        <p:tav tm="0">
                                          <p:val>
                                            <p:strVal val="0-#ppt_h/2"/>
                                          </p:val>
                                        </p:tav>
                                        <p:tav tm="100000">
                                          <p:val>
                                            <p:strVal val="#ppt_y"/>
                                          </p:val>
                                        </p:tav>
                                      </p:tavLst>
                                    </p:anim>
                                  </p:childTnLst>
                                </p:cTn>
                              </p:par>
                            </p:childTnLst>
                          </p:cTn>
                        </p:par>
                        <p:par>
                          <p:cTn id="19" fill="hold">
                            <p:stCondLst>
                              <p:cond delay="7250"/>
                            </p:stCondLst>
                            <p:childTnLst>
                              <p:par>
                                <p:cTn id="20" presetClass="entr" nodeType="afterEffect" presetSubtype="1" presetID="2" grpId="4" fill="hold">
                                  <p:stCondLst>
                                    <p:cond delay="0"/>
                                  </p:stCondLst>
                                  <p:iterate type="el" backwards="0">
                                    <p:tmAbs val="0"/>
                                  </p:iterate>
                                  <p:childTnLst>
                                    <p:set>
                                      <p:cBhvr>
                                        <p:cTn id="21" fill="hold"/>
                                        <p:tgtEl>
                                          <p:spTgt spid="324"/>
                                        </p:tgtEl>
                                        <p:attrNameLst>
                                          <p:attrName>style.visibility</p:attrName>
                                        </p:attrNameLst>
                                      </p:cBhvr>
                                      <p:to>
                                        <p:strVal val="visible"/>
                                      </p:to>
                                    </p:set>
                                    <p:anim calcmode="lin" valueType="num">
                                      <p:cBhvr>
                                        <p:cTn id="22" dur="2250" fill="hold"/>
                                        <p:tgtEl>
                                          <p:spTgt spid="324"/>
                                        </p:tgtEl>
                                        <p:attrNameLst>
                                          <p:attrName>ppt_x</p:attrName>
                                        </p:attrNameLst>
                                      </p:cBhvr>
                                      <p:tavLst>
                                        <p:tav tm="0">
                                          <p:val>
                                            <p:strVal val="#ppt_x"/>
                                          </p:val>
                                        </p:tav>
                                        <p:tav tm="100000">
                                          <p:val>
                                            <p:strVal val="#ppt_x"/>
                                          </p:val>
                                        </p:tav>
                                      </p:tavLst>
                                    </p:anim>
                                    <p:anim calcmode="lin" valueType="num">
                                      <p:cBhvr>
                                        <p:cTn id="23" dur="2250" fill="hold"/>
                                        <p:tgtEl>
                                          <p:spTgt spid="324"/>
                                        </p:tgtEl>
                                        <p:attrNameLst>
                                          <p:attrName>ppt_y</p:attrName>
                                        </p:attrNameLst>
                                      </p:cBhvr>
                                      <p:tavLst>
                                        <p:tav tm="0">
                                          <p:val>
                                            <p:strVal val="0-#ppt_h/2"/>
                                          </p:val>
                                        </p:tav>
                                        <p:tav tm="100000">
                                          <p:val>
                                            <p:strVal val="#ppt_y"/>
                                          </p:val>
                                        </p:tav>
                                      </p:tavLst>
                                    </p:anim>
                                  </p:childTnLst>
                                </p:cTn>
                              </p:par>
                            </p:childTnLst>
                          </p:cTn>
                        </p:par>
                        <p:par>
                          <p:cTn id="24" fill="hold">
                            <p:stCondLst>
                              <p:cond delay="9500"/>
                            </p:stCondLst>
                            <p:childTnLst>
                              <p:par>
                                <p:cTn id="25" presetClass="entr" nodeType="afterEffect" presetSubtype="1" presetID="7" grpId="5" fill="hold">
                                  <p:stCondLst>
                                    <p:cond delay="0"/>
                                  </p:stCondLst>
                                  <p:iterate type="el" backwards="0">
                                    <p:tmAbs val="0"/>
                                  </p:iterate>
                                  <p:childTnLst>
                                    <p:set>
                                      <p:cBhvr>
                                        <p:cTn id="26" fill="hold"/>
                                        <p:tgtEl>
                                          <p:spTgt spid="322"/>
                                        </p:tgtEl>
                                        <p:attrNameLst>
                                          <p:attrName>style.visibility</p:attrName>
                                        </p:attrNameLst>
                                      </p:cBhvr>
                                      <p:to>
                                        <p:strVal val="visible"/>
                                      </p:to>
                                    </p:set>
                                    <p:anim calcmode="lin" valueType="num">
                                      <p:cBhvr>
                                        <p:cTn id="27" dur="2500" fill="hold"/>
                                        <p:tgtEl>
                                          <p:spTgt spid="322"/>
                                        </p:tgtEl>
                                        <p:attrNameLst>
                                          <p:attrName>ppt_x</p:attrName>
                                        </p:attrNameLst>
                                      </p:cBhvr>
                                      <p:tavLst>
                                        <p:tav tm="0">
                                          <p:val>
                                            <p:strVal val="#ppt_x"/>
                                          </p:val>
                                        </p:tav>
                                        <p:tav tm="100000">
                                          <p:val>
                                            <p:strVal val="#ppt_x"/>
                                          </p:val>
                                        </p:tav>
                                      </p:tavLst>
                                    </p:anim>
                                    <p:anim calcmode="lin" valueType="num">
                                      <p:cBhvr>
                                        <p:cTn id="28" dur="2500" fill="hold"/>
                                        <p:tgtEl>
                                          <p:spTgt spid="322"/>
                                        </p:tgtEl>
                                        <p:attrNameLst>
                                          <p:attrName>ppt_y</p:attrName>
                                        </p:attrNameLst>
                                      </p:cBhvr>
                                      <p:tavLst>
                                        <p:tav tm="0">
                                          <p:val>
                                            <p:strVal val="0-#ppt_h/2"/>
                                          </p:val>
                                        </p:tav>
                                        <p:tav tm="100000">
                                          <p:val>
                                            <p:strVal val="#ppt_y"/>
                                          </p:val>
                                        </p:tav>
                                      </p:tavLst>
                                    </p:anim>
                                  </p:childTnLst>
                                </p:cTn>
                              </p:par>
                            </p:childTnLst>
                          </p:cTn>
                        </p:par>
                        <p:par>
                          <p:cTn id="29" fill="hold">
                            <p:stCondLst>
                              <p:cond delay="12000"/>
                            </p:stCondLst>
                            <p:childTnLst>
                              <p:par>
                                <p:cTn id="30" presetClass="entr" nodeType="afterEffect" presetSubtype="1" presetID="2" grpId="6" fill="hold">
                                  <p:stCondLst>
                                    <p:cond delay="0"/>
                                  </p:stCondLst>
                                  <p:iterate type="el" backwards="0">
                                    <p:tmAbs val="0"/>
                                  </p:iterate>
                                  <p:childTnLst>
                                    <p:set>
                                      <p:cBhvr>
                                        <p:cTn id="31" fill="hold"/>
                                        <p:tgtEl>
                                          <p:spTgt spid="325"/>
                                        </p:tgtEl>
                                        <p:attrNameLst>
                                          <p:attrName>style.visibility</p:attrName>
                                        </p:attrNameLst>
                                      </p:cBhvr>
                                      <p:to>
                                        <p:strVal val="visible"/>
                                      </p:to>
                                    </p:set>
                                    <p:anim calcmode="lin" valueType="num">
                                      <p:cBhvr>
                                        <p:cTn id="32" dur="2250" fill="hold"/>
                                        <p:tgtEl>
                                          <p:spTgt spid="325"/>
                                        </p:tgtEl>
                                        <p:attrNameLst>
                                          <p:attrName>ppt_x</p:attrName>
                                        </p:attrNameLst>
                                      </p:cBhvr>
                                      <p:tavLst>
                                        <p:tav tm="0">
                                          <p:val>
                                            <p:strVal val="#ppt_x"/>
                                          </p:val>
                                        </p:tav>
                                        <p:tav tm="100000">
                                          <p:val>
                                            <p:strVal val="#ppt_x"/>
                                          </p:val>
                                        </p:tav>
                                      </p:tavLst>
                                    </p:anim>
                                    <p:anim calcmode="lin" valueType="num">
                                      <p:cBhvr>
                                        <p:cTn id="33" dur="2250" fill="hold"/>
                                        <p:tgtEl>
                                          <p:spTgt spid="32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8" presetID="22" grpId="7" fill="hold">
                                  <p:stCondLst>
                                    <p:cond delay="0"/>
                                  </p:stCondLst>
                                  <p:iterate type="el" backwards="0">
                                    <p:tmAbs val="0"/>
                                  </p:iterate>
                                  <p:childTnLst>
                                    <p:set>
                                      <p:cBhvr>
                                        <p:cTn id="37" fill="hold"/>
                                        <p:tgtEl>
                                          <p:spTgt spid="310"/>
                                        </p:tgtEl>
                                        <p:attrNameLst>
                                          <p:attrName>style.visibility</p:attrName>
                                        </p:attrNameLst>
                                      </p:cBhvr>
                                      <p:to>
                                        <p:strVal val="visible"/>
                                      </p:to>
                                    </p:set>
                                    <p:animEffect filter="wipe(left)" transition="in">
                                      <p:cBhvr>
                                        <p:cTn id="38" dur="1000"/>
                                        <p:tgtEl>
                                          <p:spTgt spid="310"/>
                                        </p:tgtEl>
                                      </p:cBhvr>
                                    </p:animEffec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8" presetID="22" grpId="8" fill="hold">
                                  <p:stCondLst>
                                    <p:cond delay="0"/>
                                  </p:stCondLst>
                                  <p:iterate type="el" backwards="0">
                                    <p:tmAbs val="0"/>
                                  </p:iterate>
                                  <p:childTnLst>
                                    <p:set>
                                      <p:cBhvr>
                                        <p:cTn id="42" fill="hold"/>
                                        <p:tgtEl>
                                          <p:spTgt spid="298"/>
                                        </p:tgtEl>
                                        <p:attrNameLst>
                                          <p:attrName>style.visibility</p:attrName>
                                        </p:attrNameLst>
                                      </p:cBhvr>
                                      <p:to>
                                        <p:strVal val="visible"/>
                                      </p:to>
                                    </p:set>
                                    <p:animEffect filter="wipe(left)" transition="in">
                                      <p:cBhvr>
                                        <p:cTn id="43" dur="1000"/>
                                        <p:tgtEl>
                                          <p:spTgt spid="298"/>
                                        </p:tgtEl>
                                      </p:cBhvr>
                                    </p:animEffec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8" presetID="22" grpId="9" fill="hold">
                                  <p:stCondLst>
                                    <p:cond delay="0"/>
                                  </p:stCondLst>
                                  <p:iterate type="el" backwards="0">
                                    <p:tmAbs val="0"/>
                                  </p:iterate>
                                  <p:childTnLst>
                                    <p:set>
                                      <p:cBhvr>
                                        <p:cTn id="47" fill="hold"/>
                                        <p:tgtEl>
                                          <p:spTgt spid="302"/>
                                        </p:tgtEl>
                                        <p:attrNameLst>
                                          <p:attrName>style.visibility</p:attrName>
                                        </p:attrNameLst>
                                      </p:cBhvr>
                                      <p:to>
                                        <p:strVal val="visible"/>
                                      </p:to>
                                    </p:set>
                                    <p:animEffect filter="wipe(left)" transition="in">
                                      <p:cBhvr>
                                        <p:cTn id="48" dur="1000"/>
                                        <p:tgtEl>
                                          <p:spTgt spid="302"/>
                                        </p:tgtEl>
                                      </p:cBhvr>
                                    </p:animEffect>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8" presetID="22" grpId="10" fill="hold">
                                  <p:stCondLst>
                                    <p:cond delay="0"/>
                                  </p:stCondLst>
                                  <p:iterate type="el" backwards="0">
                                    <p:tmAbs val="0"/>
                                  </p:iterate>
                                  <p:childTnLst>
                                    <p:set>
                                      <p:cBhvr>
                                        <p:cTn id="52" fill="hold"/>
                                        <p:tgtEl>
                                          <p:spTgt spid="306"/>
                                        </p:tgtEl>
                                        <p:attrNameLst>
                                          <p:attrName>style.visibility</p:attrName>
                                        </p:attrNameLst>
                                      </p:cBhvr>
                                      <p:to>
                                        <p:strVal val="visible"/>
                                      </p:to>
                                    </p:set>
                                    <p:animEffect filter="wipe(left)" transition="in">
                                      <p:cBhvr>
                                        <p:cTn id="53" dur="1000"/>
                                        <p:tgtEl>
                                          <p:spTgt spid="306"/>
                                        </p:tgtEl>
                                      </p:cBhvr>
                                    </p:animEffect>
                                  </p:childTnLst>
                                </p:cTn>
                              </p:par>
                            </p:childTnLst>
                          </p:cTn>
                        </p:par>
                      </p:childTnLst>
                    </p:cTn>
                  </p:par>
                  <p:par>
                    <p:cTn id="54" fill="hold">
                      <p:stCondLst>
                        <p:cond delay="indefinite"/>
                      </p:stCondLst>
                      <p:childTnLst>
                        <p:par>
                          <p:cTn id="55" fill="hold">
                            <p:stCondLst>
                              <p:cond delay="0"/>
                            </p:stCondLst>
                            <p:childTnLst>
                              <p:par>
                                <p:cTn id="56" presetClass="entr" nodeType="clickEffect" presetID="9" grpId="11" fill="hold">
                                  <p:stCondLst>
                                    <p:cond delay="0"/>
                                  </p:stCondLst>
                                  <p:iterate type="el" backwards="0">
                                    <p:tmAbs val="0"/>
                                  </p:iterate>
                                  <p:childTnLst>
                                    <p:set>
                                      <p:cBhvr>
                                        <p:cTn id="57" fill="hold"/>
                                        <p:tgtEl>
                                          <p:spTgt spid="326"/>
                                        </p:tgtEl>
                                        <p:attrNameLst>
                                          <p:attrName>style.visibility</p:attrName>
                                        </p:attrNameLst>
                                      </p:cBhvr>
                                      <p:to>
                                        <p:strVal val="visible"/>
                                      </p:to>
                                    </p:set>
                                    <p:animEffect filter="dissolve" transition="in">
                                      <p:cBhvr>
                                        <p:cTn id="58" dur="2000"/>
                                        <p:tgtEl>
                                          <p:spTgt spid="326"/>
                                        </p:tgtEl>
                                      </p:cBhvr>
                                    </p:animEffec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8" presetID="22" grpId="12" fill="hold">
                                  <p:stCondLst>
                                    <p:cond delay="0"/>
                                  </p:stCondLst>
                                  <p:iterate type="el" backwards="0">
                                    <p:tmAbs val="0"/>
                                  </p:iterate>
                                  <p:childTnLst>
                                    <p:set>
                                      <p:cBhvr>
                                        <p:cTn id="62" fill="hold"/>
                                        <p:tgtEl>
                                          <p:spTgt spid="311"/>
                                        </p:tgtEl>
                                        <p:attrNameLst>
                                          <p:attrName>style.visibility</p:attrName>
                                        </p:attrNameLst>
                                      </p:cBhvr>
                                      <p:to>
                                        <p:strVal val="visible"/>
                                      </p:to>
                                    </p:set>
                                    <p:animEffect filter="wipe(left)" transition="in">
                                      <p:cBhvr>
                                        <p:cTn id="63" dur="1000"/>
                                        <p:tgtEl>
                                          <p:spTgt spid="311"/>
                                        </p:tgtEl>
                                      </p:cBhvr>
                                    </p:animEffect>
                                  </p:childTnLst>
                                </p:cTn>
                              </p:par>
                            </p:childTnLst>
                          </p:cTn>
                        </p:par>
                      </p:childTnLst>
                    </p:cTn>
                  </p:par>
                  <p:par>
                    <p:cTn id="64" fill="hold">
                      <p:stCondLst>
                        <p:cond delay="indefinite"/>
                      </p:stCondLst>
                      <p:childTnLst>
                        <p:par>
                          <p:cTn id="65" fill="hold">
                            <p:stCondLst>
                              <p:cond delay="0"/>
                            </p:stCondLst>
                            <p:childTnLst>
                              <p:par>
                                <p:cTn id="66" presetClass="entr" nodeType="clickEffect" presetSubtype="8" presetID="22" grpId="13" fill="hold">
                                  <p:stCondLst>
                                    <p:cond delay="0"/>
                                  </p:stCondLst>
                                  <p:iterate type="el" backwards="0">
                                    <p:tmAbs val="0"/>
                                  </p:iterate>
                                  <p:childTnLst>
                                    <p:set>
                                      <p:cBhvr>
                                        <p:cTn id="67" fill="hold"/>
                                        <p:tgtEl>
                                          <p:spTgt spid="299"/>
                                        </p:tgtEl>
                                        <p:attrNameLst>
                                          <p:attrName>style.visibility</p:attrName>
                                        </p:attrNameLst>
                                      </p:cBhvr>
                                      <p:to>
                                        <p:strVal val="visible"/>
                                      </p:to>
                                    </p:set>
                                    <p:animEffect filter="wipe(left)" transition="in">
                                      <p:cBhvr>
                                        <p:cTn id="68" dur="1000"/>
                                        <p:tgtEl>
                                          <p:spTgt spid="299"/>
                                        </p:tgtEl>
                                      </p:cBhvr>
                                    </p:animEffect>
                                  </p:childTnLst>
                                </p:cTn>
                              </p:par>
                            </p:childTnLst>
                          </p:cTn>
                        </p:par>
                      </p:childTnLst>
                    </p:cTn>
                  </p:par>
                  <p:par>
                    <p:cTn id="69" fill="hold">
                      <p:stCondLst>
                        <p:cond delay="indefinite"/>
                      </p:stCondLst>
                      <p:childTnLst>
                        <p:par>
                          <p:cTn id="70" fill="hold">
                            <p:stCondLst>
                              <p:cond delay="0"/>
                            </p:stCondLst>
                            <p:childTnLst>
                              <p:par>
                                <p:cTn id="71" presetClass="entr" nodeType="clickEffect" presetSubtype="8" presetID="22" grpId="14" fill="hold">
                                  <p:stCondLst>
                                    <p:cond delay="0"/>
                                  </p:stCondLst>
                                  <p:iterate type="el" backwards="0">
                                    <p:tmAbs val="0"/>
                                  </p:iterate>
                                  <p:childTnLst>
                                    <p:set>
                                      <p:cBhvr>
                                        <p:cTn id="72" fill="hold"/>
                                        <p:tgtEl>
                                          <p:spTgt spid="303"/>
                                        </p:tgtEl>
                                        <p:attrNameLst>
                                          <p:attrName>style.visibility</p:attrName>
                                        </p:attrNameLst>
                                      </p:cBhvr>
                                      <p:to>
                                        <p:strVal val="visible"/>
                                      </p:to>
                                    </p:set>
                                    <p:animEffect filter="wipe(left)" transition="in">
                                      <p:cBhvr>
                                        <p:cTn id="73" dur="1000"/>
                                        <p:tgtEl>
                                          <p:spTgt spid="303"/>
                                        </p:tgtEl>
                                      </p:cBhvr>
                                    </p:animEffect>
                                  </p:childTnLst>
                                </p:cTn>
                              </p:par>
                            </p:childTnLst>
                          </p:cTn>
                        </p:par>
                      </p:childTnLst>
                    </p:cTn>
                  </p:par>
                  <p:par>
                    <p:cTn id="74" fill="hold">
                      <p:stCondLst>
                        <p:cond delay="indefinite"/>
                      </p:stCondLst>
                      <p:childTnLst>
                        <p:par>
                          <p:cTn id="75" fill="hold">
                            <p:stCondLst>
                              <p:cond delay="0"/>
                            </p:stCondLst>
                            <p:childTnLst>
                              <p:par>
                                <p:cTn id="76" presetClass="entr" nodeType="clickEffect" presetSubtype="8" presetID="22" grpId="15" fill="hold">
                                  <p:stCondLst>
                                    <p:cond delay="0"/>
                                  </p:stCondLst>
                                  <p:iterate type="el" backwards="0">
                                    <p:tmAbs val="0"/>
                                  </p:iterate>
                                  <p:childTnLst>
                                    <p:set>
                                      <p:cBhvr>
                                        <p:cTn id="77" fill="hold"/>
                                        <p:tgtEl>
                                          <p:spTgt spid="307"/>
                                        </p:tgtEl>
                                        <p:attrNameLst>
                                          <p:attrName>style.visibility</p:attrName>
                                        </p:attrNameLst>
                                      </p:cBhvr>
                                      <p:to>
                                        <p:strVal val="visible"/>
                                      </p:to>
                                    </p:set>
                                    <p:animEffect filter="wipe(left)" transition="in">
                                      <p:cBhvr>
                                        <p:cTn id="78" dur="1000"/>
                                        <p:tgtEl>
                                          <p:spTgt spid="307"/>
                                        </p:tgtEl>
                                      </p:cBhvr>
                                    </p:animEffect>
                                  </p:childTnLst>
                                </p:cTn>
                              </p:par>
                            </p:childTnLst>
                          </p:cTn>
                        </p:par>
                      </p:childTnLst>
                    </p:cTn>
                  </p:par>
                  <p:par>
                    <p:cTn id="79" fill="hold">
                      <p:stCondLst>
                        <p:cond delay="indefinite"/>
                      </p:stCondLst>
                      <p:childTnLst>
                        <p:par>
                          <p:cTn id="80" fill="hold">
                            <p:stCondLst>
                              <p:cond delay="0"/>
                            </p:stCondLst>
                            <p:childTnLst>
                              <p:par>
                                <p:cTn id="81" presetClass="entr" nodeType="clickEffect" presetID="9" grpId="16" fill="hold">
                                  <p:stCondLst>
                                    <p:cond delay="0"/>
                                  </p:stCondLst>
                                  <p:iterate type="el" backwards="0">
                                    <p:tmAbs val="0"/>
                                  </p:iterate>
                                  <p:childTnLst>
                                    <p:set>
                                      <p:cBhvr>
                                        <p:cTn id="82" fill="hold"/>
                                        <p:tgtEl>
                                          <p:spTgt spid="327"/>
                                        </p:tgtEl>
                                        <p:attrNameLst>
                                          <p:attrName>style.visibility</p:attrName>
                                        </p:attrNameLst>
                                      </p:cBhvr>
                                      <p:to>
                                        <p:strVal val="visible"/>
                                      </p:to>
                                    </p:set>
                                    <p:animEffect filter="dissolve" transition="in">
                                      <p:cBhvr>
                                        <p:cTn id="83" dur="2000"/>
                                        <p:tgtEl>
                                          <p:spTgt spid="327"/>
                                        </p:tgtEl>
                                      </p:cBhvr>
                                    </p:animEffect>
                                  </p:childTnLst>
                                </p:cTn>
                              </p:par>
                            </p:childTnLst>
                          </p:cTn>
                        </p:par>
                      </p:childTnLst>
                    </p:cTn>
                  </p:par>
                  <p:par>
                    <p:cTn id="84" fill="hold">
                      <p:stCondLst>
                        <p:cond delay="indefinite"/>
                      </p:stCondLst>
                      <p:childTnLst>
                        <p:par>
                          <p:cTn id="85" fill="hold">
                            <p:stCondLst>
                              <p:cond delay="0"/>
                            </p:stCondLst>
                            <p:childTnLst>
                              <p:par>
                                <p:cTn id="86" presetClass="entr" nodeType="clickEffect" presetSubtype="8" presetID="22" grpId="17" fill="hold">
                                  <p:stCondLst>
                                    <p:cond delay="0"/>
                                  </p:stCondLst>
                                  <p:iterate type="el" backwards="0">
                                    <p:tmAbs val="0"/>
                                  </p:iterate>
                                  <p:childTnLst>
                                    <p:set>
                                      <p:cBhvr>
                                        <p:cTn id="87" fill="hold"/>
                                        <p:tgtEl>
                                          <p:spTgt spid="312"/>
                                        </p:tgtEl>
                                        <p:attrNameLst>
                                          <p:attrName>style.visibility</p:attrName>
                                        </p:attrNameLst>
                                      </p:cBhvr>
                                      <p:to>
                                        <p:strVal val="visible"/>
                                      </p:to>
                                    </p:set>
                                    <p:animEffect filter="wipe(left)" transition="in">
                                      <p:cBhvr>
                                        <p:cTn id="88" dur="1000"/>
                                        <p:tgtEl>
                                          <p:spTgt spid="312"/>
                                        </p:tgtEl>
                                      </p:cBhvr>
                                    </p:animEffect>
                                  </p:childTnLst>
                                </p:cTn>
                              </p:par>
                            </p:childTnLst>
                          </p:cTn>
                        </p:par>
                      </p:childTnLst>
                    </p:cTn>
                  </p:par>
                  <p:par>
                    <p:cTn id="89" fill="hold">
                      <p:stCondLst>
                        <p:cond delay="indefinite"/>
                      </p:stCondLst>
                      <p:childTnLst>
                        <p:par>
                          <p:cTn id="90" fill="hold">
                            <p:stCondLst>
                              <p:cond delay="0"/>
                            </p:stCondLst>
                            <p:childTnLst>
                              <p:par>
                                <p:cTn id="91" presetClass="entr" nodeType="clickEffect" presetSubtype="8" presetID="22" grpId="18" fill="hold">
                                  <p:stCondLst>
                                    <p:cond delay="0"/>
                                  </p:stCondLst>
                                  <p:iterate type="el" backwards="0">
                                    <p:tmAbs val="0"/>
                                  </p:iterate>
                                  <p:childTnLst>
                                    <p:set>
                                      <p:cBhvr>
                                        <p:cTn id="92" fill="hold"/>
                                        <p:tgtEl>
                                          <p:spTgt spid="300"/>
                                        </p:tgtEl>
                                        <p:attrNameLst>
                                          <p:attrName>style.visibility</p:attrName>
                                        </p:attrNameLst>
                                      </p:cBhvr>
                                      <p:to>
                                        <p:strVal val="visible"/>
                                      </p:to>
                                    </p:set>
                                    <p:animEffect filter="wipe(left)" transition="in">
                                      <p:cBhvr>
                                        <p:cTn id="93" dur="1000"/>
                                        <p:tgtEl>
                                          <p:spTgt spid="300"/>
                                        </p:tgtEl>
                                      </p:cBhvr>
                                    </p:animEffect>
                                  </p:childTnLst>
                                </p:cTn>
                              </p:par>
                            </p:childTnLst>
                          </p:cTn>
                        </p:par>
                      </p:childTnLst>
                    </p:cTn>
                  </p:par>
                  <p:par>
                    <p:cTn id="94" fill="hold">
                      <p:stCondLst>
                        <p:cond delay="indefinite"/>
                      </p:stCondLst>
                      <p:childTnLst>
                        <p:par>
                          <p:cTn id="95" fill="hold">
                            <p:stCondLst>
                              <p:cond delay="0"/>
                            </p:stCondLst>
                            <p:childTnLst>
                              <p:par>
                                <p:cTn id="96" presetClass="entr" nodeType="clickEffect" presetSubtype="8" presetID="22" grpId="19" fill="hold">
                                  <p:stCondLst>
                                    <p:cond delay="0"/>
                                  </p:stCondLst>
                                  <p:iterate type="el" backwards="0">
                                    <p:tmAbs val="0"/>
                                  </p:iterate>
                                  <p:childTnLst>
                                    <p:set>
                                      <p:cBhvr>
                                        <p:cTn id="97" fill="hold"/>
                                        <p:tgtEl>
                                          <p:spTgt spid="304"/>
                                        </p:tgtEl>
                                        <p:attrNameLst>
                                          <p:attrName>style.visibility</p:attrName>
                                        </p:attrNameLst>
                                      </p:cBhvr>
                                      <p:to>
                                        <p:strVal val="visible"/>
                                      </p:to>
                                    </p:set>
                                    <p:animEffect filter="wipe(left)" transition="in">
                                      <p:cBhvr>
                                        <p:cTn id="98" dur="1000"/>
                                        <p:tgtEl>
                                          <p:spTgt spid="304"/>
                                        </p:tgtEl>
                                      </p:cBhvr>
                                    </p:animEffect>
                                  </p:childTnLst>
                                </p:cTn>
                              </p:par>
                            </p:childTnLst>
                          </p:cTn>
                        </p:par>
                      </p:childTnLst>
                    </p:cTn>
                  </p:par>
                  <p:par>
                    <p:cTn id="99" fill="hold">
                      <p:stCondLst>
                        <p:cond delay="indefinite"/>
                      </p:stCondLst>
                      <p:childTnLst>
                        <p:par>
                          <p:cTn id="100" fill="hold">
                            <p:stCondLst>
                              <p:cond delay="0"/>
                            </p:stCondLst>
                            <p:childTnLst>
                              <p:par>
                                <p:cTn id="101" presetClass="entr" nodeType="clickEffect" presetSubtype="8" presetID="22" grpId="20" fill="hold">
                                  <p:stCondLst>
                                    <p:cond delay="0"/>
                                  </p:stCondLst>
                                  <p:iterate type="el" backwards="0">
                                    <p:tmAbs val="0"/>
                                  </p:iterate>
                                  <p:childTnLst>
                                    <p:set>
                                      <p:cBhvr>
                                        <p:cTn id="102" fill="hold"/>
                                        <p:tgtEl>
                                          <p:spTgt spid="308"/>
                                        </p:tgtEl>
                                        <p:attrNameLst>
                                          <p:attrName>style.visibility</p:attrName>
                                        </p:attrNameLst>
                                      </p:cBhvr>
                                      <p:to>
                                        <p:strVal val="visible"/>
                                      </p:to>
                                    </p:set>
                                    <p:animEffect filter="wipe(left)" transition="in">
                                      <p:cBhvr>
                                        <p:cTn id="103" dur="1000"/>
                                        <p:tgtEl>
                                          <p:spTgt spid="308"/>
                                        </p:tgtEl>
                                      </p:cBhvr>
                                    </p:animEffect>
                                  </p:childTnLst>
                                </p:cTn>
                              </p:par>
                            </p:childTnLst>
                          </p:cTn>
                        </p:par>
                      </p:childTnLst>
                    </p:cTn>
                  </p:par>
                  <p:par>
                    <p:cTn id="104" fill="hold">
                      <p:stCondLst>
                        <p:cond delay="indefinite"/>
                      </p:stCondLst>
                      <p:childTnLst>
                        <p:par>
                          <p:cTn id="105" fill="hold">
                            <p:stCondLst>
                              <p:cond delay="0"/>
                            </p:stCondLst>
                            <p:childTnLst>
                              <p:par>
                                <p:cTn id="106" presetClass="entr" nodeType="clickEffect" presetID="9" grpId="21" fill="hold">
                                  <p:stCondLst>
                                    <p:cond delay="0"/>
                                  </p:stCondLst>
                                  <p:iterate type="el" backwards="0">
                                    <p:tmAbs val="0"/>
                                  </p:iterate>
                                  <p:childTnLst>
                                    <p:set>
                                      <p:cBhvr>
                                        <p:cTn id="107" fill="hold"/>
                                        <p:tgtEl>
                                          <p:spTgt spid="328"/>
                                        </p:tgtEl>
                                        <p:attrNameLst>
                                          <p:attrName>style.visibility</p:attrName>
                                        </p:attrNameLst>
                                      </p:cBhvr>
                                      <p:to>
                                        <p:strVal val="visible"/>
                                      </p:to>
                                    </p:set>
                                    <p:animEffect filter="dissolve" transition="in">
                                      <p:cBhvr>
                                        <p:cTn id="108" dur="2000"/>
                                        <p:tgtEl>
                                          <p:spTgt spid="328"/>
                                        </p:tgtEl>
                                      </p:cBhvr>
                                    </p:animEffect>
                                  </p:childTnLst>
                                </p:cTn>
                              </p:par>
                            </p:childTnLst>
                          </p:cTn>
                        </p:par>
                      </p:childTnLst>
                    </p:cTn>
                  </p:par>
                  <p:par>
                    <p:cTn id="109" fill="hold">
                      <p:stCondLst>
                        <p:cond delay="indefinite"/>
                      </p:stCondLst>
                      <p:childTnLst>
                        <p:par>
                          <p:cTn id="110" fill="hold">
                            <p:stCondLst>
                              <p:cond delay="0"/>
                            </p:stCondLst>
                            <p:childTnLst>
                              <p:par>
                                <p:cTn id="111" presetClass="entr" nodeType="clickEffect" presetSubtype="8" presetID="22" grpId="22" fill="hold">
                                  <p:stCondLst>
                                    <p:cond delay="0"/>
                                  </p:stCondLst>
                                  <p:iterate type="el" backwards="0">
                                    <p:tmAbs val="0"/>
                                  </p:iterate>
                                  <p:childTnLst>
                                    <p:set>
                                      <p:cBhvr>
                                        <p:cTn id="112" fill="hold"/>
                                        <p:tgtEl>
                                          <p:spTgt spid="313"/>
                                        </p:tgtEl>
                                        <p:attrNameLst>
                                          <p:attrName>style.visibility</p:attrName>
                                        </p:attrNameLst>
                                      </p:cBhvr>
                                      <p:to>
                                        <p:strVal val="visible"/>
                                      </p:to>
                                    </p:set>
                                    <p:animEffect filter="wipe(left)" transition="in">
                                      <p:cBhvr>
                                        <p:cTn id="113" dur="1000"/>
                                        <p:tgtEl>
                                          <p:spTgt spid="313"/>
                                        </p:tgtEl>
                                      </p:cBhvr>
                                    </p:animEffect>
                                  </p:childTnLst>
                                </p:cTn>
                              </p:par>
                            </p:childTnLst>
                          </p:cTn>
                        </p:par>
                      </p:childTnLst>
                    </p:cTn>
                  </p:par>
                  <p:par>
                    <p:cTn id="114" fill="hold">
                      <p:stCondLst>
                        <p:cond delay="indefinite"/>
                      </p:stCondLst>
                      <p:childTnLst>
                        <p:par>
                          <p:cTn id="115" fill="hold">
                            <p:stCondLst>
                              <p:cond delay="0"/>
                            </p:stCondLst>
                            <p:childTnLst>
                              <p:par>
                                <p:cTn id="116" presetClass="entr" nodeType="clickEffect" presetSubtype="8" presetID="22" grpId="23" fill="hold">
                                  <p:stCondLst>
                                    <p:cond delay="0"/>
                                  </p:stCondLst>
                                  <p:iterate type="el" backwards="0">
                                    <p:tmAbs val="0"/>
                                  </p:iterate>
                                  <p:childTnLst>
                                    <p:set>
                                      <p:cBhvr>
                                        <p:cTn id="117" fill="hold"/>
                                        <p:tgtEl>
                                          <p:spTgt spid="301"/>
                                        </p:tgtEl>
                                        <p:attrNameLst>
                                          <p:attrName>style.visibility</p:attrName>
                                        </p:attrNameLst>
                                      </p:cBhvr>
                                      <p:to>
                                        <p:strVal val="visible"/>
                                      </p:to>
                                    </p:set>
                                    <p:animEffect filter="wipe(left)" transition="in">
                                      <p:cBhvr>
                                        <p:cTn id="118" dur="1000"/>
                                        <p:tgtEl>
                                          <p:spTgt spid="301"/>
                                        </p:tgtEl>
                                      </p:cBhvr>
                                    </p:animEffect>
                                  </p:childTnLst>
                                </p:cTn>
                              </p:par>
                            </p:childTnLst>
                          </p:cTn>
                        </p:par>
                      </p:childTnLst>
                    </p:cTn>
                  </p:par>
                  <p:par>
                    <p:cTn id="119" fill="hold">
                      <p:stCondLst>
                        <p:cond delay="indefinite"/>
                      </p:stCondLst>
                      <p:childTnLst>
                        <p:par>
                          <p:cTn id="120" fill="hold">
                            <p:stCondLst>
                              <p:cond delay="0"/>
                            </p:stCondLst>
                            <p:childTnLst>
                              <p:par>
                                <p:cTn id="121" presetClass="entr" nodeType="clickEffect" presetSubtype="8" presetID="22" grpId="24" fill="hold">
                                  <p:stCondLst>
                                    <p:cond delay="0"/>
                                  </p:stCondLst>
                                  <p:iterate type="el" backwards="0">
                                    <p:tmAbs val="0"/>
                                  </p:iterate>
                                  <p:childTnLst>
                                    <p:set>
                                      <p:cBhvr>
                                        <p:cTn id="122" fill="hold"/>
                                        <p:tgtEl>
                                          <p:spTgt spid="305"/>
                                        </p:tgtEl>
                                        <p:attrNameLst>
                                          <p:attrName>style.visibility</p:attrName>
                                        </p:attrNameLst>
                                      </p:cBhvr>
                                      <p:to>
                                        <p:strVal val="visible"/>
                                      </p:to>
                                    </p:set>
                                    <p:animEffect filter="wipe(left)" transition="in">
                                      <p:cBhvr>
                                        <p:cTn id="123" dur="1000"/>
                                        <p:tgtEl>
                                          <p:spTgt spid="305"/>
                                        </p:tgtEl>
                                      </p:cBhvr>
                                    </p:animEffect>
                                  </p:childTnLst>
                                </p:cTn>
                              </p:par>
                            </p:childTnLst>
                          </p:cTn>
                        </p:par>
                      </p:childTnLst>
                    </p:cTn>
                  </p:par>
                  <p:par>
                    <p:cTn id="124" fill="hold">
                      <p:stCondLst>
                        <p:cond delay="indefinite"/>
                      </p:stCondLst>
                      <p:childTnLst>
                        <p:par>
                          <p:cTn id="125" fill="hold">
                            <p:stCondLst>
                              <p:cond delay="0"/>
                            </p:stCondLst>
                            <p:childTnLst>
                              <p:par>
                                <p:cTn id="126" presetClass="entr" nodeType="clickEffect" presetSubtype="8" presetID="22" grpId="25" fill="hold">
                                  <p:stCondLst>
                                    <p:cond delay="0"/>
                                  </p:stCondLst>
                                  <p:iterate type="el" backwards="0">
                                    <p:tmAbs val="0"/>
                                  </p:iterate>
                                  <p:childTnLst>
                                    <p:set>
                                      <p:cBhvr>
                                        <p:cTn id="127" fill="hold"/>
                                        <p:tgtEl>
                                          <p:spTgt spid="309"/>
                                        </p:tgtEl>
                                        <p:attrNameLst>
                                          <p:attrName>style.visibility</p:attrName>
                                        </p:attrNameLst>
                                      </p:cBhvr>
                                      <p:to>
                                        <p:strVal val="visible"/>
                                      </p:to>
                                    </p:set>
                                    <p:animEffect filter="wipe(left)" transition="in">
                                      <p:cBhvr>
                                        <p:cTn id="128" dur="10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0" grpId="7"/>
      <p:bldP build="whole" bldLvl="1" animBg="1" rev="0" advAuto="0" spid="303" grpId="14"/>
      <p:bldP build="whole" bldLvl="1" animBg="1" rev="0" advAuto="0" spid="313" grpId="22"/>
      <p:bldP build="whole" bldLvl="1" animBg="1" rev="0" advAuto="0" spid="309" grpId="25"/>
      <p:bldP build="whole" bldLvl="1" animBg="1" rev="0" advAuto="0" spid="307" grpId="15"/>
      <p:bldP build="whole" bldLvl="1" animBg="1" rev="0" advAuto="0" spid="325" grpId="6"/>
      <p:bldP build="whole" bldLvl="1" animBg="1" rev="0" advAuto="0" spid="324" grpId="4"/>
      <p:bldP build="whole" bldLvl="1" animBg="1" rev="0" advAuto="0" spid="319" grpId="3"/>
      <p:bldP build="whole" bldLvl="1" animBg="1" rev="0" advAuto="0" spid="299" grpId="13"/>
      <p:bldP build="whole" bldLvl="1" animBg="1" rev="0" advAuto="0" spid="312" grpId="17"/>
      <p:bldP build="whole" bldLvl="1" animBg="1" rev="0" advAuto="0" spid="323" grpId="2"/>
      <p:bldP build="whole" bldLvl="1" animBg="1" rev="0" advAuto="0" spid="302" grpId="9"/>
      <p:bldP build="whole" bldLvl="1" animBg="1" rev="0" advAuto="0" spid="316" grpId="1"/>
      <p:bldP build="whole" bldLvl="1" animBg="1" rev="0" advAuto="0" spid="322" grpId="5"/>
      <p:bldP build="whole" bldLvl="1" animBg="1" rev="0" advAuto="0" spid="327" grpId="16"/>
      <p:bldP build="whole" bldLvl="1" animBg="1" rev="0" advAuto="0" spid="308" grpId="20"/>
      <p:bldP build="whole" bldLvl="1" animBg="1" rev="0" advAuto="0" spid="305" grpId="24"/>
      <p:bldP build="whole" bldLvl="1" animBg="1" rev="0" advAuto="0" spid="304" grpId="19"/>
      <p:bldP build="whole" bldLvl="1" animBg="1" rev="0" advAuto="0" spid="300" grpId="18"/>
      <p:bldP build="whole" bldLvl="1" animBg="1" rev="0" advAuto="0" spid="298" grpId="8"/>
      <p:bldP build="whole" bldLvl="1" animBg="1" rev="0" advAuto="0" spid="311" grpId="12"/>
      <p:bldP build="whole" bldLvl="1" animBg="1" rev="0" advAuto="0" spid="306" grpId="10"/>
      <p:bldP build="whole" bldLvl="1" animBg="1" rev="0" advAuto="0" spid="328" grpId="21"/>
      <p:bldP build="whole" bldLvl="1" animBg="1" rev="0" advAuto="0" spid="301" grpId="23"/>
      <p:bldP build="whole" bldLvl="1" animBg="1" rev="0" advAuto="0" spid="326" grpId="1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 name="Rectangle"/>
          <p:cNvSpPr/>
          <p:nvPr/>
        </p:nvSpPr>
        <p:spPr>
          <a:xfrm>
            <a:off x="3102841" y="3275101"/>
            <a:ext cx="1755369" cy="3178837"/>
          </a:xfrm>
          <a:prstGeom prst="rect">
            <a:avLst/>
          </a:prstGeom>
          <a:solidFill>
            <a:srgbClr val="F6C646"/>
          </a:solidFill>
          <a:ln w="12700">
            <a:miter lim="400000"/>
          </a:ln>
        </p:spPr>
        <p:txBody>
          <a:bodyPr lIns="45719" rIns="45719"/>
          <a:lstStyle/>
          <a:p>
            <a:pPr>
              <a:defRPr sz="2000"/>
            </a:pPr>
          </a:p>
        </p:txBody>
      </p:sp>
      <p:sp>
        <p:nvSpPr>
          <p:cNvPr id="333" name="TextBox 46"/>
          <p:cNvSpPr txBox="1"/>
          <p:nvPr/>
        </p:nvSpPr>
        <p:spPr>
          <a:xfrm>
            <a:off x="3161906" y="3396399"/>
            <a:ext cx="1587958" cy="85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vl1pPr>
          </a:lstStyle>
          <a:p>
            <a:pPr/>
            <a:r>
              <a:t>developing life-giving environments:</a:t>
            </a:r>
          </a:p>
        </p:txBody>
      </p:sp>
      <p:sp>
        <p:nvSpPr>
          <p:cNvPr id="334" name="Rectangle"/>
          <p:cNvSpPr/>
          <p:nvPr/>
        </p:nvSpPr>
        <p:spPr>
          <a:xfrm>
            <a:off x="5062785" y="3275101"/>
            <a:ext cx="1755369" cy="3178837"/>
          </a:xfrm>
          <a:prstGeom prst="rect">
            <a:avLst/>
          </a:prstGeom>
          <a:solidFill>
            <a:srgbClr val="F6C646"/>
          </a:solidFill>
          <a:ln w="12700">
            <a:miter lim="400000"/>
          </a:ln>
        </p:spPr>
        <p:txBody>
          <a:bodyPr lIns="45719" rIns="45719"/>
          <a:lstStyle/>
          <a:p>
            <a:pPr>
              <a:defRPr sz="2000"/>
            </a:pPr>
          </a:p>
        </p:txBody>
      </p:sp>
      <p:sp>
        <p:nvSpPr>
          <p:cNvPr id="335" name="Rectangle"/>
          <p:cNvSpPr/>
          <p:nvPr/>
        </p:nvSpPr>
        <p:spPr>
          <a:xfrm>
            <a:off x="7022729" y="3275101"/>
            <a:ext cx="1755369" cy="3178837"/>
          </a:xfrm>
          <a:prstGeom prst="rect">
            <a:avLst/>
          </a:prstGeom>
          <a:solidFill>
            <a:srgbClr val="F6C646"/>
          </a:solidFill>
          <a:ln w="12700">
            <a:miter lim="400000"/>
          </a:ln>
        </p:spPr>
        <p:txBody>
          <a:bodyPr lIns="45719" rIns="45719"/>
          <a:lstStyle/>
          <a:p>
            <a:pPr>
              <a:defRPr sz="2000"/>
            </a:pPr>
          </a:p>
        </p:txBody>
      </p:sp>
      <p:sp>
        <p:nvSpPr>
          <p:cNvPr id="336" name="Title 2"/>
          <p:cNvSpPr txBox="1"/>
          <p:nvPr>
            <p:ph type="ctrTitle"/>
          </p:nvPr>
        </p:nvSpPr>
        <p:spPr>
          <a:xfrm>
            <a:off x="434496" y="108132"/>
            <a:ext cx="6732090" cy="1089026"/>
          </a:xfrm>
          <a:prstGeom prst="rect">
            <a:avLst/>
          </a:prstGeom>
        </p:spPr>
        <p:txBody>
          <a:bodyPr/>
          <a:lstStyle/>
          <a:p>
            <a:pPr/>
            <a:r>
              <a:t>The green gifts</a:t>
            </a:r>
          </a:p>
        </p:txBody>
      </p:sp>
      <p:sp>
        <p:nvSpPr>
          <p:cNvPr id="337" name="TextBox 32"/>
          <p:cNvSpPr txBox="1"/>
          <p:nvPr/>
        </p:nvSpPr>
        <p:spPr>
          <a:xfrm>
            <a:off x="3066897" y="1196737"/>
            <a:ext cx="5475703" cy="186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lnSpc>
                <a:spcPct val="120000"/>
              </a:lnSpc>
              <a:spcBef>
                <a:spcPts val="700"/>
              </a:spcBef>
              <a:defRPr sz="1600">
                <a:latin typeface="Mulish ExtraLight Regular"/>
                <a:ea typeface="Mulish ExtraLight Regular"/>
                <a:cs typeface="Mulish ExtraLight Regular"/>
                <a:sym typeface="Mulish ExtraLight Regular"/>
              </a:defRPr>
            </a:lvl1pPr>
          </a:lstStyle>
          <a:p>
            <a:pPr/>
            <a:r>
              <a:t>The gifts listed in the green category relate primarily – but not exclusively – to God’s revelation in creation. That is the major reason why they can be found outside the Christian context as well. However, they become “spiritual” gifts at the moment we apply them to tasks that serve the kingdom of God.</a:t>
            </a:r>
          </a:p>
        </p:txBody>
      </p:sp>
      <p:sp>
        <p:nvSpPr>
          <p:cNvPr id="338" name="TextBox 46"/>
          <p:cNvSpPr txBox="1"/>
          <p:nvPr/>
        </p:nvSpPr>
        <p:spPr>
          <a:xfrm>
            <a:off x="3217140" y="4666399"/>
            <a:ext cx="1538678" cy="16002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66700" indent="-203200" algn="l">
              <a:lnSpc>
                <a:spcPct val="140000"/>
              </a:lnSpc>
              <a:buSzPct val="100000"/>
              <a:buChar char="•"/>
              <a:defRPr sz="1400">
                <a:latin typeface="Mulish ExtraLight SemiBold"/>
                <a:ea typeface="Mulish ExtraLight SemiBold"/>
                <a:cs typeface="Mulish ExtraLight SemiBold"/>
                <a:sym typeface="Mulish ExtraLight SemiBold"/>
              </a:defRPr>
            </a:pPr>
            <a:r>
              <a:t>Giving</a:t>
            </a:r>
          </a:p>
          <a:p>
            <a:pPr marL="266700" indent="-203200" algn="l">
              <a:lnSpc>
                <a:spcPct val="140000"/>
              </a:lnSpc>
              <a:buSzPct val="100000"/>
              <a:buChar char="•"/>
              <a:defRPr sz="1400">
                <a:latin typeface="Mulish ExtraLight SemiBold"/>
                <a:ea typeface="Mulish ExtraLight SemiBold"/>
                <a:cs typeface="Mulish ExtraLight SemiBold"/>
                <a:sym typeface="Mulish ExtraLight SemiBold"/>
              </a:defRPr>
            </a:pPr>
            <a:r>
              <a:t>Hospitality</a:t>
            </a:r>
          </a:p>
          <a:p>
            <a:pPr marL="266700" indent="-203200" algn="l">
              <a:lnSpc>
                <a:spcPct val="140000"/>
              </a:lnSpc>
              <a:buSzPct val="100000"/>
              <a:buChar char="•"/>
              <a:defRPr sz="1400">
                <a:latin typeface="Mulish ExtraLight SemiBold"/>
                <a:ea typeface="Mulish ExtraLight SemiBold"/>
                <a:cs typeface="Mulish ExtraLight SemiBold"/>
                <a:sym typeface="Mulish ExtraLight SemiBold"/>
              </a:defRPr>
            </a:pPr>
            <a:r>
              <a:t>Mercy</a:t>
            </a:r>
          </a:p>
          <a:p>
            <a:pPr marL="266700" indent="-203200" algn="l">
              <a:lnSpc>
                <a:spcPct val="140000"/>
              </a:lnSpc>
              <a:buSzPct val="100000"/>
              <a:buChar char="•"/>
              <a:defRPr sz="1400">
                <a:latin typeface="Mulish ExtraLight SemiBold"/>
                <a:ea typeface="Mulish ExtraLight SemiBold"/>
                <a:cs typeface="Mulish ExtraLight SemiBold"/>
                <a:sym typeface="Mulish ExtraLight SemiBold"/>
              </a:defRPr>
            </a:pPr>
            <a:r>
              <a:t>Voluntary Poverty</a:t>
            </a:r>
          </a:p>
        </p:txBody>
      </p:sp>
      <p:sp>
        <p:nvSpPr>
          <p:cNvPr id="339" name="TextBox 13"/>
          <p:cNvSpPr txBox="1"/>
          <p:nvPr/>
        </p:nvSpPr>
        <p:spPr>
          <a:xfrm>
            <a:off x="5189785" y="4663107"/>
            <a:ext cx="1538678" cy="9601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15900" indent="-152400" algn="l">
              <a:lnSpc>
                <a:spcPct val="140000"/>
              </a:lnSpc>
              <a:buSzPct val="100000"/>
              <a:buChar char="•"/>
              <a:defRPr sz="1400">
                <a:latin typeface="Mulish ExtraLight SemiBold"/>
                <a:ea typeface="Mulish ExtraLight SemiBold"/>
                <a:cs typeface="Mulish ExtraLight SemiBold"/>
                <a:sym typeface="Mulish ExtraLight SemiBold"/>
              </a:defRPr>
            </a:pPr>
            <a:r>
              <a:t>Knowledge</a:t>
            </a:r>
          </a:p>
          <a:p>
            <a:pPr marL="215900" indent="-152400" algn="l">
              <a:lnSpc>
                <a:spcPct val="140000"/>
              </a:lnSpc>
              <a:buSzPct val="100000"/>
              <a:buChar char="•"/>
              <a:defRPr sz="1400">
                <a:latin typeface="Mulish ExtraLight SemiBold"/>
                <a:ea typeface="Mulish ExtraLight SemiBold"/>
                <a:cs typeface="Mulish ExtraLight SemiBold"/>
                <a:sym typeface="Mulish ExtraLight SemiBold"/>
              </a:defRPr>
            </a:pPr>
            <a:r>
              <a:t>Organization</a:t>
            </a:r>
          </a:p>
          <a:p>
            <a:pPr marL="215900" indent="-152400" algn="l">
              <a:lnSpc>
                <a:spcPct val="140000"/>
              </a:lnSpc>
              <a:buSzPct val="100000"/>
              <a:buChar char="•"/>
              <a:defRPr sz="1400">
                <a:latin typeface="Mulish ExtraLight SemiBold"/>
                <a:ea typeface="Mulish ExtraLight SemiBold"/>
                <a:cs typeface="Mulish ExtraLight SemiBold"/>
                <a:sym typeface="Mulish ExtraLight SemiBold"/>
              </a:defRPr>
            </a:pPr>
            <a:r>
              <a:t>Wisdom</a:t>
            </a:r>
          </a:p>
        </p:txBody>
      </p:sp>
      <p:sp>
        <p:nvSpPr>
          <p:cNvPr id="340" name="TextBox 14"/>
          <p:cNvSpPr txBox="1"/>
          <p:nvPr/>
        </p:nvSpPr>
        <p:spPr>
          <a:xfrm>
            <a:off x="7131075" y="3423069"/>
            <a:ext cx="1538678" cy="110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vl1pPr>
          </a:lstStyle>
          <a:p>
            <a:pPr/>
            <a:r>
              <a:t>developing things of purpose and beauty:</a:t>
            </a:r>
          </a:p>
        </p:txBody>
      </p:sp>
      <p:pic>
        <p:nvPicPr>
          <p:cNvPr id="341" name="oak-God-green.png" descr="oak-God-green.png"/>
          <p:cNvPicPr>
            <a:picLocks noChangeAspect="1"/>
          </p:cNvPicPr>
          <p:nvPr/>
        </p:nvPicPr>
        <p:blipFill>
          <a:blip r:embed="rId3">
            <a:extLst/>
          </a:blip>
          <a:stretch>
            <a:fillRect/>
          </a:stretch>
        </p:blipFill>
        <p:spPr>
          <a:xfrm>
            <a:off x="-1284451" y="1707149"/>
            <a:ext cx="4563215" cy="4681521"/>
          </a:xfrm>
          <a:prstGeom prst="rect">
            <a:avLst/>
          </a:prstGeom>
          <a:ln w="12700">
            <a:miter lim="400000"/>
          </a:ln>
        </p:spPr>
      </p:pic>
      <p:sp>
        <p:nvSpPr>
          <p:cNvPr id="342" name="TextBox 13"/>
          <p:cNvSpPr txBox="1"/>
          <p:nvPr/>
        </p:nvSpPr>
        <p:spPr>
          <a:xfrm>
            <a:off x="5146490" y="3396399"/>
            <a:ext cx="1587959" cy="85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vl1pPr>
          </a:lstStyle>
          <a:p>
            <a:pPr/>
            <a:r>
              <a:t>developing ideas and systems:</a:t>
            </a:r>
          </a:p>
        </p:txBody>
      </p:sp>
      <p:sp>
        <p:nvSpPr>
          <p:cNvPr id="343" name="TextBox 14"/>
          <p:cNvSpPr txBox="1"/>
          <p:nvPr/>
        </p:nvSpPr>
        <p:spPr>
          <a:xfrm>
            <a:off x="7113940" y="4677729"/>
            <a:ext cx="1587958" cy="12801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15900" indent="-152400" algn="l">
              <a:lnSpc>
                <a:spcPct val="140000"/>
              </a:lnSpc>
              <a:buSzPct val="100000"/>
              <a:buChar char="•"/>
              <a:defRPr sz="1400">
                <a:latin typeface="Mulish ExtraLight SemiBold"/>
                <a:ea typeface="Mulish ExtraLight SemiBold"/>
                <a:cs typeface="Mulish ExtraLight SemiBold"/>
                <a:sym typeface="Mulish ExtraLight SemiBold"/>
              </a:defRPr>
            </a:pPr>
            <a:r>
              <a:t>Artistic creativity</a:t>
            </a:r>
          </a:p>
          <a:p>
            <a:pPr marL="215900" indent="-152400" algn="l">
              <a:lnSpc>
                <a:spcPct val="140000"/>
              </a:lnSpc>
              <a:buSzPct val="100000"/>
              <a:buChar char="•"/>
              <a:defRPr sz="1400">
                <a:latin typeface="Mulish ExtraLight SemiBold"/>
                <a:ea typeface="Mulish ExtraLight SemiBold"/>
                <a:cs typeface="Mulish ExtraLight SemiBold"/>
                <a:sym typeface="Mulish ExtraLight SemiBold"/>
              </a:defRPr>
            </a:pPr>
            <a:r>
              <a:t>Craftsmanship</a:t>
            </a:r>
          </a:p>
          <a:p>
            <a:pPr marL="215900" indent="-152400" algn="l">
              <a:lnSpc>
                <a:spcPct val="140000"/>
              </a:lnSpc>
              <a:buSzPct val="100000"/>
              <a:buChar char="•"/>
              <a:defRPr sz="1400">
                <a:latin typeface="Mulish ExtraLight SemiBold"/>
                <a:ea typeface="Mulish ExtraLight SemiBold"/>
                <a:cs typeface="Mulish ExtraLight SemiBold"/>
                <a:sym typeface="Mulish ExtraLight SemiBold"/>
              </a:defRPr>
            </a:pPr>
            <a:r>
              <a:t>Music</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41"/>
                                        </p:tgtEl>
                                        <p:attrNameLst>
                                          <p:attrName>style.visibility</p:attrName>
                                        </p:attrNameLst>
                                      </p:cBhvr>
                                      <p:to>
                                        <p:strVal val="visible"/>
                                      </p:to>
                                    </p:set>
                                    <p:animEffect filter="fade" transition="in">
                                      <p:cBhvr>
                                        <p:cTn id="7" dur="1250"/>
                                        <p:tgtEl>
                                          <p:spTgt spid="34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337"/>
                                        </p:tgtEl>
                                        <p:attrNameLst>
                                          <p:attrName>style.visibility</p:attrName>
                                        </p:attrNameLst>
                                      </p:cBhvr>
                                      <p:to>
                                        <p:strVal val="visible"/>
                                      </p:to>
                                    </p:set>
                                    <p:animEffect filter="fade" transition="in">
                                      <p:cBhvr>
                                        <p:cTn id="12" dur="4000"/>
                                        <p:tgtEl>
                                          <p:spTgt spid="33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332"/>
                                        </p:tgtEl>
                                        <p:attrNameLst>
                                          <p:attrName>style.visibility</p:attrName>
                                        </p:attrNameLst>
                                      </p:cBhvr>
                                      <p:to>
                                        <p:strVal val="visible"/>
                                      </p:to>
                                    </p:set>
                                    <p:animEffect filter="fade" transition="in">
                                      <p:cBhvr>
                                        <p:cTn id="17" dur="1250"/>
                                        <p:tgtEl>
                                          <p:spTgt spid="332"/>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16" presetID="23" grpId="4" fill="hold">
                                  <p:stCondLst>
                                    <p:cond delay="0"/>
                                  </p:stCondLst>
                                  <p:iterate type="el" backwards="0">
                                    <p:tmAbs val="0"/>
                                  </p:iterate>
                                  <p:childTnLst>
                                    <p:set>
                                      <p:cBhvr>
                                        <p:cTn id="21" fill="hold"/>
                                        <p:tgtEl>
                                          <p:spTgt spid="333"/>
                                        </p:tgtEl>
                                        <p:attrNameLst>
                                          <p:attrName>style.visibility</p:attrName>
                                        </p:attrNameLst>
                                      </p:cBhvr>
                                      <p:to>
                                        <p:strVal val="visible"/>
                                      </p:to>
                                    </p:set>
                                    <p:anim calcmode="lin" valueType="num">
                                      <p:cBhvr>
                                        <p:cTn id="22" dur="1250" fill="hold"/>
                                        <p:tgtEl>
                                          <p:spTgt spid="333"/>
                                        </p:tgtEl>
                                        <p:attrNameLst>
                                          <p:attrName>ppt_w</p:attrName>
                                        </p:attrNameLst>
                                      </p:cBhvr>
                                      <p:tavLst>
                                        <p:tav tm="0">
                                          <p:val>
                                            <p:fltVal val="0"/>
                                          </p:val>
                                        </p:tav>
                                        <p:tav tm="100000">
                                          <p:val>
                                            <p:strVal val="#ppt_w"/>
                                          </p:val>
                                        </p:tav>
                                      </p:tavLst>
                                    </p:anim>
                                    <p:anim calcmode="lin" valueType="num">
                                      <p:cBhvr>
                                        <p:cTn id="23" dur="1250" fill="hold"/>
                                        <p:tgtEl>
                                          <p:spTgt spid="333"/>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16" presetID="23" grpId="5" fill="hold">
                                  <p:stCondLst>
                                    <p:cond delay="0"/>
                                  </p:stCondLst>
                                  <p:iterate type="el" backwards="0">
                                    <p:tmAbs val="0"/>
                                  </p:iterate>
                                  <p:childTnLst>
                                    <p:set>
                                      <p:cBhvr>
                                        <p:cTn id="27" fill="hold"/>
                                        <p:tgtEl>
                                          <p:spTgt spid="338">
                                            <p:bg/>
                                          </p:spTgt>
                                        </p:tgtEl>
                                        <p:attrNameLst>
                                          <p:attrName>style.visibility</p:attrName>
                                        </p:attrNameLst>
                                      </p:cBhvr>
                                      <p:to>
                                        <p:strVal val="visible"/>
                                      </p:to>
                                    </p:set>
                                    <p:anim calcmode="lin" valueType="num">
                                      <p:cBhvr>
                                        <p:cTn id="28" dur="1000" fill="hold"/>
                                        <p:tgtEl>
                                          <p:spTgt spid="338">
                                            <p:bg/>
                                          </p:spTgt>
                                        </p:tgtEl>
                                        <p:attrNameLst>
                                          <p:attrName>ppt_w</p:attrName>
                                        </p:attrNameLst>
                                      </p:cBhvr>
                                      <p:tavLst>
                                        <p:tav tm="0">
                                          <p:val>
                                            <p:fltVal val="0"/>
                                          </p:val>
                                        </p:tav>
                                        <p:tav tm="100000">
                                          <p:val>
                                            <p:strVal val="#ppt_w"/>
                                          </p:val>
                                        </p:tav>
                                      </p:tavLst>
                                    </p:anim>
                                    <p:anim calcmode="lin" valueType="num">
                                      <p:cBhvr>
                                        <p:cTn id="29" dur="1000" fill="hold"/>
                                        <p:tgtEl>
                                          <p:spTgt spid="338">
                                            <p:bg/>
                                          </p:spTgt>
                                        </p:tgtEl>
                                        <p:attrNameLst>
                                          <p:attrName>ppt_h</p:attrName>
                                        </p:attrNameLst>
                                      </p:cBhvr>
                                      <p:tavLst>
                                        <p:tav tm="0">
                                          <p:val>
                                            <p:fltVal val="0"/>
                                          </p:val>
                                        </p:tav>
                                        <p:tav tm="100000">
                                          <p:val>
                                            <p:strVal val="#ppt_h"/>
                                          </p:val>
                                        </p:tav>
                                      </p:tavLst>
                                    </p:anim>
                                  </p:childTnLst>
                                </p:cTn>
                              </p:par>
                              <p:par>
                                <p:cTn id="30" presetClass="entr" nodeType="withEffect" presetSubtype="16" presetID="23" grpId="5" fill="hold">
                                  <p:stCondLst>
                                    <p:cond delay="0"/>
                                  </p:stCondLst>
                                  <p:iterate type="el" backwards="0">
                                    <p:tmAbs val="0"/>
                                  </p:iterate>
                                  <p:childTnLst>
                                    <p:set>
                                      <p:cBhvr>
                                        <p:cTn id="31" fill="hold"/>
                                        <p:tgtEl>
                                          <p:spTgt spid="338">
                                            <p:txEl>
                                              <p:pRg st="0" end="0"/>
                                            </p:txEl>
                                          </p:spTgt>
                                        </p:tgtEl>
                                        <p:attrNameLst>
                                          <p:attrName>style.visibility</p:attrName>
                                        </p:attrNameLst>
                                      </p:cBhvr>
                                      <p:to>
                                        <p:strVal val="visible"/>
                                      </p:to>
                                    </p:set>
                                    <p:anim calcmode="lin" valueType="num">
                                      <p:cBhvr>
                                        <p:cTn id="32" dur="1000" fill="hold"/>
                                        <p:tgtEl>
                                          <p:spTgt spid="338">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33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16" presetID="23" grpId="5" fill="hold">
                                  <p:stCondLst>
                                    <p:cond delay="0"/>
                                  </p:stCondLst>
                                  <p:iterate type="el" backwards="0">
                                    <p:tmAbs val="0"/>
                                  </p:iterate>
                                  <p:childTnLst>
                                    <p:set>
                                      <p:cBhvr>
                                        <p:cTn id="37" fill="hold"/>
                                        <p:tgtEl>
                                          <p:spTgt spid="338">
                                            <p:txEl>
                                              <p:pRg st="1" end="1"/>
                                            </p:txEl>
                                          </p:spTgt>
                                        </p:tgtEl>
                                        <p:attrNameLst>
                                          <p:attrName>style.visibility</p:attrName>
                                        </p:attrNameLst>
                                      </p:cBhvr>
                                      <p:to>
                                        <p:strVal val="visible"/>
                                      </p:to>
                                    </p:set>
                                    <p:anim calcmode="lin" valueType="num">
                                      <p:cBhvr>
                                        <p:cTn id="38" dur="1000" fill="hold"/>
                                        <p:tgtEl>
                                          <p:spTgt spid="338">
                                            <p:txEl>
                                              <p:pRg st="1" end="1"/>
                                            </p:txEl>
                                          </p:spTgt>
                                        </p:tgtEl>
                                        <p:attrNameLst>
                                          <p:attrName>ppt_w</p:attrName>
                                        </p:attrNameLst>
                                      </p:cBhvr>
                                      <p:tavLst>
                                        <p:tav tm="0">
                                          <p:val>
                                            <p:fltVal val="0"/>
                                          </p:val>
                                        </p:tav>
                                        <p:tav tm="100000">
                                          <p:val>
                                            <p:strVal val="#ppt_w"/>
                                          </p:val>
                                        </p:tav>
                                      </p:tavLst>
                                    </p:anim>
                                    <p:anim calcmode="lin" valueType="num">
                                      <p:cBhvr>
                                        <p:cTn id="39" dur="1000" fill="hold"/>
                                        <p:tgtEl>
                                          <p:spTgt spid="33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16" presetID="23" grpId="5" fill="hold">
                                  <p:stCondLst>
                                    <p:cond delay="0"/>
                                  </p:stCondLst>
                                  <p:iterate type="el" backwards="0">
                                    <p:tmAbs val="0"/>
                                  </p:iterate>
                                  <p:childTnLst>
                                    <p:set>
                                      <p:cBhvr>
                                        <p:cTn id="43" fill="hold"/>
                                        <p:tgtEl>
                                          <p:spTgt spid="338">
                                            <p:txEl>
                                              <p:pRg st="2" end="2"/>
                                            </p:txEl>
                                          </p:spTgt>
                                        </p:tgtEl>
                                        <p:attrNameLst>
                                          <p:attrName>style.visibility</p:attrName>
                                        </p:attrNameLst>
                                      </p:cBhvr>
                                      <p:to>
                                        <p:strVal val="visible"/>
                                      </p:to>
                                    </p:set>
                                    <p:anim calcmode="lin" valueType="num">
                                      <p:cBhvr>
                                        <p:cTn id="44" dur="1000" fill="hold"/>
                                        <p:tgtEl>
                                          <p:spTgt spid="338">
                                            <p:txEl>
                                              <p:pRg st="2" end="2"/>
                                            </p:txEl>
                                          </p:spTgt>
                                        </p:tgtEl>
                                        <p:attrNameLst>
                                          <p:attrName>ppt_w</p:attrName>
                                        </p:attrNameLst>
                                      </p:cBhvr>
                                      <p:tavLst>
                                        <p:tav tm="0">
                                          <p:val>
                                            <p:fltVal val="0"/>
                                          </p:val>
                                        </p:tav>
                                        <p:tav tm="100000">
                                          <p:val>
                                            <p:strVal val="#ppt_w"/>
                                          </p:val>
                                        </p:tav>
                                      </p:tavLst>
                                    </p:anim>
                                    <p:anim calcmode="lin" valueType="num">
                                      <p:cBhvr>
                                        <p:cTn id="45" dur="1000" fill="hold"/>
                                        <p:tgtEl>
                                          <p:spTgt spid="33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Class="entr" nodeType="clickEffect" presetSubtype="16" presetID="23" grpId="5" fill="hold">
                                  <p:stCondLst>
                                    <p:cond delay="0"/>
                                  </p:stCondLst>
                                  <p:iterate type="el" backwards="0">
                                    <p:tmAbs val="0"/>
                                  </p:iterate>
                                  <p:childTnLst>
                                    <p:set>
                                      <p:cBhvr>
                                        <p:cTn id="49" fill="hold"/>
                                        <p:tgtEl>
                                          <p:spTgt spid="338">
                                            <p:txEl>
                                              <p:pRg st="3" end="3"/>
                                            </p:txEl>
                                          </p:spTgt>
                                        </p:tgtEl>
                                        <p:attrNameLst>
                                          <p:attrName>style.visibility</p:attrName>
                                        </p:attrNameLst>
                                      </p:cBhvr>
                                      <p:to>
                                        <p:strVal val="visible"/>
                                      </p:to>
                                    </p:set>
                                    <p:anim calcmode="lin" valueType="num">
                                      <p:cBhvr>
                                        <p:cTn id="50" dur="1000" fill="hold"/>
                                        <p:tgtEl>
                                          <p:spTgt spid="338">
                                            <p:txEl>
                                              <p:pRg st="3" end="3"/>
                                            </p:txEl>
                                          </p:spTgt>
                                        </p:tgtEl>
                                        <p:attrNameLst>
                                          <p:attrName>ppt_w</p:attrName>
                                        </p:attrNameLst>
                                      </p:cBhvr>
                                      <p:tavLst>
                                        <p:tav tm="0">
                                          <p:val>
                                            <p:fltVal val="0"/>
                                          </p:val>
                                        </p:tav>
                                        <p:tav tm="100000">
                                          <p:val>
                                            <p:strVal val="#ppt_w"/>
                                          </p:val>
                                        </p:tav>
                                      </p:tavLst>
                                    </p:anim>
                                    <p:anim calcmode="lin" valueType="num">
                                      <p:cBhvr>
                                        <p:cTn id="51" dur="1000" fill="hold"/>
                                        <p:tgtEl>
                                          <p:spTgt spid="338">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Class="entr" nodeType="clickEffect" presetID="10" grpId="6" fill="hold">
                                  <p:stCondLst>
                                    <p:cond delay="0"/>
                                  </p:stCondLst>
                                  <p:iterate type="el" backwards="0">
                                    <p:tmAbs val="0"/>
                                  </p:iterate>
                                  <p:childTnLst>
                                    <p:set>
                                      <p:cBhvr>
                                        <p:cTn id="55" fill="hold"/>
                                        <p:tgtEl>
                                          <p:spTgt spid="334"/>
                                        </p:tgtEl>
                                        <p:attrNameLst>
                                          <p:attrName>style.visibility</p:attrName>
                                        </p:attrNameLst>
                                      </p:cBhvr>
                                      <p:to>
                                        <p:strVal val="visible"/>
                                      </p:to>
                                    </p:set>
                                    <p:animEffect filter="fade" transition="in">
                                      <p:cBhvr>
                                        <p:cTn id="56" dur="1250"/>
                                        <p:tgtEl>
                                          <p:spTgt spid="334"/>
                                        </p:tgtEl>
                                      </p:cBhvr>
                                    </p:animEffect>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16" presetID="23" grpId="7" fill="hold">
                                  <p:stCondLst>
                                    <p:cond delay="0"/>
                                  </p:stCondLst>
                                  <p:iterate type="el" backwards="0">
                                    <p:tmAbs val="0"/>
                                  </p:iterate>
                                  <p:childTnLst>
                                    <p:set>
                                      <p:cBhvr>
                                        <p:cTn id="60" fill="hold"/>
                                        <p:tgtEl>
                                          <p:spTgt spid="342"/>
                                        </p:tgtEl>
                                        <p:attrNameLst>
                                          <p:attrName>style.visibility</p:attrName>
                                        </p:attrNameLst>
                                      </p:cBhvr>
                                      <p:to>
                                        <p:strVal val="visible"/>
                                      </p:to>
                                    </p:set>
                                    <p:anim calcmode="lin" valueType="num">
                                      <p:cBhvr>
                                        <p:cTn id="61" dur="1250" fill="hold"/>
                                        <p:tgtEl>
                                          <p:spTgt spid="342"/>
                                        </p:tgtEl>
                                        <p:attrNameLst>
                                          <p:attrName>ppt_w</p:attrName>
                                        </p:attrNameLst>
                                      </p:cBhvr>
                                      <p:tavLst>
                                        <p:tav tm="0">
                                          <p:val>
                                            <p:fltVal val="0"/>
                                          </p:val>
                                        </p:tav>
                                        <p:tav tm="100000">
                                          <p:val>
                                            <p:strVal val="#ppt_w"/>
                                          </p:val>
                                        </p:tav>
                                      </p:tavLst>
                                    </p:anim>
                                    <p:anim calcmode="lin" valueType="num">
                                      <p:cBhvr>
                                        <p:cTn id="62" dur="1250" fill="hold"/>
                                        <p:tgtEl>
                                          <p:spTgt spid="342"/>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16" presetID="23" grpId="8" fill="hold">
                                  <p:stCondLst>
                                    <p:cond delay="0"/>
                                  </p:stCondLst>
                                  <p:iterate type="el" backwards="0">
                                    <p:tmAbs val="0"/>
                                  </p:iterate>
                                  <p:childTnLst>
                                    <p:set>
                                      <p:cBhvr>
                                        <p:cTn id="66" fill="hold"/>
                                        <p:tgtEl>
                                          <p:spTgt spid="339">
                                            <p:bg/>
                                          </p:spTgt>
                                        </p:tgtEl>
                                        <p:attrNameLst>
                                          <p:attrName>style.visibility</p:attrName>
                                        </p:attrNameLst>
                                      </p:cBhvr>
                                      <p:to>
                                        <p:strVal val="visible"/>
                                      </p:to>
                                    </p:set>
                                    <p:anim calcmode="lin" valueType="num">
                                      <p:cBhvr>
                                        <p:cTn id="67" dur="1000" fill="hold"/>
                                        <p:tgtEl>
                                          <p:spTgt spid="339">
                                            <p:bg/>
                                          </p:spTgt>
                                        </p:tgtEl>
                                        <p:attrNameLst>
                                          <p:attrName>ppt_w</p:attrName>
                                        </p:attrNameLst>
                                      </p:cBhvr>
                                      <p:tavLst>
                                        <p:tav tm="0">
                                          <p:val>
                                            <p:fltVal val="0"/>
                                          </p:val>
                                        </p:tav>
                                        <p:tav tm="100000">
                                          <p:val>
                                            <p:strVal val="#ppt_w"/>
                                          </p:val>
                                        </p:tav>
                                      </p:tavLst>
                                    </p:anim>
                                    <p:anim calcmode="lin" valueType="num">
                                      <p:cBhvr>
                                        <p:cTn id="68" dur="1000" fill="hold"/>
                                        <p:tgtEl>
                                          <p:spTgt spid="339">
                                            <p:bg/>
                                          </p:spTgt>
                                        </p:tgtEl>
                                        <p:attrNameLst>
                                          <p:attrName>ppt_h</p:attrName>
                                        </p:attrNameLst>
                                      </p:cBhvr>
                                      <p:tavLst>
                                        <p:tav tm="0">
                                          <p:val>
                                            <p:fltVal val="0"/>
                                          </p:val>
                                        </p:tav>
                                        <p:tav tm="100000">
                                          <p:val>
                                            <p:strVal val="#ppt_h"/>
                                          </p:val>
                                        </p:tav>
                                      </p:tavLst>
                                    </p:anim>
                                  </p:childTnLst>
                                </p:cTn>
                              </p:par>
                              <p:par>
                                <p:cTn id="69" presetClass="entr" nodeType="withEffect" presetSubtype="16" presetID="23" grpId="8" fill="hold">
                                  <p:stCondLst>
                                    <p:cond delay="0"/>
                                  </p:stCondLst>
                                  <p:iterate type="el" backwards="0">
                                    <p:tmAbs val="0"/>
                                  </p:iterate>
                                  <p:childTnLst>
                                    <p:set>
                                      <p:cBhvr>
                                        <p:cTn id="70" fill="hold"/>
                                        <p:tgtEl>
                                          <p:spTgt spid="339">
                                            <p:txEl>
                                              <p:pRg st="0" end="0"/>
                                            </p:txEl>
                                          </p:spTgt>
                                        </p:tgtEl>
                                        <p:attrNameLst>
                                          <p:attrName>style.visibility</p:attrName>
                                        </p:attrNameLst>
                                      </p:cBhvr>
                                      <p:to>
                                        <p:strVal val="visible"/>
                                      </p:to>
                                    </p:set>
                                    <p:anim calcmode="lin" valueType="num">
                                      <p:cBhvr>
                                        <p:cTn id="71" dur="1000" fill="hold"/>
                                        <p:tgtEl>
                                          <p:spTgt spid="339">
                                            <p:txEl>
                                              <p:pRg st="0" end="0"/>
                                            </p:txEl>
                                          </p:spTgt>
                                        </p:tgtEl>
                                        <p:attrNameLst>
                                          <p:attrName>ppt_w</p:attrName>
                                        </p:attrNameLst>
                                      </p:cBhvr>
                                      <p:tavLst>
                                        <p:tav tm="0">
                                          <p:val>
                                            <p:fltVal val="0"/>
                                          </p:val>
                                        </p:tav>
                                        <p:tav tm="100000">
                                          <p:val>
                                            <p:strVal val="#ppt_w"/>
                                          </p:val>
                                        </p:tav>
                                      </p:tavLst>
                                    </p:anim>
                                    <p:anim calcmode="lin" valueType="num">
                                      <p:cBhvr>
                                        <p:cTn id="72" dur="1000" fill="hold"/>
                                        <p:tgtEl>
                                          <p:spTgt spid="3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Class="entr" nodeType="clickEffect" presetSubtype="16" presetID="23" grpId="8" fill="hold">
                                  <p:stCondLst>
                                    <p:cond delay="0"/>
                                  </p:stCondLst>
                                  <p:iterate type="el" backwards="0">
                                    <p:tmAbs val="0"/>
                                  </p:iterate>
                                  <p:childTnLst>
                                    <p:set>
                                      <p:cBhvr>
                                        <p:cTn id="76" fill="hold"/>
                                        <p:tgtEl>
                                          <p:spTgt spid="339">
                                            <p:txEl>
                                              <p:pRg st="1" end="1"/>
                                            </p:txEl>
                                          </p:spTgt>
                                        </p:tgtEl>
                                        <p:attrNameLst>
                                          <p:attrName>style.visibility</p:attrName>
                                        </p:attrNameLst>
                                      </p:cBhvr>
                                      <p:to>
                                        <p:strVal val="visible"/>
                                      </p:to>
                                    </p:set>
                                    <p:anim calcmode="lin" valueType="num">
                                      <p:cBhvr>
                                        <p:cTn id="77" dur="1000" fill="hold"/>
                                        <p:tgtEl>
                                          <p:spTgt spid="339">
                                            <p:txEl>
                                              <p:pRg st="1" end="1"/>
                                            </p:txEl>
                                          </p:spTgt>
                                        </p:tgtEl>
                                        <p:attrNameLst>
                                          <p:attrName>ppt_w</p:attrName>
                                        </p:attrNameLst>
                                      </p:cBhvr>
                                      <p:tavLst>
                                        <p:tav tm="0">
                                          <p:val>
                                            <p:fltVal val="0"/>
                                          </p:val>
                                        </p:tav>
                                        <p:tav tm="100000">
                                          <p:val>
                                            <p:strVal val="#ppt_w"/>
                                          </p:val>
                                        </p:tav>
                                      </p:tavLst>
                                    </p:anim>
                                    <p:anim calcmode="lin" valueType="num">
                                      <p:cBhvr>
                                        <p:cTn id="78" dur="1000" fill="hold"/>
                                        <p:tgtEl>
                                          <p:spTgt spid="33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Class="entr" nodeType="clickEffect" presetSubtype="16" presetID="23" grpId="8" fill="hold">
                                  <p:stCondLst>
                                    <p:cond delay="0"/>
                                  </p:stCondLst>
                                  <p:iterate type="el" backwards="0">
                                    <p:tmAbs val="0"/>
                                  </p:iterate>
                                  <p:childTnLst>
                                    <p:set>
                                      <p:cBhvr>
                                        <p:cTn id="82" fill="hold"/>
                                        <p:tgtEl>
                                          <p:spTgt spid="339">
                                            <p:txEl>
                                              <p:pRg st="2" end="2"/>
                                            </p:txEl>
                                          </p:spTgt>
                                        </p:tgtEl>
                                        <p:attrNameLst>
                                          <p:attrName>style.visibility</p:attrName>
                                        </p:attrNameLst>
                                      </p:cBhvr>
                                      <p:to>
                                        <p:strVal val="visible"/>
                                      </p:to>
                                    </p:set>
                                    <p:anim calcmode="lin" valueType="num">
                                      <p:cBhvr>
                                        <p:cTn id="83" dur="1000" fill="hold"/>
                                        <p:tgtEl>
                                          <p:spTgt spid="339">
                                            <p:txEl>
                                              <p:pRg st="2" end="2"/>
                                            </p:txEl>
                                          </p:spTgt>
                                        </p:tgtEl>
                                        <p:attrNameLst>
                                          <p:attrName>ppt_w</p:attrName>
                                        </p:attrNameLst>
                                      </p:cBhvr>
                                      <p:tavLst>
                                        <p:tav tm="0">
                                          <p:val>
                                            <p:fltVal val="0"/>
                                          </p:val>
                                        </p:tav>
                                        <p:tav tm="100000">
                                          <p:val>
                                            <p:strVal val="#ppt_w"/>
                                          </p:val>
                                        </p:tav>
                                      </p:tavLst>
                                    </p:anim>
                                    <p:anim calcmode="lin" valueType="num">
                                      <p:cBhvr>
                                        <p:cTn id="84" dur="1000" fill="hold"/>
                                        <p:tgtEl>
                                          <p:spTgt spid="33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Class="entr" nodeType="clickEffect" presetID="10" grpId="9" fill="hold">
                                  <p:stCondLst>
                                    <p:cond delay="0"/>
                                  </p:stCondLst>
                                  <p:iterate type="el" backwards="0">
                                    <p:tmAbs val="0"/>
                                  </p:iterate>
                                  <p:childTnLst>
                                    <p:set>
                                      <p:cBhvr>
                                        <p:cTn id="88" fill="hold"/>
                                        <p:tgtEl>
                                          <p:spTgt spid="335"/>
                                        </p:tgtEl>
                                        <p:attrNameLst>
                                          <p:attrName>style.visibility</p:attrName>
                                        </p:attrNameLst>
                                      </p:cBhvr>
                                      <p:to>
                                        <p:strVal val="visible"/>
                                      </p:to>
                                    </p:set>
                                    <p:animEffect filter="fade" transition="in">
                                      <p:cBhvr>
                                        <p:cTn id="89" dur="1250"/>
                                        <p:tgtEl>
                                          <p:spTgt spid="335"/>
                                        </p:tgtEl>
                                      </p:cBhvr>
                                    </p:animEffect>
                                  </p:childTnLst>
                                </p:cTn>
                              </p:par>
                            </p:childTnLst>
                          </p:cTn>
                        </p:par>
                      </p:childTnLst>
                    </p:cTn>
                  </p:par>
                  <p:par>
                    <p:cTn id="90" fill="hold">
                      <p:stCondLst>
                        <p:cond delay="indefinite"/>
                      </p:stCondLst>
                      <p:childTnLst>
                        <p:par>
                          <p:cTn id="91" fill="hold">
                            <p:stCondLst>
                              <p:cond delay="0"/>
                            </p:stCondLst>
                            <p:childTnLst>
                              <p:par>
                                <p:cTn id="92" presetClass="entr" nodeType="clickEffect" presetSubtype="16" presetID="23" grpId="10" fill="hold">
                                  <p:stCondLst>
                                    <p:cond delay="0"/>
                                  </p:stCondLst>
                                  <p:iterate type="el" backwards="0">
                                    <p:tmAbs val="0"/>
                                  </p:iterate>
                                  <p:childTnLst>
                                    <p:set>
                                      <p:cBhvr>
                                        <p:cTn id="93" fill="hold"/>
                                        <p:tgtEl>
                                          <p:spTgt spid="340"/>
                                        </p:tgtEl>
                                        <p:attrNameLst>
                                          <p:attrName>style.visibility</p:attrName>
                                        </p:attrNameLst>
                                      </p:cBhvr>
                                      <p:to>
                                        <p:strVal val="visible"/>
                                      </p:to>
                                    </p:set>
                                    <p:anim calcmode="lin" valueType="num">
                                      <p:cBhvr>
                                        <p:cTn id="94" dur="1250" fill="hold"/>
                                        <p:tgtEl>
                                          <p:spTgt spid="340"/>
                                        </p:tgtEl>
                                        <p:attrNameLst>
                                          <p:attrName>ppt_w</p:attrName>
                                        </p:attrNameLst>
                                      </p:cBhvr>
                                      <p:tavLst>
                                        <p:tav tm="0">
                                          <p:val>
                                            <p:fltVal val="0"/>
                                          </p:val>
                                        </p:tav>
                                        <p:tav tm="100000">
                                          <p:val>
                                            <p:strVal val="#ppt_w"/>
                                          </p:val>
                                        </p:tav>
                                      </p:tavLst>
                                    </p:anim>
                                    <p:anim calcmode="lin" valueType="num">
                                      <p:cBhvr>
                                        <p:cTn id="95" dur="1250" fill="hold"/>
                                        <p:tgtEl>
                                          <p:spTgt spid="340"/>
                                        </p:tgtEl>
                                        <p:attrNameLst>
                                          <p:attrName>ppt_h</p:attrName>
                                        </p:attrNameLst>
                                      </p:cBhvr>
                                      <p:tavLst>
                                        <p:tav tm="0">
                                          <p:val>
                                            <p:fltVal val="0"/>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Class="entr" nodeType="clickEffect" presetSubtype="16" presetID="23" grpId="11" fill="hold">
                                  <p:stCondLst>
                                    <p:cond delay="0"/>
                                  </p:stCondLst>
                                  <p:iterate type="el" backwards="0">
                                    <p:tmAbs val="0"/>
                                  </p:iterate>
                                  <p:childTnLst>
                                    <p:set>
                                      <p:cBhvr>
                                        <p:cTn id="99" fill="hold"/>
                                        <p:tgtEl>
                                          <p:spTgt spid="343">
                                            <p:bg/>
                                          </p:spTgt>
                                        </p:tgtEl>
                                        <p:attrNameLst>
                                          <p:attrName>style.visibility</p:attrName>
                                        </p:attrNameLst>
                                      </p:cBhvr>
                                      <p:to>
                                        <p:strVal val="visible"/>
                                      </p:to>
                                    </p:set>
                                    <p:anim calcmode="lin" valueType="num">
                                      <p:cBhvr>
                                        <p:cTn id="100" dur="1000" fill="hold"/>
                                        <p:tgtEl>
                                          <p:spTgt spid="343">
                                            <p:bg/>
                                          </p:spTgt>
                                        </p:tgtEl>
                                        <p:attrNameLst>
                                          <p:attrName>ppt_w</p:attrName>
                                        </p:attrNameLst>
                                      </p:cBhvr>
                                      <p:tavLst>
                                        <p:tav tm="0">
                                          <p:val>
                                            <p:fltVal val="0"/>
                                          </p:val>
                                        </p:tav>
                                        <p:tav tm="100000">
                                          <p:val>
                                            <p:strVal val="#ppt_w"/>
                                          </p:val>
                                        </p:tav>
                                      </p:tavLst>
                                    </p:anim>
                                    <p:anim calcmode="lin" valueType="num">
                                      <p:cBhvr>
                                        <p:cTn id="101" dur="1000" fill="hold"/>
                                        <p:tgtEl>
                                          <p:spTgt spid="343">
                                            <p:bg/>
                                          </p:spTgt>
                                        </p:tgtEl>
                                        <p:attrNameLst>
                                          <p:attrName>ppt_h</p:attrName>
                                        </p:attrNameLst>
                                      </p:cBhvr>
                                      <p:tavLst>
                                        <p:tav tm="0">
                                          <p:val>
                                            <p:fltVal val="0"/>
                                          </p:val>
                                        </p:tav>
                                        <p:tav tm="100000">
                                          <p:val>
                                            <p:strVal val="#ppt_h"/>
                                          </p:val>
                                        </p:tav>
                                      </p:tavLst>
                                    </p:anim>
                                  </p:childTnLst>
                                </p:cTn>
                              </p:par>
                              <p:par>
                                <p:cTn id="102" presetClass="entr" nodeType="withEffect" presetSubtype="16" presetID="23" grpId="11" fill="hold">
                                  <p:stCondLst>
                                    <p:cond delay="0"/>
                                  </p:stCondLst>
                                  <p:iterate type="el" backwards="0">
                                    <p:tmAbs val="0"/>
                                  </p:iterate>
                                  <p:childTnLst>
                                    <p:set>
                                      <p:cBhvr>
                                        <p:cTn id="103" fill="hold"/>
                                        <p:tgtEl>
                                          <p:spTgt spid="343">
                                            <p:txEl>
                                              <p:pRg st="0" end="0"/>
                                            </p:txEl>
                                          </p:spTgt>
                                        </p:tgtEl>
                                        <p:attrNameLst>
                                          <p:attrName>style.visibility</p:attrName>
                                        </p:attrNameLst>
                                      </p:cBhvr>
                                      <p:to>
                                        <p:strVal val="visible"/>
                                      </p:to>
                                    </p:set>
                                    <p:anim calcmode="lin" valueType="num">
                                      <p:cBhvr>
                                        <p:cTn id="104" dur="1000" fill="hold"/>
                                        <p:tgtEl>
                                          <p:spTgt spid="343">
                                            <p:txEl>
                                              <p:pRg st="0" end="0"/>
                                            </p:txEl>
                                          </p:spTgt>
                                        </p:tgtEl>
                                        <p:attrNameLst>
                                          <p:attrName>ppt_w</p:attrName>
                                        </p:attrNameLst>
                                      </p:cBhvr>
                                      <p:tavLst>
                                        <p:tav tm="0">
                                          <p:val>
                                            <p:fltVal val="0"/>
                                          </p:val>
                                        </p:tav>
                                        <p:tav tm="100000">
                                          <p:val>
                                            <p:strVal val="#ppt_w"/>
                                          </p:val>
                                        </p:tav>
                                      </p:tavLst>
                                    </p:anim>
                                    <p:anim calcmode="lin" valueType="num">
                                      <p:cBhvr>
                                        <p:cTn id="105" dur="1000" fill="hold"/>
                                        <p:tgtEl>
                                          <p:spTgt spid="3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06" fill="hold">
                      <p:stCondLst>
                        <p:cond delay="indefinite"/>
                      </p:stCondLst>
                      <p:childTnLst>
                        <p:par>
                          <p:cTn id="107" fill="hold">
                            <p:stCondLst>
                              <p:cond delay="0"/>
                            </p:stCondLst>
                            <p:childTnLst>
                              <p:par>
                                <p:cTn id="108" presetClass="entr" nodeType="clickEffect" presetSubtype="16" presetID="23" grpId="11" fill="hold">
                                  <p:stCondLst>
                                    <p:cond delay="0"/>
                                  </p:stCondLst>
                                  <p:iterate type="el" backwards="0">
                                    <p:tmAbs val="0"/>
                                  </p:iterate>
                                  <p:childTnLst>
                                    <p:set>
                                      <p:cBhvr>
                                        <p:cTn id="109" fill="hold"/>
                                        <p:tgtEl>
                                          <p:spTgt spid="343">
                                            <p:txEl>
                                              <p:pRg st="1" end="1"/>
                                            </p:txEl>
                                          </p:spTgt>
                                        </p:tgtEl>
                                        <p:attrNameLst>
                                          <p:attrName>style.visibility</p:attrName>
                                        </p:attrNameLst>
                                      </p:cBhvr>
                                      <p:to>
                                        <p:strVal val="visible"/>
                                      </p:to>
                                    </p:set>
                                    <p:anim calcmode="lin" valueType="num">
                                      <p:cBhvr>
                                        <p:cTn id="110" dur="1000" fill="hold"/>
                                        <p:tgtEl>
                                          <p:spTgt spid="343">
                                            <p:txEl>
                                              <p:pRg st="1" end="1"/>
                                            </p:txEl>
                                          </p:spTgt>
                                        </p:tgtEl>
                                        <p:attrNameLst>
                                          <p:attrName>ppt_w</p:attrName>
                                        </p:attrNameLst>
                                      </p:cBhvr>
                                      <p:tavLst>
                                        <p:tav tm="0">
                                          <p:val>
                                            <p:fltVal val="0"/>
                                          </p:val>
                                        </p:tav>
                                        <p:tav tm="100000">
                                          <p:val>
                                            <p:strVal val="#ppt_w"/>
                                          </p:val>
                                        </p:tav>
                                      </p:tavLst>
                                    </p:anim>
                                    <p:anim calcmode="lin" valueType="num">
                                      <p:cBhvr>
                                        <p:cTn id="111" dur="1000" fill="hold"/>
                                        <p:tgtEl>
                                          <p:spTgt spid="34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12" fill="hold">
                      <p:stCondLst>
                        <p:cond delay="indefinite"/>
                      </p:stCondLst>
                      <p:childTnLst>
                        <p:par>
                          <p:cTn id="113" fill="hold">
                            <p:stCondLst>
                              <p:cond delay="0"/>
                            </p:stCondLst>
                            <p:childTnLst>
                              <p:par>
                                <p:cTn id="114" presetClass="entr" nodeType="clickEffect" presetSubtype="16" presetID="23" grpId="11" fill="hold">
                                  <p:stCondLst>
                                    <p:cond delay="0"/>
                                  </p:stCondLst>
                                  <p:iterate type="el" backwards="0">
                                    <p:tmAbs val="0"/>
                                  </p:iterate>
                                  <p:childTnLst>
                                    <p:set>
                                      <p:cBhvr>
                                        <p:cTn id="115" fill="hold"/>
                                        <p:tgtEl>
                                          <p:spTgt spid="343">
                                            <p:txEl>
                                              <p:pRg st="2" end="2"/>
                                            </p:txEl>
                                          </p:spTgt>
                                        </p:tgtEl>
                                        <p:attrNameLst>
                                          <p:attrName>style.visibility</p:attrName>
                                        </p:attrNameLst>
                                      </p:cBhvr>
                                      <p:to>
                                        <p:strVal val="visible"/>
                                      </p:to>
                                    </p:set>
                                    <p:anim calcmode="lin" valueType="num">
                                      <p:cBhvr>
                                        <p:cTn id="116" dur="1000" fill="hold"/>
                                        <p:tgtEl>
                                          <p:spTgt spid="343">
                                            <p:txEl>
                                              <p:pRg st="2" end="2"/>
                                            </p:txEl>
                                          </p:spTgt>
                                        </p:tgtEl>
                                        <p:attrNameLst>
                                          <p:attrName>ppt_w</p:attrName>
                                        </p:attrNameLst>
                                      </p:cBhvr>
                                      <p:tavLst>
                                        <p:tav tm="0">
                                          <p:val>
                                            <p:fltVal val="0"/>
                                          </p:val>
                                        </p:tav>
                                        <p:tav tm="100000">
                                          <p:val>
                                            <p:strVal val="#ppt_w"/>
                                          </p:val>
                                        </p:tav>
                                      </p:tavLst>
                                    </p:anim>
                                    <p:anim calcmode="lin" valueType="num">
                                      <p:cBhvr>
                                        <p:cTn id="117" dur="1000" fill="hold"/>
                                        <p:tgtEl>
                                          <p:spTgt spid="34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1" grpId="1"/>
      <p:bldP build="p" bldLvl="5" animBg="1" rev="0" advAuto="0" spid="338" grpId="5"/>
      <p:bldP build="whole" bldLvl="1" animBg="1" rev="0" advAuto="0" spid="342" grpId="7"/>
      <p:bldP build="p" bldLvl="5" animBg="1" rev="0" advAuto="0" spid="339" grpId="8"/>
      <p:bldP build="whole" bldLvl="1" animBg="1" rev="0" advAuto="0" spid="333" grpId="4"/>
      <p:bldP build="whole" bldLvl="1" animBg="1" rev="0" advAuto="0" spid="334" grpId="6"/>
      <p:bldP build="whole" bldLvl="1" animBg="1" rev="0" advAuto="0" spid="335" grpId="9"/>
      <p:bldP build="whole" bldLvl="1" animBg="1" rev="0" advAuto="0" spid="332" grpId="3"/>
      <p:bldP build="whole" bldLvl="1" animBg="1" rev="0" advAuto="0" spid="340" grpId="10"/>
      <p:bldP build="p" bldLvl="5" animBg="1" rev="0" advAuto="0" spid="343" grpId="11"/>
      <p:bldP build="whole" bldLvl="1" animBg="1" rev="0" advAuto="0" spid="337" grpId="2"/>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 name="Footer Placeholder 4"/>
          <p:cNvSpPr txBox="1"/>
          <p:nvPr/>
        </p:nvSpPr>
        <p:spPr>
          <a:xfrm>
            <a:off x="3177560" y="6553200"/>
            <a:ext cx="2804161" cy="3073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400">
                <a:solidFill>
                  <a:srgbClr val="808080"/>
                </a:solidFill>
                <a:latin typeface="Verdana"/>
                <a:ea typeface="Verdana"/>
                <a:cs typeface="Verdana"/>
                <a:sym typeface="Verdana"/>
              </a:defRPr>
            </a:lvl1pPr>
          </a:lstStyle>
          <a:p>
            <a:pPr/>
            <a:r>
              <a:t>3colorsofministry.org</a:t>
            </a:r>
          </a:p>
        </p:txBody>
      </p:sp>
      <p:sp>
        <p:nvSpPr>
          <p:cNvPr id="37" name="Rectangle 11"/>
          <p:cNvSpPr txBox="1"/>
          <p:nvPr>
            <p:ph type="title"/>
          </p:nvPr>
        </p:nvSpPr>
        <p:spPr>
          <a:xfrm>
            <a:off x="457200" y="457200"/>
            <a:ext cx="8229600" cy="6019800"/>
          </a:xfrm>
          <a:prstGeom prst="rect">
            <a:avLst/>
          </a:prstGeom>
        </p:spPr>
        <p:txBody>
          <a:bodyPr/>
          <a:lstStyle/>
          <a:p>
            <a:pPr defTabSz="868680">
              <a:lnSpc>
                <a:spcPct val="140000"/>
              </a:lnSpc>
              <a:defRPr sz="1330">
                <a:solidFill>
                  <a:schemeClr val="accent3">
                    <a:lumOff val="44000"/>
                  </a:schemeClr>
                </a:solidFill>
                <a:latin typeface="Mulish ExtraLight Regular"/>
                <a:ea typeface="Mulish ExtraLight Regular"/>
                <a:cs typeface="Mulish ExtraLight Regular"/>
                <a:sym typeface="Mulish ExtraLight Regular"/>
              </a:defRPr>
            </a:pPr>
            <a:r>
              <a:t>Dear presenter,</a:t>
            </a:r>
            <a:br/>
            <a:br/>
            <a:r>
              <a:t>This PowerPoint serves as a master file for creating your own tailored presentations. It’s not designed to be presented from start to finish unless it uniquely suits your audience.</a:t>
            </a:r>
          </a:p>
          <a:p>
            <a:pPr defTabSz="868680">
              <a:lnSpc>
                <a:spcPct val="140000"/>
              </a:lnSpc>
              <a:defRPr sz="1330">
                <a:solidFill>
                  <a:schemeClr val="accent3">
                    <a:lumOff val="44000"/>
                  </a:schemeClr>
                </a:solidFill>
                <a:latin typeface="Mulish ExtraLight Regular"/>
                <a:ea typeface="Mulish ExtraLight Regular"/>
                <a:cs typeface="Mulish ExtraLight Regular"/>
                <a:sym typeface="Mulish ExtraLight Regular"/>
              </a:defRPr>
            </a:pPr>
            <a:br/>
            <a:r>
              <a:t>When customising your presentation, consider:</a:t>
            </a:r>
          </a:p>
          <a:p>
            <a:pPr marL="205104" indent="-144779" defTabSz="868680">
              <a:lnSpc>
                <a:spcPct val="140000"/>
              </a:lnSpc>
              <a:buSzPct val="100000"/>
              <a:defRPr sz="1330">
                <a:solidFill>
                  <a:schemeClr val="accent3">
                    <a:lumOff val="44000"/>
                  </a:schemeClr>
                </a:solidFill>
                <a:latin typeface="Mulish ExtraLight Regular"/>
                <a:ea typeface="Mulish ExtraLight Regular"/>
                <a:cs typeface="Mulish ExtraLight Regular"/>
                <a:sym typeface="Mulish ExtraLight Regular"/>
              </a:defRPr>
            </a:pPr>
            <a:r>
              <a:t>Your audience’s specific needs</a:t>
            </a:r>
          </a:p>
          <a:p>
            <a:pPr marL="205104" indent="-144779" defTabSz="868680">
              <a:lnSpc>
                <a:spcPct val="140000"/>
              </a:lnSpc>
              <a:buSzPct val="100000"/>
              <a:defRPr sz="1330">
                <a:solidFill>
                  <a:schemeClr val="accent3">
                    <a:lumOff val="44000"/>
                  </a:schemeClr>
                </a:solidFill>
                <a:latin typeface="Mulish ExtraLight Regular"/>
                <a:ea typeface="Mulish ExtraLight Regular"/>
                <a:cs typeface="Mulish ExtraLight Regular"/>
                <a:sym typeface="Mulish ExtraLight Regular"/>
              </a:defRPr>
            </a:pPr>
            <a:r>
              <a:t>Your level of influence with them</a:t>
            </a:r>
          </a:p>
          <a:p>
            <a:pPr marL="205104" indent="-144779" defTabSz="868680">
              <a:lnSpc>
                <a:spcPct val="140000"/>
              </a:lnSpc>
              <a:buSzPct val="100000"/>
              <a:defRPr sz="1330">
                <a:solidFill>
                  <a:schemeClr val="accent3">
                    <a:lumOff val="44000"/>
                  </a:schemeClr>
                </a:solidFill>
                <a:latin typeface="Mulish ExtraLight Regular"/>
                <a:ea typeface="Mulish ExtraLight Regular"/>
                <a:cs typeface="Mulish ExtraLight Regular"/>
                <a:sym typeface="Mulish ExtraLight Regular"/>
              </a:defRPr>
            </a:pPr>
            <a:r>
              <a:t>The time available (aim for one slide per 5–10 minutes, including Q&amp;A)</a:t>
            </a:r>
          </a:p>
          <a:p>
            <a:pPr marL="205104" indent="-144779" defTabSz="868680">
              <a:lnSpc>
                <a:spcPct val="140000"/>
              </a:lnSpc>
              <a:buSzPct val="100000"/>
              <a:defRPr sz="1330">
                <a:solidFill>
                  <a:schemeClr val="accent3">
                    <a:lumOff val="44000"/>
                  </a:schemeClr>
                </a:solidFill>
                <a:latin typeface="Mulish ExtraLight Regular"/>
                <a:ea typeface="Mulish ExtraLight Regular"/>
                <a:cs typeface="Mulish ExtraLight Regular"/>
                <a:sym typeface="Mulish ExtraLight Regular"/>
              </a:defRPr>
            </a:pPr>
            <a:r>
              <a:t>Potential distractions in the environment</a:t>
            </a:r>
          </a:p>
          <a:p>
            <a:pPr defTabSz="868680">
              <a:lnSpc>
                <a:spcPct val="140000"/>
              </a:lnSpc>
              <a:defRPr sz="1330">
                <a:solidFill>
                  <a:schemeClr val="accent3">
                    <a:lumOff val="44000"/>
                  </a:schemeClr>
                </a:solidFill>
                <a:latin typeface="Mulish ExtraLight Regular"/>
                <a:ea typeface="Mulish ExtraLight Regular"/>
                <a:cs typeface="Mulish ExtraLight Regular"/>
                <a:sym typeface="Mulish ExtraLight Regular"/>
              </a:defRPr>
            </a:pPr>
            <a:br/>
            <a:r>
              <a:t>Slide notes include page references from The 3 Colors of Your Spirituality for preparation. Also, be ready to share personal stories from your experience with the material.</a:t>
            </a:r>
          </a:p>
          <a:p>
            <a:pPr defTabSz="868680">
              <a:lnSpc>
                <a:spcPct val="140000"/>
              </a:lnSpc>
              <a:defRPr sz="1330">
                <a:solidFill>
                  <a:schemeClr val="accent3">
                    <a:lumOff val="44000"/>
                  </a:schemeClr>
                </a:solidFill>
                <a:latin typeface="Mulish ExtraLight Regular"/>
                <a:ea typeface="Mulish ExtraLight Regular"/>
                <a:cs typeface="Mulish ExtraLight Regular"/>
                <a:sym typeface="Mulish ExtraLight Regular"/>
              </a:defRPr>
            </a:pPr>
            <a:br/>
            <a:r>
              <a:t>Thank you for your valuable ministry!</a:t>
            </a:r>
          </a:p>
          <a:p>
            <a:pPr defTabSz="868680">
              <a:lnSpc>
                <a:spcPct val="140000"/>
              </a:lnSpc>
              <a:defRPr sz="1330">
                <a:solidFill>
                  <a:schemeClr val="accent3">
                    <a:lumOff val="44000"/>
                  </a:schemeClr>
                </a:solidFill>
                <a:latin typeface="Mulish ExtraLight Regular"/>
                <a:ea typeface="Mulish ExtraLight Regular"/>
                <a:cs typeface="Mulish ExtraLight Regular"/>
                <a:sym typeface="Mulish ExtraLight Regular"/>
              </a:defRPr>
            </a:pPr>
            <a:br/>
            <a:r>
              <a:t>Blessings</a:t>
            </a:r>
            <a:br/>
            <a:r>
              <a:t>ncd.life </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7" name="The Red gifts"/>
          <p:cNvSpPr txBox="1"/>
          <p:nvPr>
            <p:ph type="ctrTitle"/>
          </p:nvPr>
        </p:nvSpPr>
        <p:spPr>
          <a:xfrm>
            <a:off x="434496" y="108132"/>
            <a:ext cx="6732090" cy="1089026"/>
          </a:xfrm>
          <a:prstGeom prst="rect">
            <a:avLst/>
          </a:prstGeom>
        </p:spPr>
        <p:txBody>
          <a:bodyPr/>
          <a:lstStyle/>
          <a:p>
            <a:pPr/>
            <a:r>
              <a:t>The Red gifts</a:t>
            </a:r>
          </a:p>
        </p:txBody>
      </p:sp>
      <p:sp>
        <p:nvSpPr>
          <p:cNvPr id="348" name="Rectangle"/>
          <p:cNvSpPr/>
          <p:nvPr/>
        </p:nvSpPr>
        <p:spPr>
          <a:xfrm>
            <a:off x="3102841" y="3275101"/>
            <a:ext cx="1755369" cy="3178837"/>
          </a:xfrm>
          <a:prstGeom prst="rect">
            <a:avLst/>
          </a:prstGeom>
          <a:solidFill>
            <a:srgbClr val="F6C646"/>
          </a:solidFill>
          <a:ln w="12700">
            <a:miter lim="400000"/>
          </a:ln>
        </p:spPr>
        <p:txBody>
          <a:bodyPr lIns="45719" rIns="45719"/>
          <a:lstStyle/>
          <a:p>
            <a:pPr>
              <a:defRPr sz="2000"/>
            </a:pPr>
          </a:p>
        </p:txBody>
      </p:sp>
      <p:sp>
        <p:nvSpPr>
          <p:cNvPr id="349" name="TextBox 46"/>
          <p:cNvSpPr txBox="1"/>
          <p:nvPr/>
        </p:nvSpPr>
        <p:spPr>
          <a:xfrm>
            <a:off x="3161906" y="3396399"/>
            <a:ext cx="1587958" cy="59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vl1pPr>
          </a:lstStyle>
          <a:p>
            <a:pPr/>
            <a:r>
              <a:t>sharing the good news</a:t>
            </a:r>
          </a:p>
        </p:txBody>
      </p:sp>
      <p:sp>
        <p:nvSpPr>
          <p:cNvPr id="350" name="Rectangle"/>
          <p:cNvSpPr/>
          <p:nvPr/>
        </p:nvSpPr>
        <p:spPr>
          <a:xfrm>
            <a:off x="5062785" y="3275101"/>
            <a:ext cx="1755369" cy="3178837"/>
          </a:xfrm>
          <a:prstGeom prst="rect">
            <a:avLst/>
          </a:prstGeom>
          <a:solidFill>
            <a:srgbClr val="F6C646"/>
          </a:solidFill>
          <a:ln w="12700">
            <a:miter lim="400000"/>
          </a:ln>
        </p:spPr>
        <p:txBody>
          <a:bodyPr lIns="45719" rIns="45719"/>
          <a:lstStyle/>
          <a:p>
            <a:pPr>
              <a:defRPr sz="2000"/>
            </a:pPr>
          </a:p>
        </p:txBody>
      </p:sp>
      <p:sp>
        <p:nvSpPr>
          <p:cNvPr id="351" name="Rectangle"/>
          <p:cNvSpPr/>
          <p:nvPr/>
        </p:nvSpPr>
        <p:spPr>
          <a:xfrm>
            <a:off x="7022729" y="3275101"/>
            <a:ext cx="1755369" cy="3178837"/>
          </a:xfrm>
          <a:prstGeom prst="rect">
            <a:avLst/>
          </a:prstGeom>
          <a:solidFill>
            <a:srgbClr val="F6C646"/>
          </a:solidFill>
          <a:ln w="12700">
            <a:miter lim="400000"/>
          </a:ln>
        </p:spPr>
        <p:txBody>
          <a:bodyPr lIns="45719" rIns="45719"/>
          <a:lstStyle/>
          <a:p>
            <a:pPr>
              <a:defRPr sz="2000"/>
            </a:pPr>
          </a:p>
        </p:txBody>
      </p:sp>
      <p:sp>
        <p:nvSpPr>
          <p:cNvPr id="352" name="TextBox 32"/>
          <p:cNvSpPr txBox="1"/>
          <p:nvPr/>
        </p:nvSpPr>
        <p:spPr>
          <a:xfrm>
            <a:off x="3066897" y="1196737"/>
            <a:ext cx="5475703" cy="156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lnSpc>
                <a:spcPct val="120000"/>
              </a:lnSpc>
              <a:spcBef>
                <a:spcPts val="700"/>
              </a:spcBef>
              <a:defRPr sz="1600">
                <a:latin typeface="Mulish ExtraLight Regular"/>
                <a:ea typeface="Mulish ExtraLight Regular"/>
                <a:cs typeface="Mulish ExtraLight Regular"/>
                <a:sym typeface="Mulish ExtraLight Regular"/>
              </a:defRPr>
            </a:lvl1pPr>
          </a:lstStyle>
          <a:p>
            <a:pPr/>
            <a:r>
              <a:t>The gifts listed in the red category relate to proclaiming the gospel and helping people grow in their knowledge of Christ. That is the major reason why you will find in this category those gifts that enable us to fulfill various leadership roles in the church.</a:t>
            </a:r>
          </a:p>
        </p:txBody>
      </p:sp>
      <p:sp>
        <p:nvSpPr>
          <p:cNvPr id="353" name="TextBox 46"/>
          <p:cNvSpPr txBox="1"/>
          <p:nvPr/>
        </p:nvSpPr>
        <p:spPr>
          <a:xfrm>
            <a:off x="3217140" y="4285399"/>
            <a:ext cx="1538678" cy="6400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66700" indent="-203200" algn="l">
              <a:lnSpc>
                <a:spcPct val="140000"/>
              </a:lnSpc>
              <a:buSzPct val="100000"/>
              <a:buChar char="•"/>
              <a:defRPr sz="1400">
                <a:latin typeface="Mulish ExtraLight SemiBold"/>
                <a:ea typeface="Mulish ExtraLight SemiBold"/>
                <a:cs typeface="Mulish ExtraLight SemiBold"/>
                <a:sym typeface="Mulish ExtraLight SemiBold"/>
              </a:defRPr>
            </a:pPr>
            <a:r>
              <a:t>Evangelism</a:t>
            </a:r>
          </a:p>
          <a:p>
            <a:pPr marL="266700" indent="-203200" algn="l">
              <a:lnSpc>
                <a:spcPct val="140000"/>
              </a:lnSpc>
              <a:buSzPct val="100000"/>
              <a:buChar char="•"/>
              <a:defRPr sz="1400">
                <a:latin typeface="Mulish ExtraLight SemiBold"/>
                <a:ea typeface="Mulish ExtraLight SemiBold"/>
                <a:cs typeface="Mulish ExtraLight SemiBold"/>
                <a:sym typeface="Mulish ExtraLight SemiBold"/>
              </a:defRPr>
            </a:pPr>
            <a:r>
              <a:t>Missionary</a:t>
            </a:r>
          </a:p>
        </p:txBody>
      </p:sp>
      <p:sp>
        <p:nvSpPr>
          <p:cNvPr id="354" name="TextBox 13"/>
          <p:cNvSpPr txBox="1"/>
          <p:nvPr/>
        </p:nvSpPr>
        <p:spPr>
          <a:xfrm>
            <a:off x="5189785" y="4282107"/>
            <a:ext cx="1538678" cy="160020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15900" indent="-152400" algn="l">
              <a:lnSpc>
                <a:spcPct val="140000"/>
              </a:lnSpc>
              <a:buSzPct val="100000"/>
              <a:buChar char="•"/>
              <a:defRPr sz="1400">
                <a:latin typeface="Mulish ExtraLight SemiBold"/>
                <a:ea typeface="Mulish ExtraLight SemiBold"/>
                <a:cs typeface="Mulish ExtraLight SemiBold"/>
                <a:sym typeface="Mulish ExtraLight SemiBold"/>
              </a:defRPr>
            </a:pPr>
            <a:r>
              <a:t>Apostle</a:t>
            </a:r>
          </a:p>
          <a:p>
            <a:pPr marL="215900" indent="-152400" algn="l">
              <a:lnSpc>
                <a:spcPct val="140000"/>
              </a:lnSpc>
              <a:buSzPct val="100000"/>
              <a:buChar char="•"/>
              <a:defRPr sz="1400">
                <a:latin typeface="Mulish ExtraLight SemiBold"/>
                <a:ea typeface="Mulish ExtraLight SemiBold"/>
                <a:cs typeface="Mulish ExtraLight SemiBold"/>
                <a:sym typeface="Mulish ExtraLight SemiBold"/>
              </a:defRPr>
            </a:pPr>
            <a:r>
              <a:t>Counseling</a:t>
            </a:r>
          </a:p>
          <a:p>
            <a:pPr marL="215900" indent="-152400" algn="l">
              <a:lnSpc>
                <a:spcPct val="140000"/>
              </a:lnSpc>
              <a:buSzPct val="100000"/>
              <a:buChar char="•"/>
              <a:defRPr sz="1400">
                <a:latin typeface="Mulish ExtraLight SemiBold"/>
                <a:ea typeface="Mulish ExtraLight SemiBold"/>
                <a:cs typeface="Mulish ExtraLight SemiBold"/>
                <a:sym typeface="Mulish ExtraLight SemiBold"/>
              </a:defRPr>
            </a:pPr>
            <a:r>
              <a:t>Leadership</a:t>
            </a:r>
          </a:p>
          <a:p>
            <a:pPr marL="215900" indent="-152400" algn="l">
              <a:lnSpc>
                <a:spcPct val="140000"/>
              </a:lnSpc>
              <a:buSzPct val="100000"/>
              <a:buChar char="•"/>
              <a:defRPr sz="1400">
                <a:latin typeface="Mulish ExtraLight SemiBold"/>
                <a:ea typeface="Mulish ExtraLight SemiBold"/>
                <a:cs typeface="Mulish ExtraLight SemiBold"/>
                <a:sym typeface="Mulish ExtraLight SemiBold"/>
              </a:defRPr>
            </a:pPr>
            <a:r>
              <a:t>Shepherding</a:t>
            </a:r>
          </a:p>
          <a:p>
            <a:pPr marL="215900" indent="-152400" algn="l">
              <a:lnSpc>
                <a:spcPct val="140000"/>
              </a:lnSpc>
              <a:buSzPct val="100000"/>
              <a:buChar char="•"/>
              <a:defRPr sz="1400">
                <a:latin typeface="Mulish ExtraLight SemiBold"/>
                <a:ea typeface="Mulish ExtraLight SemiBold"/>
                <a:cs typeface="Mulish ExtraLight SemiBold"/>
                <a:sym typeface="Mulish ExtraLight SemiBold"/>
              </a:defRPr>
            </a:pPr>
            <a:r>
              <a:t>Teaching</a:t>
            </a:r>
          </a:p>
        </p:txBody>
      </p:sp>
      <p:sp>
        <p:nvSpPr>
          <p:cNvPr id="355" name="TextBox 14"/>
          <p:cNvSpPr txBox="1"/>
          <p:nvPr/>
        </p:nvSpPr>
        <p:spPr>
          <a:xfrm>
            <a:off x="7131075" y="3423069"/>
            <a:ext cx="1538678" cy="59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vl1pPr>
          </a:lstStyle>
          <a:p>
            <a:pPr/>
            <a:r>
              <a:t>sharing the load</a:t>
            </a:r>
          </a:p>
        </p:txBody>
      </p:sp>
      <p:pic>
        <p:nvPicPr>
          <p:cNvPr id="356" name="cross-Jesus-red.png" descr="cross-Jesus-red.png"/>
          <p:cNvPicPr>
            <a:picLocks noChangeAspect="1"/>
          </p:cNvPicPr>
          <p:nvPr/>
        </p:nvPicPr>
        <p:blipFill>
          <a:blip r:embed="rId2">
            <a:extLst/>
          </a:blip>
          <a:stretch>
            <a:fillRect/>
          </a:stretch>
        </p:blipFill>
        <p:spPr>
          <a:xfrm>
            <a:off x="754626" y="1707149"/>
            <a:ext cx="1501060" cy="4681521"/>
          </a:xfrm>
          <a:prstGeom prst="rect">
            <a:avLst/>
          </a:prstGeom>
          <a:ln w="12700">
            <a:miter lim="400000"/>
          </a:ln>
        </p:spPr>
      </p:pic>
      <p:sp>
        <p:nvSpPr>
          <p:cNvPr id="357" name="TextBox 13"/>
          <p:cNvSpPr txBox="1"/>
          <p:nvPr/>
        </p:nvSpPr>
        <p:spPr>
          <a:xfrm>
            <a:off x="5146490" y="3396399"/>
            <a:ext cx="1587959" cy="59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vl1pPr>
          </a:lstStyle>
          <a:p>
            <a:pPr/>
            <a:r>
              <a:t>sharing the way forward</a:t>
            </a:r>
          </a:p>
        </p:txBody>
      </p:sp>
      <p:sp>
        <p:nvSpPr>
          <p:cNvPr id="358" name="TextBox 14"/>
          <p:cNvSpPr txBox="1"/>
          <p:nvPr/>
        </p:nvSpPr>
        <p:spPr>
          <a:xfrm>
            <a:off x="7113940" y="4296729"/>
            <a:ext cx="1587958" cy="9601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15900" indent="-152400" algn="l">
              <a:lnSpc>
                <a:spcPct val="140000"/>
              </a:lnSpc>
              <a:buSzPct val="100000"/>
              <a:buChar char="•"/>
              <a:defRPr sz="1400">
                <a:latin typeface="Mulish ExtraLight SemiBold"/>
                <a:ea typeface="Mulish ExtraLight SemiBold"/>
                <a:cs typeface="Mulish ExtraLight SemiBold"/>
                <a:sym typeface="Mulish ExtraLight SemiBold"/>
              </a:defRPr>
            </a:pPr>
            <a:r>
              <a:t>Helps</a:t>
            </a:r>
          </a:p>
          <a:p>
            <a:pPr marL="215900" indent="-152400" algn="l">
              <a:lnSpc>
                <a:spcPct val="140000"/>
              </a:lnSpc>
              <a:buSzPct val="100000"/>
              <a:buChar char="•"/>
              <a:defRPr sz="1400">
                <a:latin typeface="Mulish ExtraLight SemiBold"/>
                <a:ea typeface="Mulish ExtraLight SemiBold"/>
                <a:cs typeface="Mulish ExtraLight SemiBold"/>
                <a:sym typeface="Mulish ExtraLight SemiBold"/>
              </a:defRPr>
            </a:pPr>
            <a:r>
              <a:t>Service</a:t>
            </a:r>
          </a:p>
          <a:p>
            <a:pPr marL="215900" indent="-152400" algn="l">
              <a:lnSpc>
                <a:spcPct val="140000"/>
              </a:lnSpc>
              <a:buSzPct val="100000"/>
              <a:buChar char="•"/>
              <a:defRPr sz="1400">
                <a:latin typeface="Mulish ExtraLight SemiBold"/>
                <a:ea typeface="Mulish ExtraLight SemiBold"/>
                <a:cs typeface="Mulish ExtraLight SemiBold"/>
                <a:sym typeface="Mulish ExtraLight SemiBold"/>
              </a:defRPr>
            </a:pPr>
            <a:r>
              <a:t>Singleness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56"/>
                                        </p:tgtEl>
                                        <p:attrNameLst>
                                          <p:attrName>style.visibility</p:attrName>
                                        </p:attrNameLst>
                                      </p:cBhvr>
                                      <p:to>
                                        <p:strVal val="visible"/>
                                      </p:to>
                                    </p:set>
                                    <p:animEffect filter="fade" transition="in">
                                      <p:cBhvr>
                                        <p:cTn id="7" dur="1250"/>
                                        <p:tgtEl>
                                          <p:spTgt spid="35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352"/>
                                        </p:tgtEl>
                                        <p:attrNameLst>
                                          <p:attrName>style.visibility</p:attrName>
                                        </p:attrNameLst>
                                      </p:cBhvr>
                                      <p:to>
                                        <p:strVal val="visible"/>
                                      </p:to>
                                    </p:set>
                                    <p:animEffect filter="fade" transition="in">
                                      <p:cBhvr>
                                        <p:cTn id="12" dur="4000"/>
                                        <p:tgtEl>
                                          <p:spTgt spid="35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348"/>
                                        </p:tgtEl>
                                        <p:attrNameLst>
                                          <p:attrName>style.visibility</p:attrName>
                                        </p:attrNameLst>
                                      </p:cBhvr>
                                      <p:to>
                                        <p:strVal val="visible"/>
                                      </p:to>
                                    </p:set>
                                    <p:animEffect filter="fade" transition="in">
                                      <p:cBhvr>
                                        <p:cTn id="17" dur="1250"/>
                                        <p:tgtEl>
                                          <p:spTgt spid="348"/>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16" presetID="23" grpId="4" fill="hold">
                                  <p:stCondLst>
                                    <p:cond delay="0"/>
                                  </p:stCondLst>
                                  <p:iterate type="el" backwards="0">
                                    <p:tmAbs val="0"/>
                                  </p:iterate>
                                  <p:childTnLst>
                                    <p:set>
                                      <p:cBhvr>
                                        <p:cTn id="21" fill="hold"/>
                                        <p:tgtEl>
                                          <p:spTgt spid="349"/>
                                        </p:tgtEl>
                                        <p:attrNameLst>
                                          <p:attrName>style.visibility</p:attrName>
                                        </p:attrNameLst>
                                      </p:cBhvr>
                                      <p:to>
                                        <p:strVal val="visible"/>
                                      </p:to>
                                    </p:set>
                                    <p:anim calcmode="lin" valueType="num">
                                      <p:cBhvr>
                                        <p:cTn id="22" dur="1250" fill="hold"/>
                                        <p:tgtEl>
                                          <p:spTgt spid="349"/>
                                        </p:tgtEl>
                                        <p:attrNameLst>
                                          <p:attrName>ppt_w</p:attrName>
                                        </p:attrNameLst>
                                      </p:cBhvr>
                                      <p:tavLst>
                                        <p:tav tm="0">
                                          <p:val>
                                            <p:fltVal val="0"/>
                                          </p:val>
                                        </p:tav>
                                        <p:tav tm="100000">
                                          <p:val>
                                            <p:strVal val="#ppt_w"/>
                                          </p:val>
                                        </p:tav>
                                      </p:tavLst>
                                    </p:anim>
                                    <p:anim calcmode="lin" valueType="num">
                                      <p:cBhvr>
                                        <p:cTn id="23" dur="1250" fill="hold"/>
                                        <p:tgtEl>
                                          <p:spTgt spid="349"/>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16" presetID="23" grpId="5" fill="hold">
                                  <p:stCondLst>
                                    <p:cond delay="0"/>
                                  </p:stCondLst>
                                  <p:iterate type="el" backwards="0">
                                    <p:tmAbs val="0"/>
                                  </p:iterate>
                                  <p:childTnLst>
                                    <p:set>
                                      <p:cBhvr>
                                        <p:cTn id="27" fill="hold"/>
                                        <p:tgtEl>
                                          <p:spTgt spid="353">
                                            <p:bg/>
                                          </p:spTgt>
                                        </p:tgtEl>
                                        <p:attrNameLst>
                                          <p:attrName>style.visibility</p:attrName>
                                        </p:attrNameLst>
                                      </p:cBhvr>
                                      <p:to>
                                        <p:strVal val="visible"/>
                                      </p:to>
                                    </p:set>
                                    <p:anim calcmode="lin" valueType="num">
                                      <p:cBhvr>
                                        <p:cTn id="28" dur="1000" fill="hold"/>
                                        <p:tgtEl>
                                          <p:spTgt spid="353">
                                            <p:bg/>
                                          </p:spTgt>
                                        </p:tgtEl>
                                        <p:attrNameLst>
                                          <p:attrName>ppt_w</p:attrName>
                                        </p:attrNameLst>
                                      </p:cBhvr>
                                      <p:tavLst>
                                        <p:tav tm="0">
                                          <p:val>
                                            <p:fltVal val="0"/>
                                          </p:val>
                                        </p:tav>
                                        <p:tav tm="100000">
                                          <p:val>
                                            <p:strVal val="#ppt_w"/>
                                          </p:val>
                                        </p:tav>
                                      </p:tavLst>
                                    </p:anim>
                                    <p:anim calcmode="lin" valueType="num">
                                      <p:cBhvr>
                                        <p:cTn id="29" dur="1000" fill="hold"/>
                                        <p:tgtEl>
                                          <p:spTgt spid="353">
                                            <p:bg/>
                                          </p:spTgt>
                                        </p:tgtEl>
                                        <p:attrNameLst>
                                          <p:attrName>ppt_h</p:attrName>
                                        </p:attrNameLst>
                                      </p:cBhvr>
                                      <p:tavLst>
                                        <p:tav tm="0">
                                          <p:val>
                                            <p:fltVal val="0"/>
                                          </p:val>
                                        </p:tav>
                                        <p:tav tm="100000">
                                          <p:val>
                                            <p:strVal val="#ppt_h"/>
                                          </p:val>
                                        </p:tav>
                                      </p:tavLst>
                                    </p:anim>
                                  </p:childTnLst>
                                </p:cTn>
                              </p:par>
                              <p:par>
                                <p:cTn id="30" presetClass="entr" nodeType="withEffect" presetSubtype="16" presetID="23" grpId="5" fill="hold">
                                  <p:stCondLst>
                                    <p:cond delay="0"/>
                                  </p:stCondLst>
                                  <p:iterate type="el" backwards="0">
                                    <p:tmAbs val="0"/>
                                  </p:iterate>
                                  <p:childTnLst>
                                    <p:set>
                                      <p:cBhvr>
                                        <p:cTn id="31" fill="hold"/>
                                        <p:tgtEl>
                                          <p:spTgt spid="353">
                                            <p:txEl>
                                              <p:pRg st="0" end="0"/>
                                            </p:txEl>
                                          </p:spTgt>
                                        </p:tgtEl>
                                        <p:attrNameLst>
                                          <p:attrName>style.visibility</p:attrName>
                                        </p:attrNameLst>
                                      </p:cBhvr>
                                      <p:to>
                                        <p:strVal val="visible"/>
                                      </p:to>
                                    </p:set>
                                    <p:anim calcmode="lin" valueType="num">
                                      <p:cBhvr>
                                        <p:cTn id="32" dur="1000" fill="hold"/>
                                        <p:tgtEl>
                                          <p:spTgt spid="353">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35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16" presetID="23" grpId="5" fill="hold">
                                  <p:stCondLst>
                                    <p:cond delay="0"/>
                                  </p:stCondLst>
                                  <p:iterate type="el" backwards="0">
                                    <p:tmAbs val="0"/>
                                  </p:iterate>
                                  <p:childTnLst>
                                    <p:set>
                                      <p:cBhvr>
                                        <p:cTn id="37" fill="hold"/>
                                        <p:tgtEl>
                                          <p:spTgt spid="353">
                                            <p:txEl>
                                              <p:pRg st="1" end="1"/>
                                            </p:txEl>
                                          </p:spTgt>
                                        </p:tgtEl>
                                        <p:attrNameLst>
                                          <p:attrName>style.visibility</p:attrName>
                                        </p:attrNameLst>
                                      </p:cBhvr>
                                      <p:to>
                                        <p:strVal val="visible"/>
                                      </p:to>
                                    </p:set>
                                    <p:anim calcmode="lin" valueType="num">
                                      <p:cBhvr>
                                        <p:cTn id="38" dur="1000" fill="hold"/>
                                        <p:tgtEl>
                                          <p:spTgt spid="353">
                                            <p:txEl>
                                              <p:pRg st="1" end="1"/>
                                            </p:txEl>
                                          </p:spTgt>
                                        </p:tgtEl>
                                        <p:attrNameLst>
                                          <p:attrName>ppt_w</p:attrName>
                                        </p:attrNameLst>
                                      </p:cBhvr>
                                      <p:tavLst>
                                        <p:tav tm="0">
                                          <p:val>
                                            <p:fltVal val="0"/>
                                          </p:val>
                                        </p:tav>
                                        <p:tav tm="100000">
                                          <p:val>
                                            <p:strVal val="#ppt_w"/>
                                          </p:val>
                                        </p:tav>
                                      </p:tavLst>
                                    </p:anim>
                                    <p:anim calcmode="lin" valueType="num">
                                      <p:cBhvr>
                                        <p:cTn id="39" dur="1000" fill="hold"/>
                                        <p:tgtEl>
                                          <p:spTgt spid="35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Class="entr" nodeType="clickEffect" presetID="10" grpId="6" fill="hold">
                                  <p:stCondLst>
                                    <p:cond delay="0"/>
                                  </p:stCondLst>
                                  <p:iterate type="el" backwards="0">
                                    <p:tmAbs val="0"/>
                                  </p:iterate>
                                  <p:childTnLst>
                                    <p:set>
                                      <p:cBhvr>
                                        <p:cTn id="43" fill="hold"/>
                                        <p:tgtEl>
                                          <p:spTgt spid="350"/>
                                        </p:tgtEl>
                                        <p:attrNameLst>
                                          <p:attrName>style.visibility</p:attrName>
                                        </p:attrNameLst>
                                      </p:cBhvr>
                                      <p:to>
                                        <p:strVal val="visible"/>
                                      </p:to>
                                    </p:set>
                                    <p:animEffect filter="fade" transition="in">
                                      <p:cBhvr>
                                        <p:cTn id="44" dur="1250"/>
                                        <p:tgtEl>
                                          <p:spTgt spid="350"/>
                                        </p:tgtEl>
                                      </p:cBhvr>
                                    </p:animEffec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16" presetID="23" grpId="7" fill="hold">
                                  <p:stCondLst>
                                    <p:cond delay="0"/>
                                  </p:stCondLst>
                                  <p:iterate type="el" backwards="0">
                                    <p:tmAbs val="0"/>
                                  </p:iterate>
                                  <p:childTnLst>
                                    <p:set>
                                      <p:cBhvr>
                                        <p:cTn id="48" fill="hold"/>
                                        <p:tgtEl>
                                          <p:spTgt spid="357"/>
                                        </p:tgtEl>
                                        <p:attrNameLst>
                                          <p:attrName>style.visibility</p:attrName>
                                        </p:attrNameLst>
                                      </p:cBhvr>
                                      <p:to>
                                        <p:strVal val="visible"/>
                                      </p:to>
                                    </p:set>
                                    <p:anim calcmode="lin" valueType="num">
                                      <p:cBhvr>
                                        <p:cTn id="49" dur="1250" fill="hold"/>
                                        <p:tgtEl>
                                          <p:spTgt spid="357"/>
                                        </p:tgtEl>
                                        <p:attrNameLst>
                                          <p:attrName>ppt_w</p:attrName>
                                        </p:attrNameLst>
                                      </p:cBhvr>
                                      <p:tavLst>
                                        <p:tav tm="0">
                                          <p:val>
                                            <p:fltVal val="0"/>
                                          </p:val>
                                        </p:tav>
                                        <p:tav tm="100000">
                                          <p:val>
                                            <p:strVal val="#ppt_w"/>
                                          </p:val>
                                        </p:tav>
                                      </p:tavLst>
                                    </p:anim>
                                    <p:anim calcmode="lin" valueType="num">
                                      <p:cBhvr>
                                        <p:cTn id="50" dur="1250" fill="hold"/>
                                        <p:tgtEl>
                                          <p:spTgt spid="357"/>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16" presetID="23" grpId="8" fill="hold">
                                  <p:stCondLst>
                                    <p:cond delay="0"/>
                                  </p:stCondLst>
                                  <p:iterate type="el" backwards="0">
                                    <p:tmAbs val="0"/>
                                  </p:iterate>
                                  <p:childTnLst>
                                    <p:set>
                                      <p:cBhvr>
                                        <p:cTn id="54" fill="hold"/>
                                        <p:tgtEl>
                                          <p:spTgt spid="354">
                                            <p:bg/>
                                          </p:spTgt>
                                        </p:tgtEl>
                                        <p:attrNameLst>
                                          <p:attrName>style.visibility</p:attrName>
                                        </p:attrNameLst>
                                      </p:cBhvr>
                                      <p:to>
                                        <p:strVal val="visible"/>
                                      </p:to>
                                    </p:set>
                                    <p:anim calcmode="lin" valueType="num">
                                      <p:cBhvr>
                                        <p:cTn id="55" dur="1000" fill="hold"/>
                                        <p:tgtEl>
                                          <p:spTgt spid="354">
                                            <p:bg/>
                                          </p:spTgt>
                                        </p:tgtEl>
                                        <p:attrNameLst>
                                          <p:attrName>ppt_w</p:attrName>
                                        </p:attrNameLst>
                                      </p:cBhvr>
                                      <p:tavLst>
                                        <p:tav tm="0">
                                          <p:val>
                                            <p:fltVal val="0"/>
                                          </p:val>
                                        </p:tav>
                                        <p:tav tm="100000">
                                          <p:val>
                                            <p:strVal val="#ppt_w"/>
                                          </p:val>
                                        </p:tav>
                                      </p:tavLst>
                                    </p:anim>
                                    <p:anim calcmode="lin" valueType="num">
                                      <p:cBhvr>
                                        <p:cTn id="56" dur="1000" fill="hold"/>
                                        <p:tgtEl>
                                          <p:spTgt spid="354">
                                            <p:bg/>
                                          </p:spTgt>
                                        </p:tgtEl>
                                        <p:attrNameLst>
                                          <p:attrName>ppt_h</p:attrName>
                                        </p:attrNameLst>
                                      </p:cBhvr>
                                      <p:tavLst>
                                        <p:tav tm="0">
                                          <p:val>
                                            <p:fltVal val="0"/>
                                          </p:val>
                                        </p:tav>
                                        <p:tav tm="100000">
                                          <p:val>
                                            <p:strVal val="#ppt_h"/>
                                          </p:val>
                                        </p:tav>
                                      </p:tavLst>
                                    </p:anim>
                                  </p:childTnLst>
                                </p:cTn>
                              </p:par>
                              <p:par>
                                <p:cTn id="57" presetClass="entr" nodeType="withEffect" presetSubtype="16" presetID="23" grpId="8" fill="hold">
                                  <p:stCondLst>
                                    <p:cond delay="0"/>
                                  </p:stCondLst>
                                  <p:iterate type="el" backwards="0">
                                    <p:tmAbs val="0"/>
                                  </p:iterate>
                                  <p:childTnLst>
                                    <p:set>
                                      <p:cBhvr>
                                        <p:cTn id="58" fill="hold"/>
                                        <p:tgtEl>
                                          <p:spTgt spid="354">
                                            <p:txEl>
                                              <p:pRg st="0" end="0"/>
                                            </p:txEl>
                                          </p:spTgt>
                                        </p:tgtEl>
                                        <p:attrNameLst>
                                          <p:attrName>style.visibility</p:attrName>
                                        </p:attrNameLst>
                                      </p:cBhvr>
                                      <p:to>
                                        <p:strVal val="visible"/>
                                      </p:to>
                                    </p:set>
                                    <p:anim calcmode="lin" valueType="num">
                                      <p:cBhvr>
                                        <p:cTn id="59" dur="1000" fill="hold"/>
                                        <p:tgtEl>
                                          <p:spTgt spid="354">
                                            <p:txEl>
                                              <p:pRg st="0" end="0"/>
                                            </p:txEl>
                                          </p:spTgt>
                                        </p:tgtEl>
                                        <p:attrNameLst>
                                          <p:attrName>ppt_w</p:attrName>
                                        </p:attrNameLst>
                                      </p:cBhvr>
                                      <p:tavLst>
                                        <p:tav tm="0">
                                          <p:val>
                                            <p:fltVal val="0"/>
                                          </p:val>
                                        </p:tav>
                                        <p:tav tm="100000">
                                          <p:val>
                                            <p:strVal val="#ppt_w"/>
                                          </p:val>
                                        </p:tav>
                                      </p:tavLst>
                                    </p:anim>
                                    <p:anim calcmode="lin" valueType="num">
                                      <p:cBhvr>
                                        <p:cTn id="60" dur="1000" fill="hold"/>
                                        <p:tgtEl>
                                          <p:spTgt spid="35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Class="entr" nodeType="clickEffect" presetSubtype="16" presetID="23" grpId="8" fill="hold">
                                  <p:stCondLst>
                                    <p:cond delay="0"/>
                                  </p:stCondLst>
                                  <p:iterate type="el" backwards="0">
                                    <p:tmAbs val="0"/>
                                  </p:iterate>
                                  <p:childTnLst>
                                    <p:set>
                                      <p:cBhvr>
                                        <p:cTn id="64" fill="hold"/>
                                        <p:tgtEl>
                                          <p:spTgt spid="354">
                                            <p:txEl>
                                              <p:pRg st="1" end="1"/>
                                            </p:txEl>
                                          </p:spTgt>
                                        </p:tgtEl>
                                        <p:attrNameLst>
                                          <p:attrName>style.visibility</p:attrName>
                                        </p:attrNameLst>
                                      </p:cBhvr>
                                      <p:to>
                                        <p:strVal val="visible"/>
                                      </p:to>
                                    </p:set>
                                    <p:anim calcmode="lin" valueType="num">
                                      <p:cBhvr>
                                        <p:cTn id="65" dur="1000" fill="hold"/>
                                        <p:tgtEl>
                                          <p:spTgt spid="354">
                                            <p:txEl>
                                              <p:pRg st="1" end="1"/>
                                            </p:txEl>
                                          </p:spTgt>
                                        </p:tgtEl>
                                        <p:attrNameLst>
                                          <p:attrName>ppt_w</p:attrName>
                                        </p:attrNameLst>
                                      </p:cBhvr>
                                      <p:tavLst>
                                        <p:tav tm="0">
                                          <p:val>
                                            <p:fltVal val="0"/>
                                          </p:val>
                                        </p:tav>
                                        <p:tav tm="100000">
                                          <p:val>
                                            <p:strVal val="#ppt_w"/>
                                          </p:val>
                                        </p:tav>
                                      </p:tavLst>
                                    </p:anim>
                                    <p:anim calcmode="lin" valueType="num">
                                      <p:cBhvr>
                                        <p:cTn id="66" dur="1000" fill="hold"/>
                                        <p:tgtEl>
                                          <p:spTgt spid="35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16" presetID="23" grpId="8" fill="hold">
                                  <p:stCondLst>
                                    <p:cond delay="0"/>
                                  </p:stCondLst>
                                  <p:iterate type="el" backwards="0">
                                    <p:tmAbs val="0"/>
                                  </p:iterate>
                                  <p:childTnLst>
                                    <p:set>
                                      <p:cBhvr>
                                        <p:cTn id="70" fill="hold"/>
                                        <p:tgtEl>
                                          <p:spTgt spid="354">
                                            <p:txEl>
                                              <p:pRg st="2" end="2"/>
                                            </p:txEl>
                                          </p:spTgt>
                                        </p:tgtEl>
                                        <p:attrNameLst>
                                          <p:attrName>style.visibility</p:attrName>
                                        </p:attrNameLst>
                                      </p:cBhvr>
                                      <p:to>
                                        <p:strVal val="visible"/>
                                      </p:to>
                                    </p:set>
                                    <p:anim calcmode="lin" valueType="num">
                                      <p:cBhvr>
                                        <p:cTn id="71" dur="1000" fill="hold"/>
                                        <p:tgtEl>
                                          <p:spTgt spid="354">
                                            <p:txEl>
                                              <p:pRg st="2" end="2"/>
                                            </p:txEl>
                                          </p:spTgt>
                                        </p:tgtEl>
                                        <p:attrNameLst>
                                          <p:attrName>ppt_w</p:attrName>
                                        </p:attrNameLst>
                                      </p:cBhvr>
                                      <p:tavLst>
                                        <p:tav tm="0">
                                          <p:val>
                                            <p:fltVal val="0"/>
                                          </p:val>
                                        </p:tav>
                                        <p:tav tm="100000">
                                          <p:val>
                                            <p:strVal val="#ppt_w"/>
                                          </p:val>
                                        </p:tav>
                                      </p:tavLst>
                                    </p:anim>
                                    <p:anim calcmode="lin" valueType="num">
                                      <p:cBhvr>
                                        <p:cTn id="72" dur="1000" fill="hold"/>
                                        <p:tgtEl>
                                          <p:spTgt spid="35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Class="entr" nodeType="clickEffect" presetSubtype="16" presetID="23" grpId="8" fill="hold">
                                  <p:stCondLst>
                                    <p:cond delay="0"/>
                                  </p:stCondLst>
                                  <p:iterate type="el" backwards="0">
                                    <p:tmAbs val="0"/>
                                  </p:iterate>
                                  <p:childTnLst>
                                    <p:set>
                                      <p:cBhvr>
                                        <p:cTn id="76" fill="hold"/>
                                        <p:tgtEl>
                                          <p:spTgt spid="354">
                                            <p:txEl>
                                              <p:pRg st="3" end="3"/>
                                            </p:txEl>
                                          </p:spTgt>
                                        </p:tgtEl>
                                        <p:attrNameLst>
                                          <p:attrName>style.visibility</p:attrName>
                                        </p:attrNameLst>
                                      </p:cBhvr>
                                      <p:to>
                                        <p:strVal val="visible"/>
                                      </p:to>
                                    </p:set>
                                    <p:anim calcmode="lin" valueType="num">
                                      <p:cBhvr>
                                        <p:cTn id="77" dur="1000" fill="hold"/>
                                        <p:tgtEl>
                                          <p:spTgt spid="354">
                                            <p:txEl>
                                              <p:pRg st="3" end="3"/>
                                            </p:txEl>
                                          </p:spTgt>
                                        </p:tgtEl>
                                        <p:attrNameLst>
                                          <p:attrName>ppt_w</p:attrName>
                                        </p:attrNameLst>
                                      </p:cBhvr>
                                      <p:tavLst>
                                        <p:tav tm="0">
                                          <p:val>
                                            <p:fltVal val="0"/>
                                          </p:val>
                                        </p:tav>
                                        <p:tav tm="100000">
                                          <p:val>
                                            <p:strVal val="#ppt_w"/>
                                          </p:val>
                                        </p:tav>
                                      </p:tavLst>
                                    </p:anim>
                                    <p:anim calcmode="lin" valueType="num">
                                      <p:cBhvr>
                                        <p:cTn id="78" dur="1000" fill="hold"/>
                                        <p:tgtEl>
                                          <p:spTgt spid="35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Class="entr" nodeType="clickEffect" presetSubtype="16" presetID="23" grpId="8" fill="hold">
                                  <p:stCondLst>
                                    <p:cond delay="0"/>
                                  </p:stCondLst>
                                  <p:iterate type="el" backwards="0">
                                    <p:tmAbs val="0"/>
                                  </p:iterate>
                                  <p:childTnLst>
                                    <p:set>
                                      <p:cBhvr>
                                        <p:cTn id="82" fill="hold"/>
                                        <p:tgtEl>
                                          <p:spTgt spid="354">
                                            <p:txEl>
                                              <p:pRg st="4" end="4"/>
                                            </p:txEl>
                                          </p:spTgt>
                                        </p:tgtEl>
                                        <p:attrNameLst>
                                          <p:attrName>style.visibility</p:attrName>
                                        </p:attrNameLst>
                                      </p:cBhvr>
                                      <p:to>
                                        <p:strVal val="visible"/>
                                      </p:to>
                                    </p:set>
                                    <p:anim calcmode="lin" valueType="num">
                                      <p:cBhvr>
                                        <p:cTn id="83" dur="1000" fill="hold"/>
                                        <p:tgtEl>
                                          <p:spTgt spid="354">
                                            <p:txEl>
                                              <p:pRg st="4" end="4"/>
                                            </p:txEl>
                                          </p:spTgt>
                                        </p:tgtEl>
                                        <p:attrNameLst>
                                          <p:attrName>ppt_w</p:attrName>
                                        </p:attrNameLst>
                                      </p:cBhvr>
                                      <p:tavLst>
                                        <p:tav tm="0">
                                          <p:val>
                                            <p:fltVal val="0"/>
                                          </p:val>
                                        </p:tav>
                                        <p:tav tm="100000">
                                          <p:val>
                                            <p:strVal val="#ppt_w"/>
                                          </p:val>
                                        </p:tav>
                                      </p:tavLst>
                                    </p:anim>
                                    <p:anim calcmode="lin" valueType="num">
                                      <p:cBhvr>
                                        <p:cTn id="84" dur="1000" fill="hold"/>
                                        <p:tgtEl>
                                          <p:spTgt spid="35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Class="entr" nodeType="clickEffect" presetID="10" grpId="9" fill="hold">
                                  <p:stCondLst>
                                    <p:cond delay="0"/>
                                  </p:stCondLst>
                                  <p:iterate type="el" backwards="0">
                                    <p:tmAbs val="0"/>
                                  </p:iterate>
                                  <p:childTnLst>
                                    <p:set>
                                      <p:cBhvr>
                                        <p:cTn id="88" fill="hold"/>
                                        <p:tgtEl>
                                          <p:spTgt spid="351"/>
                                        </p:tgtEl>
                                        <p:attrNameLst>
                                          <p:attrName>style.visibility</p:attrName>
                                        </p:attrNameLst>
                                      </p:cBhvr>
                                      <p:to>
                                        <p:strVal val="visible"/>
                                      </p:to>
                                    </p:set>
                                    <p:animEffect filter="fade" transition="in">
                                      <p:cBhvr>
                                        <p:cTn id="89" dur="1250"/>
                                        <p:tgtEl>
                                          <p:spTgt spid="351"/>
                                        </p:tgtEl>
                                      </p:cBhvr>
                                    </p:animEffect>
                                  </p:childTnLst>
                                </p:cTn>
                              </p:par>
                            </p:childTnLst>
                          </p:cTn>
                        </p:par>
                      </p:childTnLst>
                    </p:cTn>
                  </p:par>
                  <p:par>
                    <p:cTn id="90" fill="hold">
                      <p:stCondLst>
                        <p:cond delay="indefinite"/>
                      </p:stCondLst>
                      <p:childTnLst>
                        <p:par>
                          <p:cTn id="91" fill="hold">
                            <p:stCondLst>
                              <p:cond delay="0"/>
                            </p:stCondLst>
                            <p:childTnLst>
                              <p:par>
                                <p:cTn id="92" presetClass="entr" nodeType="clickEffect" presetSubtype="16" presetID="23" grpId="10" fill="hold">
                                  <p:stCondLst>
                                    <p:cond delay="0"/>
                                  </p:stCondLst>
                                  <p:iterate type="el" backwards="0">
                                    <p:tmAbs val="0"/>
                                  </p:iterate>
                                  <p:childTnLst>
                                    <p:set>
                                      <p:cBhvr>
                                        <p:cTn id="93" fill="hold"/>
                                        <p:tgtEl>
                                          <p:spTgt spid="355"/>
                                        </p:tgtEl>
                                        <p:attrNameLst>
                                          <p:attrName>style.visibility</p:attrName>
                                        </p:attrNameLst>
                                      </p:cBhvr>
                                      <p:to>
                                        <p:strVal val="visible"/>
                                      </p:to>
                                    </p:set>
                                    <p:anim calcmode="lin" valueType="num">
                                      <p:cBhvr>
                                        <p:cTn id="94" dur="1250" fill="hold"/>
                                        <p:tgtEl>
                                          <p:spTgt spid="355"/>
                                        </p:tgtEl>
                                        <p:attrNameLst>
                                          <p:attrName>ppt_w</p:attrName>
                                        </p:attrNameLst>
                                      </p:cBhvr>
                                      <p:tavLst>
                                        <p:tav tm="0">
                                          <p:val>
                                            <p:fltVal val="0"/>
                                          </p:val>
                                        </p:tav>
                                        <p:tav tm="100000">
                                          <p:val>
                                            <p:strVal val="#ppt_w"/>
                                          </p:val>
                                        </p:tav>
                                      </p:tavLst>
                                    </p:anim>
                                    <p:anim calcmode="lin" valueType="num">
                                      <p:cBhvr>
                                        <p:cTn id="95" dur="1250" fill="hold"/>
                                        <p:tgtEl>
                                          <p:spTgt spid="355"/>
                                        </p:tgtEl>
                                        <p:attrNameLst>
                                          <p:attrName>ppt_h</p:attrName>
                                        </p:attrNameLst>
                                      </p:cBhvr>
                                      <p:tavLst>
                                        <p:tav tm="0">
                                          <p:val>
                                            <p:fltVal val="0"/>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Class="entr" nodeType="clickEffect" presetSubtype="16" presetID="23" grpId="11" fill="hold">
                                  <p:stCondLst>
                                    <p:cond delay="0"/>
                                  </p:stCondLst>
                                  <p:iterate type="el" backwards="0">
                                    <p:tmAbs val="0"/>
                                  </p:iterate>
                                  <p:childTnLst>
                                    <p:set>
                                      <p:cBhvr>
                                        <p:cTn id="99" fill="hold"/>
                                        <p:tgtEl>
                                          <p:spTgt spid="358">
                                            <p:bg/>
                                          </p:spTgt>
                                        </p:tgtEl>
                                        <p:attrNameLst>
                                          <p:attrName>style.visibility</p:attrName>
                                        </p:attrNameLst>
                                      </p:cBhvr>
                                      <p:to>
                                        <p:strVal val="visible"/>
                                      </p:to>
                                    </p:set>
                                    <p:anim calcmode="lin" valueType="num">
                                      <p:cBhvr>
                                        <p:cTn id="100" dur="1000" fill="hold"/>
                                        <p:tgtEl>
                                          <p:spTgt spid="358">
                                            <p:bg/>
                                          </p:spTgt>
                                        </p:tgtEl>
                                        <p:attrNameLst>
                                          <p:attrName>ppt_w</p:attrName>
                                        </p:attrNameLst>
                                      </p:cBhvr>
                                      <p:tavLst>
                                        <p:tav tm="0">
                                          <p:val>
                                            <p:fltVal val="0"/>
                                          </p:val>
                                        </p:tav>
                                        <p:tav tm="100000">
                                          <p:val>
                                            <p:strVal val="#ppt_w"/>
                                          </p:val>
                                        </p:tav>
                                      </p:tavLst>
                                    </p:anim>
                                    <p:anim calcmode="lin" valueType="num">
                                      <p:cBhvr>
                                        <p:cTn id="101" dur="1000" fill="hold"/>
                                        <p:tgtEl>
                                          <p:spTgt spid="358">
                                            <p:bg/>
                                          </p:spTgt>
                                        </p:tgtEl>
                                        <p:attrNameLst>
                                          <p:attrName>ppt_h</p:attrName>
                                        </p:attrNameLst>
                                      </p:cBhvr>
                                      <p:tavLst>
                                        <p:tav tm="0">
                                          <p:val>
                                            <p:fltVal val="0"/>
                                          </p:val>
                                        </p:tav>
                                        <p:tav tm="100000">
                                          <p:val>
                                            <p:strVal val="#ppt_h"/>
                                          </p:val>
                                        </p:tav>
                                      </p:tavLst>
                                    </p:anim>
                                  </p:childTnLst>
                                </p:cTn>
                              </p:par>
                              <p:par>
                                <p:cTn id="102" presetClass="entr" nodeType="withEffect" presetSubtype="16" presetID="23" grpId="11" fill="hold">
                                  <p:stCondLst>
                                    <p:cond delay="0"/>
                                  </p:stCondLst>
                                  <p:iterate type="el" backwards="0">
                                    <p:tmAbs val="0"/>
                                  </p:iterate>
                                  <p:childTnLst>
                                    <p:set>
                                      <p:cBhvr>
                                        <p:cTn id="103" fill="hold"/>
                                        <p:tgtEl>
                                          <p:spTgt spid="358">
                                            <p:txEl>
                                              <p:pRg st="0" end="0"/>
                                            </p:txEl>
                                          </p:spTgt>
                                        </p:tgtEl>
                                        <p:attrNameLst>
                                          <p:attrName>style.visibility</p:attrName>
                                        </p:attrNameLst>
                                      </p:cBhvr>
                                      <p:to>
                                        <p:strVal val="visible"/>
                                      </p:to>
                                    </p:set>
                                    <p:anim calcmode="lin" valueType="num">
                                      <p:cBhvr>
                                        <p:cTn id="104" dur="1000" fill="hold"/>
                                        <p:tgtEl>
                                          <p:spTgt spid="358">
                                            <p:txEl>
                                              <p:pRg st="0" end="0"/>
                                            </p:txEl>
                                          </p:spTgt>
                                        </p:tgtEl>
                                        <p:attrNameLst>
                                          <p:attrName>ppt_w</p:attrName>
                                        </p:attrNameLst>
                                      </p:cBhvr>
                                      <p:tavLst>
                                        <p:tav tm="0">
                                          <p:val>
                                            <p:fltVal val="0"/>
                                          </p:val>
                                        </p:tav>
                                        <p:tav tm="100000">
                                          <p:val>
                                            <p:strVal val="#ppt_w"/>
                                          </p:val>
                                        </p:tav>
                                      </p:tavLst>
                                    </p:anim>
                                    <p:anim calcmode="lin" valueType="num">
                                      <p:cBhvr>
                                        <p:cTn id="105" dur="1000" fill="hold"/>
                                        <p:tgtEl>
                                          <p:spTgt spid="35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06" fill="hold">
                      <p:stCondLst>
                        <p:cond delay="indefinite"/>
                      </p:stCondLst>
                      <p:childTnLst>
                        <p:par>
                          <p:cTn id="107" fill="hold">
                            <p:stCondLst>
                              <p:cond delay="0"/>
                            </p:stCondLst>
                            <p:childTnLst>
                              <p:par>
                                <p:cTn id="108" presetClass="entr" nodeType="clickEffect" presetSubtype="16" presetID="23" grpId="11" fill="hold">
                                  <p:stCondLst>
                                    <p:cond delay="0"/>
                                  </p:stCondLst>
                                  <p:iterate type="el" backwards="0">
                                    <p:tmAbs val="0"/>
                                  </p:iterate>
                                  <p:childTnLst>
                                    <p:set>
                                      <p:cBhvr>
                                        <p:cTn id="109" fill="hold"/>
                                        <p:tgtEl>
                                          <p:spTgt spid="358">
                                            <p:txEl>
                                              <p:pRg st="1" end="1"/>
                                            </p:txEl>
                                          </p:spTgt>
                                        </p:tgtEl>
                                        <p:attrNameLst>
                                          <p:attrName>style.visibility</p:attrName>
                                        </p:attrNameLst>
                                      </p:cBhvr>
                                      <p:to>
                                        <p:strVal val="visible"/>
                                      </p:to>
                                    </p:set>
                                    <p:anim calcmode="lin" valueType="num">
                                      <p:cBhvr>
                                        <p:cTn id="110" dur="1000" fill="hold"/>
                                        <p:tgtEl>
                                          <p:spTgt spid="358">
                                            <p:txEl>
                                              <p:pRg st="1" end="1"/>
                                            </p:txEl>
                                          </p:spTgt>
                                        </p:tgtEl>
                                        <p:attrNameLst>
                                          <p:attrName>ppt_w</p:attrName>
                                        </p:attrNameLst>
                                      </p:cBhvr>
                                      <p:tavLst>
                                        <p:tav tm="0">
                                          <p:val>
                                            <p:fltVal val="0"/>
                                          </p:val>
                                        </p:tav>
                                        <p:tav tm="100000">
                                          <p:val>
                                            <p:strVal val="#ppt_w"/>
                                          </p:val>
                                        </p:tav>
                                      </p:tavLst>
                                    </p:anim>
                                    <p:anim calcmode="lin" valueType="num">
                                      <p:cBhvr>
                                        <p:cTn id="111" dur="1000" fill="hold"/>
                                        <p:tgtEl>
                                          <p:spTgt spid="35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12" fill="hold">
                      <p:stCondLst>
                        <p:cond delay="indefinite"/>
                      </p:stCondLst>
                      <p:childTnLst>
                        <p:par>
                          <p:cTn id="113" fill="hold">
                            <p:stCondLst>
                              <p:cond delay="0"/>
                            </p:stCondLst>
                            <p:childTnLst>
                              <p:par>
                                <p:cTn id="114" presetClass="entr" nodeType="clickEffect" presetSubtype="16" presetID="23" grpId="11" fill="hold">
                                  <p:stCondLst>
                                    <p:cond delay="0"/>
                                  </p:stCondLst>
                                  <p:iterate type="el" backwards="0">
                                    <p:tmAbs val="0"/>
                                  </p:iterate>
                                  <p:childTnLst>
                                    <p:set>
                                      <p:cBhvr>
                                        <p:cTn id="115" fill="hold"/>
                                        <p:tgtEl>
                                          <p:spTgt spid="358">
                                            <p:txEl>
                                              <p:pRg st="2" end="2"/>
                                            </p:txEl>
                                          </p:spTgt>
                                        </p:tgtEl>
                                        <p:attrNameLst>
                                          <p:attrName>style.visibility</p:attrName>
                                        </p:attrNameLst>
                                      </p:cBhvr>
                                      <p:to>
                                        <p:strVal val="visible"/>
                                      </p:to>
                                    </p:set>
                                    <p:anim calcmode="lin" valueType="num">
                                      <p:cBhvr>
                                        <p:cTn id="116" dur="1000" fill="hold"/>
                                        <p:tgtEl>
                                          <p:spTgt spid="358">
                                            <p:txEl>
                                              <p:pRg st="2" end="2"/>
                                            </p:txEl>
                                          </p:spTgt>
                                        </p:tgtEl>
                                        <p:attrNameLst>
                                          <p:attrName>ppt_w</p:attrName>
                                        </p:attrNameLst>
                                      </p:cBhvr>
                                      <p:tavLst>
                                        <p:tav tm="0">
                                          <p:val>
                                            <p:fltVal val="0"/>
                                          </p:val>
                                        </p:tav>
                                        <p:tav tm="100000">
                                          <p:val>
                                            <p:strVal val="#ppt_w"/>
                                          </p:val>
                                        </p:tav>
                                      </p:tavLst>
                                    </p:anim>
                                    <p:anim calcmode="lin" valueType="num">
                                      <p:cBhvr>
                                        <p:cTn id="117" dur="1000" fill="hold"/>
                                        <p:tgtEl>
                                          <p:spTgt spid="358">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1" grpId="9"/>
      <p:bldP build="whole" bldLvl="1" animBg="1" rev="0" advAuto="0" spid="355" grpId="10"/>
      <p:bldP build="p" bldLvl="5" animBg="1" rev="0" advAuto="0" spid="353" grpId="5"/>
      <p:bldP build="p" bldLvl="5" animBg="1" rev="0" advAuto="0" spid="358" grpId="11"/>
      <p:bldP build="whole" bldLvl="1" animBg="1" rev="0" advAuto="0" spid="349" grpId="4"/>
      <p:bldP build="whole" bldLvl="1" animBg="1" rev="0" advAuto="0" spid="357" grpId="7"/>
      <p:bldP build="whole" bldLvl="1" animBg="1" rev="0" advAuto="0" spid="350" grpId="6"/>
      <p:bldP build="p" bldLvl="5" animBg="1" rev="0" advAuto="0" spid="354" grpId="8"/>
      <p:bldP build="whole" bldLvl="1" animBg="1" rev="0" advAuto="0" spid="348" grpId="3"/>
      <p:bldP build="whole" bldLvl="1" animBg="1" rev="0" advAuto="0" spid="352" grpId="2"/>
      <p:bldP build="whole" bldLvl="1" animBg="1" rev="0" advAuto="0" spid="356"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0" name="bird-Spirit-blue.png" descr="bird-Spirit-blue.png"/>
          <p:cNvPicPr>
            <a:picLocks noChangeAspect="1"/>
          </p:cNvPicPr>
          <p:nvPr/>
        </p:nvPicPr>
        <p:blipFill>
          <a:blip r:embed="rId2">
            <a:extLst/>
          </a:blip>
          <a:stretch>
            <a:fillRect/>
          </a:stretch>
        </p:blipFill>
        <p:spPr>
          <a:xfrm>
            <a:off x="-529293" y="2095233"/>
            <a:ext cx="3871773" cy="2667420"/>
          </a:xfrm>
          <a:prstGeom prst="rect">
            <a:avLst/>
          </a:prstGeom>
          <a:ln w="12700">
            <a:miter lim="400000"/>
          </a:ln>
        </p:spPr>
      </p:pic>
      <p:sp>
        <p:nvSpPr>
          <p:cNvPr id="361" name="The Blue gifts"/>
          <p:cNvSpPr txBox="1"/>
          <p:nvPr>
            <p:ph type="ctrTitle"/>
          </p:nvPr>
        </p:nvSpPr>
        <p:spPr>
          <a:xfrm>
            <a:off x="434496" y="108132"/>
            <a:ext cx="6732090" cy="1089026"/>
          </a:xfrm>
          <a:prstGeom prst="rect">
            <a:avLst/>
          </a:prstGeom>
        </p:spPr>
        <p:txBody>
          <a:bodyPr/>
          <a:lstStyle/>
          <a:p>
            <a:pPr/>
            <a:r>
              <a:t>The Blue gifts</a:t>
            </a:r>
          </a:p>
        </p:txBody>
      </p:sp>
      <p:sp>
        <p:nvSpPr>
          <p:cNvPr id="362" name="Rectangle"/>
          <p:cNvSpPr/>
          <p:nvPr/>
        </p:nvSpPr>
        <p:spPr>
          <a:xfrm>
            <a:off x="3102841" y="3275101"/>
            <a:ext cx="1755369" cy="3178837"/>
          </a:xfrm>
          <a:prstGeom prst="rect">
            <a:avLst/>
          </a:prstGeom>
          <a:solidFill>
            <a:srgbClr val="F6C646"/>
          </a:solidFill>
          <a:ln w="12700">
            <a:miter lim="400000"/>
          </a:ln>
        </p:spPr>
        <p:txBody>
          <a:bodyPr lIns="45719" rIns="45719"/>
          <a:lstStyle/>
          <a:p>
            <a:pPr>
              <a:defRPr sz="2000"/>
            </a:pPr>
          </a:p>
        </p:txBody>
      </p:sp>
      <p:sp>
        <p:nvSpPr>
          <p:cNvPr id="363" name="TextBox 46"/>
          <p:cNvSpPr txBox="1"/>
          <p:nvPr/>
        </p:nvSpPr>
        <p:spPr>
          <a:xfrm>
            <a:off x="3161906" y="3396399"/>
            <a:ext cx="1587958" cy="59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vl1pPr>
          </a:lstStyle>
          <a:p>
            <a:pPr/>
            <a:r>
              <a:t>renewing trust in God</a:t>
            </a:r>
          </a:p>
        </p:txBody>
      </p:sp>
      <p:sp>
        <p:nvSpPr>
          <p:cNvPr id="364" name="Rectangle"/>
          <p:cNvSpPr/>
          <p:nvPr/>
        </p:nvSpPr>
        <p:spPr>
          <a:xfrm>
            <a:off x="5062785" y="3275101"/>
            <a:ext cx="1755369" cy="3178837"/>
          </a:xfrm>
          <a:prstGeom prst="rect">
            <a:avLst/>
          </a:prstGeom>
          <a:solidFill>
            <a:srgbClr val="F6C646"/>
          </a:solidFill>
          <a:ln w="12700">
            <a:miter lim="400000"/>
          </a:ln>
        </p:spPr>
        <p:txBody>
          <a:bodyPr lIns="45719" rIns="45719"/>
          <a:lstStyle/>
          <a:p>
            <a:pPr>
              <a:defRPr sz="2000"/>
            </a:pPr>
          </a:p>
        </p:txBody>
      </p:sp>
      <p:sp>
        <p:nvSpPr>
          <p:cNvPr id="365" name="Rectangle"/>
          <p:cNvSpPr/>
          <p:nvPr/>
        </p:nvSpPr>
        <p:spPr>
          <a:xfrm>
            <a:off x="7022729" y="3275101"/>
            <a:ext cx="1755369" cy="3178837"/>
          </a:xfrm>
          <a:prstGeom prst="rect">
            <a:avLst/>
          </a:prstGeom>
          <a:solidFill>
            <a:srgbClr val="F6C646"/>
          </a:solidFill>
          <a:ln w="12700">
            <a:miter lim="400000"/>
          </a:ln>
        </p:spPr>
        <p:txBody>
          <a:bodyPr lIns="45719" rIns="45719"/>
          <a:lstStyle/>
          <a:p>
            <a:pPr>
              <a:defRPr sz="2000"/>
            </a:pPr>
          </a:p>
        </p:txBody>
      </p:sp>
      <p:sp>
        <p:nvSpPr>
          <p:cNvPr id="366" name="TextBox 32"/>
          <p:cNvSpPr txBox="1"/>
          <p:nvPr/>
        </p:nvSpPr>
        <p:spPr>
          <a:xfrm>
            <a:off x="3066897" y="1196737"/>
            <a:ext cx="5475703" cy="1564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lnSpc>
                <a:spcPct val="120000"/>
              </a:lnSpc>
              <a:spcBef>
                <a:spcPts val="700"/>
              </a:spcBef>
              <a:defRPr sz="1600">
                <a:latin typeface="Mulish ExtraLight Regular"/>
                <a:ea typeface="Mulish ExtraLight Regular"/>
                <a:cs typeface="Mulish ExtraLight Regular"/>
                <a:sym typeface="Mulish ExtraLight Regular"/>
              </a:defRPr>
            </a:lvl1pPr>
          </a:lstStyle>
          <a:p>
            <a:pPr/>
            <a:r>
              <a:t>The gifts listed in the blue category demonstrate the power of God. Many of them transcend the limits of rationality in order to show God’s power over nature and to minister to people whose needs could not be met by conventional means.</a:t>
            </a:r>
          </a:p>
        </p:txBody>
      </p:sp>
      <p:sp>
        <p:nvSpPr>
          <p:cNvPr id="367" name="TextBox 46"/>
          <p:cNvSpPr txBox="1"/>
          <p:nvPr/>
        </p:nvSpPr>
        <p:spPr>
          <a:xfrm>
            <a:off x="3217140" y="4412399"/>
            <a:ext cx="1538678" cy="9601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66700" indent="-203200" algn="l">
              <a:lnSpc>
                <a:spcPct val="140000"/>
              </a:lnSpc>
              <a:buSzPct val="100000"/>
              <a:buChar char="•"/>
              <a:defRPr sz="1400">
                <a:latin typeface="Mulish ExtraLight SemiBold"/>
                <a:ea typeface="Mulish ExtraLight SemiBold"/>
                <a:cs typeface="Mulish ExtraLight SemiBold"/>
                <a:sym typeface="Mulish ExtraLight SemiBold"/>
              </a:defRPr>
            </a:pPr>
            <a:r>
              <a:t>Faith</a:t>
            </a:r>
          </a:p>
          <a:p>
            <a:pPr marL="266700" indent="-203200" algn="l">
              <a:lnSpc>
                <a:spcPct val="140000"/>
              </a:lnSpc>
              <a:buSzPct val="100000"/>
              <a:buChar char="•"/>
              <a:defRPr sz="1400">
                <a:latin typeface="Mulish ExtraLight SemiBold"/>
                <a:ea typeface="Mulish ExtraLight SemiBold"/>
                <a:cs typeface="Mulish ExtraLight SemiBold"/>
                <a:sym typeface="Mulish ExtraLight SemiBold"/>
              </a:defRPr>
            </a:pPr>
            <a:r>
              <a:t>Prayer</a:t>
            </a:r>
          </a:p>
          <a:p>
            <a:pPr marL="266700" indent="-203200" algn="l">
              <a:lnSpc>
                <a:spcPct val="140000"/>
              </a:lnSpc>
              <a:buSzPct val="100000"/>
              <a:buChar char="•"/>
              <a:defRPr sz="1400">
                <a:latin typeface="Mulish ExtraLight SemiBold"/>
                <a:ea typeface="Mulish ExtraLight SemiBold"/>
                <a:cs typeface="Mulish ExtraLight SemiBold"/>
                <a:sym typeface="Mulish ExtraLight SemiBold"/>
              </a:defRPr>
            </a:pPr>
            <a:r>
              <a:t>Suffering</a:t>
            </a:r>
          </a:p>
        </p:txBody>
      </p:sp>
      <p:sp>
        <p:nvSpPr>
          <p:cNvPr id="368" name="TextBox 13"/>
          <p:cNvSpPr txBox="1"/>
          <p:nvPr/>
        </p:nvSpPr>
        <p:spPr>
          <a:xfrm>
            <a:off x="5189785" y="4409107"/>
            <a:ext cx="1538678" cy="12801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15900" indent="-152400" algn="l">
              <a:lnSpc>
                <a:spcPct val="140000"/>
              </a:lnSpc>
              <a:buSzPct val="100000"/>
              <a:buChar char="•"/>
              <a:defRPr sz="1400">
                <a:latin typeface="Mulish ExtraLight SemiBold"/>
                <a:ea typeface="Mulish ExtraLight SemiBold"/>
                <a:cs typeface="Mulish ExtraLight SemiBold"/>
                <a:sym typeface="Mulish ExtraLight SemiBold"/>
              </a:defRPr>
            </a:pPr>
            <a:r>
              <a:t>Discernment</a:t>
            </a:r>
          </a:p>
          <a:p>
            <a:pPr marL="215900" indent="-152400" algn="l">
              <a:lnSpc>
                <a:spcPct val="140000"/>
              </a:lnSpc>
              <a:buSzPct val="100000"/>
              <a:buChar char="•"/>
              <a:defRPr sz="1400">
                <a:latin typeface="Mulish ExtraLight SemiBold"/>
                <a:ea typeface="Mulish ExtraLight SemiBold"/>
                <a:cs typeface="Mulish ExtraLight SemiBold"/>
                <a:sym typeface="Mulish ExtraLight SemiBold"/>
              </a:defRPr>
            </a:pPr>
            <a:r>
              <a:t>Interpretation</a:t>
            </a:r>
          </a:p>
          <a:p>
            <a:pPr marL="215900" indent="-152400" algn="l">
              <a:lnSpc>
                <a:spcPct val="140000"/>
              </a:lnSpc>
              <a:buSzPct val="100000"/>
              <a:buChar char="•"/>
              <a:defRPr sz="1400">
                <a:latin typeface="Mulish ExtraLight SemiBold"/>
                <a:ea typeface="Mulish ExtraLight SemiBold"/>
                <a:cs typeface="Mulish ExtraLight SemiBold"/>
                <a:sym typeface="Mulish ExtraLight SemiBold"/>
              </a:defRPr>
            </a:pPr>
            <a:r>
              <a:t>Prophecy</a:t>
            </a:r>
          </a:p>
          <a:p>
            <a:pPr marL="215900" indent="-152400" algn="l">
              <a:lnSpc>
                <a:spcPct val="140000"/>
              </a:lnSpc>
              <a:buSzPct val="100000"/>
              <a:buChar char="•"/>
              <a:defRPr sz="1400">
                <a:latin typeface="Mulish ExtraLight SemiBold"/>
                <a:ea typeface="Mulish ExtraLight SemiBold"/>
                <a:cs typeface="Mulish ExtraLight SemiBold"/>
                <a:sym typeface="Mulish ExtraLight SemiBold"/>
              </a:defRPr>
            </a:pPr>
            <a:r>
              <a:t>Tongues</a:t>
            </a:r>
          </a:p>
        </p:txBody>
      </p:sp>
      <p:sp>
        <p:nvSpPr>
          <p:cNvPr id="369" name="TextBox 14"/>
          <p:cNvSpPr txBox="1"/>
          <p:nvPr/>
        </p:nvSpPr>
        <p:spPr>
          <a:xfrm>
            <a:off x="7131075" y="3423069"/>
            <a:ext cx="1538678" cy="85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vl1pPr>
          </a:lstStyle>
          <a:p>
            <a:pPr/>
            <a:r>
              <a:t>renewing through the power of God</a:t>
            </a:r>
          </a:p>
        </p:txBody>
      </p:sp>
      <p:sp>
        <p:nvSpPr>
          <p:cNvPr id="370" name="TextBox 13"/>
          <p:cNvSpPr txBox="1"/>
          <p:nvPr/>
        </p:nvSpPr>
        <p:spPr>
          <a:xfrm>
            <a:off x="5146490" y="3396399"/>
            <a:ext cx="1587959" cy="85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600"/>
            </a:lvl1pPr>
          </a:lstStyle>
          <a:p>
            <a:pPr/>
            <a:r>
              <a:t>renewing connections with God</a:t>
            </a:r>
          </a:p>
        </p:txBody>
      </p:sp>
      <p:sp>
        <p:nvSpPr>
          <p:cNvPr id="371" name="TextBox 14"/>
          <p:cNvSpPr txBox="1"/>
          <p:nvPr/>
        </p:nvSpPr>
        <p:spPr>
          <a:xfrm>
            <a:off x="7113940" y="4423729"/>
            <a:ext cx="1587958" cy="9601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15900" indent="-152400" algn="l">
              <a:lnSpc>
                <a:spcPct val="140000"/>
              </a:lnSpc>
              <a:buSzPct val="100000"/>
              <a:buChar char="•"/>
              <a:defRPr sz="1400">
                <a:latin typeface="Mulish ExtraLight SemiBold"/>
                <a:ea typeface="Mulish ExtraLight SemiBold"/>
                <a:cs typeface="Mulish ExtraLight SemiBold"/>
                <a:sym typeface="Mulish ExtraLight SemiBold"/>
              </a:defRPr>
            </a:pPr>
            <a:r>
              <a:t>Deliverance</a:t>
            </a:r>
          </a:p>
          <a:p>
            <a:pPr marL="215900" indent="-152400" algn="l">
              <a:lnSpc>
                <a:spcPct val="140000"/>
              </a:lnSpc>
              <a:buSzPct val="100000"/>
              <a:buChar char="•"/>
              <a:defRPr sz="1400">
                <a:latin typeface="Mulish ExtraLight SemiBold"/>
                <a:ea typeface="Mulish ExtraLight SemiBold"/>
                <a:cs typeface="Mulish ExtraLight SemiBold"/>
                <a:sym typeface="Mulish ExtraLight SemiBold"/>
              </a:defRPr>
            </a:pPr>
            <a:r>
              <a:t>Healing</a:t>
            </a:r>
          </a:p>
          <a:p>
            <a:pPr marL="215900" indent="-152400" algn="l">
              <a:lnSpc>
                <a:spcPct val="140000"/>
              </a:lnSpc>
              <a:buSzPct val="100000"/>
              <a:buChar char="•"/>
              <a:defRPr sz="1400">
                <a:latin typeface="Mulish ExtraLight SemiBold"/>
                <a:ea typeface="Mulish ExtraLight SemiBold"/>
                <a:cs typeface="Mulish ExtraLight SemiBold"/>
                <a:sym typeface="Mulish ExtraLight SemiBold"/>
              </a:defRPr>
            </a:pPr>
            <a:r>
              <a:t>Miracles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60"/>
                                        </p:tgtEl>
                                        <p:attrNameLst>
                                          <p:attrName>style.visibility</p:attrName>
                                        </p:attrNameLst>
                                      </p:cBhvr>
                                      <p:to>
                                        <p:strVal val="visible"/>
                                      </p:to>
                                    </p:set>
                                    <p:animEffect filter="fade" transition="in">
                                      <p:cBhvr>
                                        <p:cTn id="7" dur="1250"/>
                                        <p:tgtEl>
                                          <p:spTgt spid="36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366"/>
                                        </p:tgtEl>
                                        <p:attrNameLst>
                                          <p:attrName>style.visibility</p:attrName>
                                        </p:attrNameLst>
                                      </p:cBhvr>
                                      <p:to>
                                        <p:strVal val="visible"/>
                                      </p:to>
                                    </p:set>
                                    <p:animEffect filter="fade" transition="in">
                                      <p:cBhvr>
                                        <p:cTn id="12" dur="4000"/>
                                        <p:tgtEl>
                                          <p:spTgt spid="36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362"/>
                                        </p:tgtEl>
                                        <p:attrNameLst>
                                          <p:attrName>style.visibility</p:attrName>
                                        </p:attrNameLst>
                                      </p:cBhvr>
                                      <p:to>
                                        <p:strVal val="visible"/>
                                      </p:to>
                                    </p:set>
                                    <p:animEffect filter="fade" transition="in">
                                      <p:cBhvr>
                                        <p:cTn id="17" dur="1250"/>
                                        <p:tgtEl>
                                          <p:spTgt spid="362"/>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16" presetID="23" grpId="4" fill="hold">
                                  <p:stCondLst>
                                    <p:cond delay="0"/>
                                  </p:stCondLst>
                                  <p:iterate type="el" backwards="0">
                                    <p:tmAbs val="0"/>
                                  </p:iterate>
                                  <p:childTnLst>
                                    <p:set>
                                      <p:cBhvr>
                                        <p:cTn id="21" fill="hold"/>
                                        <p:tgtEl>
                                          <p:spTgt spid="363"/>
                                        </p:tgtEl>
                                        <p:attrNameLst>
                                          <p:attrName>style.visibility</p:attrName>
                                        </p:attrNameLst>
                                      </p:cBhvr>
                                      <p:to>
                                        <p:strVal val="visible"/>
                                      </p:to>
                                    </p:set>
                                    <p:anim calcmode="lin" valueType="num">
                                      <p:cBhvr>
                                        <p:cTn id="22" dur="1250" fill="hold"/>
                                        <p:tgtEl>
                                          <p:spTgt spid="363"/>
                                        </p:tgtEl>
                                        <p:attrNameLst>
                                          <p:attrName>ppt_w</p:attrName>
                                        </p:attrNameLst>
                                      </p:cBhvr>
                                      <p:tavLst>
                                        <p:tav tm="0">
                                          <p:val>
                                            <p:fltVal val="0"/>
                                          </p:val>
                                        </p:tav>
                                        <p:tav tm="100000">
                                          <p:val>
                                            <p:strVal val="#ppt_w"/>
                                          </p:val>
                                        </p:tav>
                                      </p:tavLst>
                                    </p:anim>
                                    <p:anim calcmode="lin" valueType="num">
                                      <p:cBhvr>
                                        <p:cTn id="23" dur="1250" fill="hold"/>
                                        <p:tgtEl>
                                          <p:spTgt spid="363"/>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16" presetID="23" grpId="5" fill="hold">
                                  <p:stCondLst>
                                    <p:cond delay="0"/>
                                  </p:stCondLst>
                                  <p:iterate type="el" backwards="0">
                                    <p:tmAbs val="0"/>
                                  </p:iterate>
                                  <p:childTnLst>
                                    <p:set>
                                      <p:cBhvr>
                                        <p:cTn id="27" fill="hold"/>
                                        <p:tgtEl>
                                          <p:spTgt spid="367">
                                            <p:bg/>
                                          </p:spTgt>
                                        </p:tgtEl>
                                        <p:attrNameLst>
                                          <p:attrName>style.visibility</p:attrName>
                                        </p:attrNameLst>
                                      </p:cBhvr>
                                      <p:to>
                                        <p:strVal val="visible"/>
                                      </p:to>
                                    </p:set>
                                    <p:anim calcmode="lin" valueType="num">
                                      <p:cBhvr>
                                        <p:cTn id="28" dur="1000" fill="hold"/>
                                        <p:tgtEl>
                                          <p:spTgt spid="367">
                                            <p:bg/>
                                          </p:spTgt>
                                        </p:tgtEl>
                                        <p:attrNameLst>
                                          <p:attrName>ppt_w</p:attrName>
                                        </p:attrNameLst>
                                      </p:cBhvr>
                                      <p:tavLst>
                                        <p:tav tm="0">
                                          <p:val>
                                            <p:fltVal val="0"/>
                                          </p:val>
                                        </p:tav>
                                        <p:tav tm="100000">
                                          <p:val>
                                            <p:strVal val="#ppt_w"/>
                                          </p:val>
                                        </p:tav>
                                      </p:tavLst>
                                    </p:anim>
                                    <p:anim calcmode="lin" valueType="num">
                                      <p:cBhvr>
                                        <p:cTn id="29" dur="1000" fill="hold"/>
                                        <p:tgtEl>
                                          <p:spTgt spid="367">
                                            <p:bg/>
                                          </p:spTgt>
                                        </p:tgtEl>
                                        <p:attrNameLst>
                                          <p:attrName>ppt_h</p:attrName>
                                        </p:attrNameLst>
                                      </p:cBhvr>
                                      <p:tavLst>
                                        <p:tav tm="0">
                                          <p:val>
                                            <p:fltVal val="0"/>
                                          </p:val>
                                        </p:tav>
                                        <p:tav tm="100000">
                                          <p:val>
                                            <p:strVal val="#ppt_h"/>
                                          </p:val>
                                        </p:tav>
                                      </p:tavLst>
                                    </p:anim>
                                  </p:childTnLst>
                                </p:cTn>
                              </p:par>
                              <p:par>
                                <p:cTn id="30" presetClass="entr" nodeType="withEffect" presetSubtype="16" presetID="23" grpId="5" fill="hold">
                                  <p:stCondLst>
                                    <p:cond delay="0"/>
                                  </p:stCondLst>
                                  <p:iterate type="el" backwards="0">
                                    <p:tmAbs val="0"/>
                                  </p:iterate>
                                  <p:childTnLst>
                                    <p:set>
                                      <p:cBhvr>
                                        <p:cTn id="31" fill="hold"/>
                                        <p:tgtEl>
                                          <p:spTgt spid="367">
                                            <p:txEl>
                                              <p:pRg st="0" end="0"/>
                                            </p:txEl>
                                          </p:spTgt>
                                        </p:tgtEl>
                                        <p:attrNameLst>
                                          <p:attrName>style.visibility</p:attrName>
                                        </p:attrNameLst>
                                      </p:cBhvr>
                                      <p:to>
                                        <p:strVal val="visible"/>
                                      </p:to>
                                    </p:set>
                                    <p:anim calcmode="lin" valueType="num">
                                      <p:cBhvr>
                                        <p:cTn id="32" dur="1000" fill="hold"/>
                                        <p:tgtEl>
                                          <p:spTgt spid="367">
                                            <p:txEl>
                                              <p:pRg st="0" end="0"/>
                                            </p:txEl>
                                          </p:spTgt>
                                        </p:tgtEl>
                                        <p:attrNameLst>
                                          <p:attrName>ppt_w</p:attrName>
                                        </p:attrNameLst>
                                      </p:cBhvr>
                                      <p:tavLst>
                                        <p:tav tm="0">
                                          <p:val>
                                            <p:fltVal val="0"/>
                                          </p:val>
                                        </p:tav>
                                        <p:tav tm="100000">
                                          <p:val>
                                            <p:strVal val="#ppt_w"/>
                                          </p:val>
                                        </p:tav>
                                      </p:tavLst>
                                    </p:anim>
                                    <p:anim calcmode="lin" valueType="num">
                                      <p:cBhvr>
                                        <p:cTn id="33" dur="1000" fill="hold"/>
                                        <p:tgtEl>
                                          <p:spTgt spid="3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16" presetID="23" grpId="5" fill="hold">
                                  <p:stCondLst>
                                    <p:cond delay="0"/>
                                  </p:stCondLst>
                                  <p:iterate type="el" backwards="0">
                                    <p:tmAbs val="0"/>
                                  </p:iterate>
                                  <p:childTnLst>
                                    <p:set>
                                      <p:cBhvr>
                                        <p:cTn id="37" fill="hold"/>
                                        <p:tgtEl>
                                          <p:spTgt spid="367">
                                            <p:txEl>
                                              <p:pRg st="1" end="1"/>
                                            </p:txEl>
                                          </p:spTgt>
                                        </p:tgtEl>
                                        <p:attrNameLst>
                                          <p:attrName>style.visibility</p:attrName>
                                        </p:attrNameLst>
                                      </p:cBhvr>
                                      <p:to>
                                        <p:strVal val="visible"/>
                                      </p:to>
                                    </p:set>
                                    <p:anim calcmode="lin" valueType="num">
                                      <p:cBhvr>
                                        <p:cTn id="38" dur="1000" fill="hold"/>
                                        <p:tgtEl>
                                          <p:spTgt spid="367">
                                            <p:txEl>
                                              <p:pRg st="1" end="1"/>
                                            </p:txEl>
                                          </p:spTgt>
                                        </p:tgtEl>
                                        <p:attrNameLst>
                                          <p:attrName>ppt_w</p:attrName>
                                        </p:attrNameLst>
                                      </p:cBhvr>
                                      <p:tavLst>
                                        <p:tav tm="0">
                                          <p:val>
                                            <p:fltVal val="0"/>
                                          </p:val>
                                        </p:tav>
                                        <p:tav tm="100000">
                                          <p:val>
                                            <p:strVal val="#ppt_w"/>
                                          </p:val>
                                        </p:tav>
                                      </p:tavLst>
                                    </p:anim>
                                    <p:anim calcmode="lin" valueType="num">
                                      <p:cBhvr>
                                        <p:cTn id="39" dur="1000" fill="hold"/>
                                        <p:tgtEl>
                                          <p:spTgt spid="36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16" presetID="23" grpId="5" fill="hold">
                                  <p:stCondLst>
                                    <p:cond delay="0"/>
                                  </p:stCondLst>
                                  <p:iterate type="el" backwards="0">
                                    <p:tmAbs val="0"/>
                                  </p:iterate>
                                  <p:childTnLst>
                                    <p:set>
                                      <p:cBhvr>
                                        <p:cTn id="43" fill="hold"/>
                                        <p:tgtEl>
                                          <p:spTgt spid="367">
                                            <p:txEl>
                                              <p:pRg st="2" end="2"/>
                                            </p:txEl>
                                          </p:spTgt>
                                        </p:tgtEl>
                                        <p:attrNameLst>
                                          <p:attrName>style.visibility</p:attrName>
                                        </p:attrNameLst>
                                      </p:cBhvr>
                                      <p:to>
                                        <p:strVal val="visible"/>
                                      </p:to>
                                    </p:set>
                                    <p:anim calcmode="lin" valueType="num">
                                      <p:cBhvr>
                                        <p:cTn id="44" dur="1000" fill="hold"/>
                                        <p:tgtEl>
                                          <p:spTgt spid="367">
                                            <p:txEl>
                                              <p:pRg st="2" end="2"/>
                                            </p:txEl>
                                          </p:spTgt>
                                        </p:tgtEl>
                                        <p:attrNameLst>
                                          <p:attrName>ppt_w</p:attrName>
                                        </p:attrNameLst>
                                      </p:cBhvr>
                                      <p:tavLst>
                                        <p:tav tm="0">
                                          <p:val>
                                            <p:fltVal val="0"/>
                                          </p:val>
                                        </p:tav>
                                        <p:tav tm="100000">
                                          <p:val>
                                            <p:strVal val="#ppt_w"/>
                                          </p:val>
                                        </p:tav>
                                      </p:tavLst>
                                    </p:anim>
                                    <p:anim calcmode="lin" valueType="num">
                                      <p:cBhvr>
                                        <p:cTn id="45" dur="1000" fill="hold"/>
                                        <p:tgtEl>
                                          <p:spTgt spid="36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Class="entr" nodeType="clickEffect" presetID="10" grpId="6" fill="hold">
                                  <p:stCondLst>
                                    <p:cond delay="0"/>
                                  </p:stCondLst>
                                  <p:iterate type="el" backwards="0">
                                    <p:tmAbs val="0"/>
                                  </p:iterate>
                                  <p:childTnLst>
                                    <p:set>
                                      <p:cBhvr>
                                        <p:cTn id="49" fill="hold"/>
                                        <p:tgtEl>
                                          <p:spTgt spid="364"/>
                                        </p:tgtEl>
                                        <p:attrNameLst>
                                          <p:attrName>style.visibility</p:attrName>
                                        </p:attrNameLst>
                                      </p:cBhvr>
                                      <p:to>
                                        <p:strVal val="visible"/>
                                      </p:to>
                                    </p:set>
                                    <p:animEffect filter="fade" transition="in">
                                      <p:cBhvr>
                                        <p:cTn id="50" dur="1250"/>
                                        <p:tgtEl>
                                          <p:spTgt spid="364"/>
                                        </p:tgtEl>
                                      </p:cBhvr>
                                    </p:animEffec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16" presetID="23" grpId="7" fill="hold">
                                  <p:stCondLst>
                                    <p:cond delay="0"/>
                                  </p:stCondLst>
                                  <p:iterate type="el" backwards="0">
                                    <p:tmAbs val="0"/>
                                  </p:iterate>
                                  <p:childTnLst>
                                    <p:set>
                                      <p:cBhvr>
                                        <p:cTn id="54" fill="hold"/>
                                        <p:tgtEl>
                                          <p:spTgt spid="370"/>
                                        </p:tgtEl>
                                        <p:attrNameLst>
                                          <p:attrName>style.visibility</p:attrName>
                                        </p:attrNameLst>
                                      </p:cBhvr>
                                      <p:to>
                                        <p:strVal val="visible"/>
                                      </p:to>
                                    </p:set>
                                    <p:anim calcmode="lin" valueType="num">
                                      <p:cBhvr>
                                        <p:cTn id="55" dur="1250" fill="hold"/>
                                        <p:tgtEl>
                                          <p:spTgt spid="370"/>
                                        </p:tgtEl>
                                        <p:attrNameLst>
                                          <p:attrName>ppt_w</p:attrName>
                                        </p:attrNameLst>
                                      </p:cBhvr>
                                      <p:tavLst>
                                        <p:tav tm="0">
                                          <p:val>
                                            <p:fltVal val="0"/>
                                          </p:val>
                                        </p:tav>
                                        <p:tav tm="100000">
                                          <p:val>
                                            <p:strVal val="#ppt_w"/>
                                          </p:val>
                                        </p:tav>
                                      </p:tavLst>
                                    </p:anim>
                                    <p:anim calcmode="lin" valueType="num">
                                      <p:cBhvr>
                                        <p:cTn id="56" dur="1250" fill="hold"/>
                                        <p:tgtEl>
                                          <p:spTgt spid="370"/>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16" presetID="23" grpId="8" fill="hold">
                                  <p:stCondLst>
                                    <p:cond delay="0"/>
                                  </p:stCondLst>
                                  <p:iterate type="el" backwards="0">
                                    <p:tmAbs val="0"/>
                                  </p:iterate>
                                  <p:childTnLst>
                                    <p:set>
                                      <p:cBhvr>
                                        <p:cTn id="60" fill="hold"/>
                                        <p:tgtEl>
                                          <p:spTgt spid="368">
                                            <p:bg/>
                                          </p:spTgt>
                                        </p:tgtEl>
                                        <p:attrNameLst>
                                          <p:attrName>style.visibility</p:attrName>
                                        </p:attrNameLst>
                                      </p:cBhvr>
                                      <p:to>
                                        <p:strVal val="visible"/>
                                      </p:to>
                                    </p:set>
                                    <p:anim calcmode="lin" valueType="num">
                                      <p:cBhvr>
                                        <p:cTn id="61" dur="1000" fill="hold"/>
                                        <p:tgtEl>
                                          <p:spTgt spid="368">
                                            <p:bg/>
                                          </p:spTgt>
                                        </p:tgtEl>
                                        <p:attrNameLst>
                                          <p:attrName>ppt_w</p:attrName>
                                        </p:attrNameLst>
                                      </p:cBhvr>
                                      <p:tavLst>
                                        <p:tav tm="0">
                                          <p:val>
                                            <p:fltVal val="0"/>
                                          </p:val>
                                        </p:tav>
                                        <p:tav tm="100000">
                                          <p:val>
                                            <p:strVal val="#ppt_w"/>
                                          </p:val>
                                        </p:tav>
                                      </p:tavLst>
                                    </p:anim>
                                    <p:anim calcmode="lin" valueType="num">
                                      <p:cBhvr>
                                        <p:cTn id="62" dur="1000" fill="hold"/>
                                        <p:tgtEl>
                                          <p:spTgt spid="368">
                                            <p:bg/>
                                          </p:spTgt>
                                        </p:tgtEl>
                                        <p:attrNameLst>
                                          <p:attrName>ppt_h</p:attrName>
                                        </p:attrNameLst>
                                      </p:cBhvr>
                                      <p:tavLst>
                                        <p:tav tm="0">
                                          <p:val>
                                            <p:fltVal val="0"/>
                                          </p:val>
                                        </p:tav>
                                        <p:tav tm="100000">
                                          <p:val>
                                            <p:strVal val="#ppt_h"/>
                                          </p:val>
                                        </p:tav>
                                      </p:tavLst>
                                    </p:anim>
                                  </p:childTnLst>
                                </p:cTn>
                              </p:par>
                              <p:par>
                                <p:cTn id="63" presetClass="entr" nodeType="withEffect" presetSubtype="16" presetID="23" grpId="8" fill="hold">
                                  <p:stCondLst>
                                    <p:cond delay="0"/>
                                  </p:stCondLst>
                                  <p:iterate type="el" backwards="0">
                                    <p:tmAbs val="0"/>
                                  </p:iterate>
                                  <p:childTnLst>
                                    <p:set>
                                      <p:cBhvr>
                                        <p:cTn id="64" fill="hold"/>
                                        <p:tgtEl>
                                          <p:spTgt spid="368">
                                            <p:txEl>
                                              <p:pRg st="0" end="0"/>
                                            </p:txEl>
                                          </p:spTgt>
                                        </p:tgtEl>
                                        <p:attrNameLst>
                                          <p:attrName>style.visibility</p:attrName>
                                        </p:attrNameLst>
                                      </p:cBhvr>
                                      <p:to>
                                        <p:strVal val="visible"/>
                                      </p:to>
                                    </p:set>
                                    <p:anim calcmode="lin" valueType="num">
                                      <p:cBhvr>
                                        <p:cTn id="65" dur="1000" fill="hold"/>
                                        <p:tgtEl>
                                          <p:spTgt spid="368">
                                            <p:txEl>
                                              <p:pRg st="0" end="0"/>
                                            </p:txEl>
                                          </p:spTgt>
                                        </p:tgtEl>
                                        <p:attrNameLst>
                                          <p:attrName>ppt_w</p:attrName>
                                        </p:attrNameLst>
                                      </p:cBhvr>
                                      <p:tavLst>
                                        <p:tav tm="0">
                                          <p:val>
                                            <p:fltVal val="0"/>
                                          </p:val>
                                        </p:tav>
                                        <p:tav tm="100000">
                                          <p:val>
                                            <p:strVal val="#ppt_w"/>
                                          </p:val>
                                        </p:tav>
                                      </p:tavLst>
                                    </p:anim>
                                    <p:anim calcmode="lin" valueType="num">
                                      <p:cBhvr>
                                        <p:cTn id="66" dur="1000" fill="hold"/>
                                        <p:tgtEl>
                                          <p:spTgt spid="36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16" presetID="23" grpId="8" fill="hold">
                                  <p:stCondLst>
                                    <p:cond delay="0"/>
                                  </p:stCondLst>
                                  <p:iterate type="el" backwards="0">
                                    <p:tmAbs val="0"/>
                                  </p:iterate>
                                  <p:childTnLst>
                                    <p:set>
                                      <p:cBhvr>
                                        <p:cTn id="70" fill="hold"/>
                                        <p:tgtEl>
                                          <p:spTgt spid="368">
                                            <p:txEl>
                                              <p:pRg st="1" end="1"/>
                                            </p:txEl>
                                          </p:spTgt>
                                        </p:tgtEl>
                                        <p:attrNameLst>
                                          <p:attrName>style.visibility</p:attrName>
                                        </p:attrNameLst>
                                      </p:cBhvr>
                                      <p:to>
                                        <p:strVal val="visible"/>
                                      </p:to>
                                    </p:set>
                                    <p:anim calcmode="lin" valueType="num">
                                      <p:cBhvr>
                                        <p:cTn id="71" dur="1000" fill="hold"/>
                                        <p:tgtEl>
                                          <p:spTgt spid="368">
                                            <p:txEl>
                                              <p:pRg st="1" end="1"/>
                                            </p:txEl>
                                          </p:spTgt>
                                        </p:tgtEl>
                                        <p:attrNameLst>
                                          <p:attrName>ppt_w</p:attrName>
                                        </p:attrNameLst>
                                      </p:cBhvr>
                                      <p:tavLst>
                                        <p:tav tm="0">
                                          <p:val>
                                            <p:fltVal val="0"/>
                                          </p:val>
                                        </p:tav>
                                        <p:tav tm="100000">
                                          <p:val>
                                            <p:strVal val="#ppt_w"/>
                                          </p:val>
                                        </p:tav>
                                      </p:tavLst>
                                    </p:anim>
                                    <p:anim calcmode="lin" valueType="num">
                                      <p:cBhvr>
                                        <p:cTn id="72" dur="1000" fill="hold"/>
                                        <p:tgtEl>
                                          <p:spTgt spid="36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Class="entr" nodeType="clickEffect" presetSubtype="16" presetID="23" grpId="8" fill="hold">
                                  <p:stCondLst>
                                    <p:cond delay="0"/>
                                  </p:stCondLst>
                                  <p:iterate type="el" backwards="0">
                                    <p:tmAbs val="0"/>
                                  </p:iterate>
                                  <p:childTnLst>
                                    <p:set>
                                      <p:cBhvr>
                                        <p:cTn id="76" fill="hold"/>
                                        <p:tgtEl>
                                          <p:spTgt spid="368">
                                            <p:txEl>
                                              <p:pRg st="2" end="2"/>
                                            </p:txEl>
                                          </p:spTgt>
                                        </p:tgtEl>
                                        <p:attrNameLst>
                                          <p:attrName>style.visibility</p:attrName>
                                        </p:attrNameLst>
                                      </p:cBhvr>
                                      <p:to>
                                        <p:strVal val="visible"/>
                                      </p:to>
                                    </p:set>
                                    <p:anim calcmode="lin" valueType="num">
                                      <p:cBhvr>
                                        <p:cTn id="77" dur="1000" fill="hold"/>
                                        <p:tgtEl>
                                          <p:spTgt spid="368">
                                            <p:txEl>
                                              <p:pRg st="2" end="2"/>
                                            </p:txEl>
                                          </p:spTgt>
                                        </p:tgtEl>
                                        <p:attrNameLst>
                                          <p:attrName>ppt_w</p:attrName>
                                        </p:attrNameLst>
                                      </p:cBhvr>
                                      <p:tavLst>
                                        <p:tav tm="0">
                                          <p:val>
                                            <p:fltVal val="0"/>
                                          </p:val>
                                        </p:tav>
                                        <p:tav tm="100000">
                                          <p:val>
                                            <p:strVal val="#ppt_w"/>
                                          </p:val>
                                        </p:tav>
                                      </p:tavLst>
                                    </p:anim>
                                    <p:anim calcmode="lin" valueType="num">
                                      <p:cBhvr>
                                        <p:cTn id="78" dur="1000" fill="hold"/>
                                        <p:tgtEl>
                                          <p:spTgt spid="36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Class="entr" nodeType="clickEffect" presetSubtype="16" presetID="23" grpId="8" fill="hold">
                                  <p:stCondLst>
                                    <p:cond delay="0"/>
                                  </p:stCondLst>
                                  <p:iterate type="el" backwards="0">
                                    <p:tmAbs val="0"/>
                                  </p:iterate>
                                  <p:childTnLst>
                                    <p:set>
                                      <p:cBhvr>
                                        <p:cTn id="82" fill="hold"/>
                                        <p:tgtEl>
                                          <p:spTgt spid="368">
                                            <p:txEl>
                                              <p:pRg st="3" end="3"/>
                                            </p:txEl>
                                          </p:spTgt>
                                        </p:tgtEl>
                                        <p:attrNameLst>
                                          <p:attrName>style.visibility</p:attrName>
                                        </p:attrNameLst>
                                      </p:cBhvr>
                                      <p:to>
                                        <p:strVal val="visible"/>
                                      </p:to>
                                    </p:set>
                                    <p:anim calcmode="lin" valueType="num">
                                      <p:cBhvr>
                                        <p:cTn id="83" dur="1000" fill="hold"/>
                                        <p:tgtEl>
                                          <p:spTgt spid="368">
                                            <p:txEl>
                                              <p:pRg st="3" end="3"/>
                                            </p:txEl>
                                          </p:spTgt>
                                        </p:tgtEl>
                                        <p:attrNameLst>
                                          <p:attrName>ppt_w</p:attrName>
                                        </p:attrNameLst>
                                      </p:cBhvr>
                                      <p:tavLst>
                                        <p:tav tm="0">
                                          <p:val>
                                            <p:fltVal val="0"/>
                                          </p:val>
                                        </p:tav>
                                        <p:tav tm="100000">
                                          <p:val>
                                            <p:strVal val="#ppt_w"/>
                                          </p:val>
                                        </p:tav>
                                      </p:tavLst>
                                    </p:anim>
                                    <p:anim calcmode="lin" valueType="num">
                                      <p:cBhvr>
                                        <p:cTn id="84" dur="1000" fill="hold"/>
                                        <p:tgtEl>
                                          <p:spTgt spid="368">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Class="entr" nodeType="clickEffect" presetID="10" grpId="9" fill="hold">
                                  <p:stCondLst>
                                    <p:cond delay="0"/>
                                  </p:stCondLst>
                                  <p:iterate type="el" backwards="0">
                                    <p:tmAbs val="0"/>
                                  </p:iterate>
                                  <p:childTnLst>
                                    <p:set>
                                      <p:cBhvr>
                                        <p:cTn id="88" fill="hold"/>
                                        <p:tgtEl>
                                          <p:spTgt spid="365"/>
                                        </p:tgtEl>
                                        <p:attrNameLst>
                                          <p:attrName>style.visibility</p:attrName>
                                        </p:attrNameLst>
                                      </p:cBhvr>
                                      <p:to>
                                        <p:strVal val="visible"/>
                                      </p:to>
                                    </p:set>
                                    <p:animEffect filter="fade" transition="in">
                                      <p:cBhvr>
                                        <p:cTn id="89" dur="1250"/>
                                        <p:tgtEl>
                                          <p:spTgt spid="365"/>
                                        </p:tgtEl>
                                      </p:cBhvr>
                                    </p:animEffect>
                                  </p:childTnLst>
                                </p:cTn>
                              </p:par>
                            </p:childTnLst>
                          </p:cTn>
                        </p:par>
                      </p:childTnLst>
                    </p:cTn>
                  </p:par>
                  <p:par>
                    <p:cTn id="90" fill="hold">
                      <p:stCondLst>
                        <p:cond delay="indefinite"/>
                      </p:stCondLst>
                      <p:childTnLst>
                        <p:par>
                          <p:cTn id="91" fill="hold">
                            <p:stCondLst>
                              <p:cond delay="0"/>
                            </p:stCondLst>
                            <p:childTnLst>
                              <p:par>
                                <p:cTn id="92" presetClass="entr" nodeType="clickEffect" presetSubtype="16" presetID="23" grpId="10" fill="hold">
                                  <p:stCondLst>
                                    <p:cond delay="0"/>
                                  </p:stCondLst>
                                  <p:iterate type="el" backwards="0">
                                    <p:tmAbs val="0"/>
                                  </p:iterate>
                                  <p:childTnLst>
                                    <p:set>
                                      <p:cBhvr>
                                        <p:cTn id="93" fill="hold"/>
                                        <p:tgtEl>
                                          <p:spTgt spid="369"/>
                                        </p:tgtEl>
                                        <p:attrNameLst>
                                          <p:attrName>style.visibility</p:attrName>
                                        </p:attrNameLst>
                                      </p:cBhvr>
                                      <p:to>
                                        <p:strVal val="visible"/>
                                      </p:to>
                                    </p:set>
                                    <p:anim calcmode="lin" valueType="num">
                                      <p:cBhvr>
                                        <p:cTn id="94" dur="1250" fill="hold"/>
                                        <p:tgtEl>
                                          <p:spTgt spid="369"/>
                                        </p:tgtEl>
                                        <p:attrNameLst>
                                          <p:attrName>ppt_w</p:attrName>
                                        </p:attrNameLst>
                                      </p:cBhvr>
                                      <p:tavLst>
                                        <p:tav tm="0">
                                          <p:val>
                                            <p:fltVal val="0"/>
                                          </p:val>
                                        </p:tav>
                                        <p:tav tm="100000">
                                          <p:val>
                                            <p:strVal val="#ppt_w"/>
                                          </p:val>
                                        </p:tav>
                                      </p:tavLst>
                                    </p:anim>
                                    <p:anim calcmode="lin" valueType="num">
                                      <p:cBhvr>
                                        <p:cTn id="95" dur="1250" fill="hold"/>
                                        <p:tgtEl>
                                          <p:spTgt spid="369"/>
                                        </p:tgtEl>
                                        <p:attrNameLst>
                                          <p:attrName>ppt_h</p:attrName>
                                        </p:attrNameLst>
                                      </p:cBhvr>
                                      <p:tavLst>
                                        <p:tav tm="0">
                                          <p:val>
                                            <p:fltVal val="0"/>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Class="entr" nodeType="clickEffect" presetSubtype="16" presetID="23" grpId="11" fill="hold">
                                  <p:stCondLst>
                                    <p:cond delay="0"/>
                                  </p:stCondLst>
                                  <p:iterate type="el" backwards="0">
                                    <p:tmAbs val="0"/>
                                  </p:iterate>
                                  <p:childTnLst>
                                    <p:set>
                                      <p:cBhvr>
                                        <p:cTn id="99" fill="hold"/>
                                        <p:tgtEl>
                                          <p:spTgt spid="371">
                                            <p:bg/>
                                          </p:spTgt>
                                        </p:tgtEl>
                                        <p:attrNameLst>
                                          <p:attrName>style.visibility</p:attrName>
                                        </p:attrNameLst>
                                      </p:cBhvr>
                                      <p:to>
                                        <p:strVal val="visible"/>
                                      </p:to>
                                    </p:set>
                                    <p:anim calcmode="lin" valueType="num">
                                      <p:cBhvr>
                                        <p:cTn id="100" dur="1000" fill="hold"/>
                                        <p:tgtEl>
                                          <p:spTgt spid="371">
                                            <p:bg/>
                                          </p:spTgt>
                                        </p:tgtEl>
                                        <p:attrNameLst>
                                          <p:attrName>ppt_w</p:attrName>
                                        </p:attrNameLst>
                                      </p:cBhvr>
                                      <p:tavLst>
                                        <p:tav tm="0">
                                          <p:val>
                                            <p:fltVal val="0"/>
                                          </p:val>
                                        </p:tav>
                                        <p:tav tm="100000">
                                          <p:val>
                                            <p:strVal val="#ppt_w"/>
                                          </p:val>
                                        </p:tav>
                                      </p:tavLst>
                                    </p:anim>
                                    <p:anim calcmode="lin" valueType="num">
                                      <p:cBhvr>
                                        <p:cTn id="101" dur="1000" fill="hold"/>
                                        <p:tgtEl>
                                          <p:spTgt spid="371">
                                            <p:bg/>
                                          </p:spTgt>
                                        </p:tgtEl>
                                        <p:attrNameLst>
                                          <p:attrName>ppt_h</p:attrName>
                                        </p:attrNameLst>
                                      </p:cBhvr>
                                      <p:tavLst>
                                        <p:tav tm="0">
                                          <p:val>
                                            <p:fltVal val="0"/>
                                          </p:val>
                                        </p:tav>
                                        <p:tav tm="100000">
                                          <p:val>
                                            <p:strVal val="#ppt_h"/>
                                          </p:val>
                                        </p:tav>
                                      </p:tavLst>
                                    </p:anim>
                                  </p:childTnLst>
                                </p:cTn>
                              </p:par>
                              <p:par>
                                <p:cTn id="102" presetClass="entr" nodeType="withEffect" presetSubtype="16" presetID="23" grpId="11" fill="hold">
                                  <p:stCondLst>
                                    <p:cond delay="0"/>
                                  </p:stCondLst>
                                  <p:iterate type="el" backwards="0">
                                    <p:tmAbs val="0"/>
                                  </p:iterate>
                                  <p:childTnLst>
                                    <p:set>
                                      <p:cBhvr>
                                        <p:cTn id="103" fill="hold"/>
                                        <p:tgtEl>
                                          <p:spTgt spid="371">
                                            <p:txEl>
                                              <p:pRg st="0" end="0"/>
                                            </p:txEl>
                                          </p:spTgt>
                                        </p:tgtEl>
                                        <p:attrNameLst>
                                          <p:attrName>style.visibility</p:attrName>
                                        </p:attrNameLst>
                                      </p:cBhvr>
                                      <p:to>
                                        <p:strVal val="visible"/>
                                      </p:to>
                                    </p:set>
                                    <p:anim calcmode="lin" valueType="num">
                                      <p:cBhvr>
                                        <p:cTn id="104" dur="1000" fill="hold"/>
                                        <p:tgtEl>
                                          <p:spTgt spid="371">
                                            <p:txEl>
                                              <p:pRg st="0" end="0"/>
                                            </p:txEl>
                                          </p:spTgt>
                                        </p:tgtEl>
                                        <p:attrNameLst>
                                          <p:attrName>ppt_w</p:attrName>
                                        </p:attrNameLst>
                                      </p:cBhvr>
                                      <p:tavLst>
                                        <p:tav tm="0">
                                          <p:val>
                                            <p:fltVal val="0"/>
                                          </p:val>
                                        </p:tav>
                                        <p:tav tm="100000">
                                          <p:val>
                                            <p:strVal val="#ppt_w"/>
                                          </p:val>
                                        </p:tav>
                                      </p:tavLst>
                                    </p:anim>
                                    <p:anim calcmode="lin" valueType="num">
                                      <p:cBhvr>
                                        <p:cTn id="105" dur="1000" fill="hold"/>
                                        <p:tgtEl>
                                          <p:spTgt spid="3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06" fill="hold">
                      <p:stCondLst>
                        <p:cond delay="indefinite"/>
                      </p:stCondLst>
                      <p:childTnLst>
                        <p:par>
                          <p:cTn id="107" fill="hold">
                            <p:stCondLst>
                              <p:cond delay="0"/>
                            </p:stCondLst>
                            <p:childTnLst>
                              <p:par>
                                <p:cTn id="108" presetClass="entr" nodeType="clickEffect" presetSubtype="16" presetID="23" grpId="11" fill="hold">
                                  <p:stCondLst>
                                    <p:cond delay="0"/>
                                  </p:stCondLst>
                                  <p:iterate type="el" backwards="0">
                                    <p:tmAbs val="0"/>
                                  </p:iterate>
                                  <p:childTnLst>
                                    <p:set>
                                      <p:cBhvr>
                                        <p:cTn id="109" fill="hold"/>
                                        <p:tgtEl>
                                          <p:spTgt spid="371">
                                            <p:txEl>
                                              <p:pRg st="1" end="1"/>
                                            </p:txEl>
                                          </p:spTgt>
                                        </p:tgtEl>
                                        <p:attrNameLst>
                                          <p:attrName>style.visibility</p:attrName>
                                        </p:attrNameLst>
                                      </p:cBhvr>
                                      <p:to>
                                        <p:strVal val="visible"/>
                                      </p:to>
                                    </p:set>
                                    <p:anim calcmode="lin" valueType="num">
                                      <p:cBhvr>
                                        <p:cTn id="110" dur="1000" fill="hold"/>
                                        <p:tgtEl>
                                          <p:spTgt spid="371">
                                            <p:txEl>
                                              <p:pRg st="1" end="1"/>
                                            </p:txEl>
                                          </p:spTgt>
                                        </p:tgtEl>
                                        <p:attrNameLst>
                                          <p:attrName>ppt_w</p:attrName>
                                        </p:attrNameLst>
                                      </p:cBhvr>
                                      <p:tavLst>
                                        <p:tav tm="0">
                                          <p:val>
                                            <p:fltVal val="0"/>
                                          </p:val>
                                        </p:tav>
                                        <p:tav tm="100000">
                                          <p:val>
                                            <p:strVal val="#ppt_w"/>
                                          </p:val>
                                        </p:tav>
                                      </p:tavLst>
                                    </p:anim>
                                    <p:anim calcmode="lin" valueType="num">
                                      <p:cBhvr>
                                        <p:cTn id="111" dur="1000" fill="hold"/>
                                        <p:tgtEl>
                                          <p:spTgt spid="37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12" fill="hold">
                      <p:stCondLst>
                        <p:cond delay="indefinite"/>
                      </p:stCondLst>
                      <p:childTnLst>
                        <p:par>
                          <p:cTn id="113" fill="hold">
                            <p:stCondLst>
                              <p:cond delay="0"/>
                            </p:stCondLst>
                            <p:childTnLst>
                              <p:par>
                                <p:cTn id="114" presetClass="entr" nodeType="clickEffect" presetSubtype="16" presetID="23" grpId="11" fill="hold">
                                  <p:stCondLst>
                                    <p:cond delay="0"/>
                                  </p:stCondLst>
                                  <p:iterate type="el" backwards="0">
                                    <p:tmAbs val="0"/>
                                  </p:iterate>
                                  <p:childTnLst>
                                    <p:set>
                                      <p:cBhvr>
                                        <p:cTn id="115" fill="hold"/>
                                        <p:tgtEl>
                                          <p:spTgt spid="371">
                                            <p:txEl>
                                              <p:pRg st="2" end="2"/>
                                            </p:txEl>
                                          </p:spTgt>
                                        </p:tgtEl>
                                        <p:attrNameLst>
                                          <p:attrName>style.visibility</p:attrName>
                                        </p:attrNameLst>
                                      </p:cBhvr>
                                      <p:to>
                                        <p:strVal val="visible"/>
                                      </p:to>
                                    </p:set>
                                    <p:anim calcmode="lin" valueType="num">
                                      <p:cBhvr>
                                        <p:cTn id="116" dur="1000" fill="hold"/>
                                        <p:tgtEl>
                                          <p:spTgt spid="371">
                                            <p:txEl>
                                              <p:pRg st="2" end="2"/>
                                            </p:txEl>
                                          </p:spTgt>
                                        </p:tgtEl>
                                        <p:attrNameLst>
                                          <p:attrName>ppt_w</p:attrName>
                                        </p:attrNameLst>
                                      </p:cBhvr>
                                      <p:tavLst>
                                        <p:tav tm="0">
                                          <p:val>
                                            <p:fltVal val="0"/>
                                          </p:val>
                                        </p:tav>
                                        <p:tav tm="100000">
                                          <p:val>
                                            <p:strVal val="#ppt_w"/>
                                          </p:val>
                                        </p:tav>
                                      </p:tavLst>
                                    </p:anim>
                                    <p:anim calcmode="lin" valueType="num">
                                      <p:cBhvr>
                                        <p:cTn id="117" dur="1000" fill="hold"/>
                                        <p:tgtEl>
                                          <p:spTgt spid="37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0" grpId="1"/>
      <p:bldP build="whole" bldLvl="1" animBg="1" rev="0" advAuto="0" spid="365" grpId="9"/>
      <p:bldP build="p" bldLvl="5" animBg="1" rev="0" advAuto="0" spid="371" grpId="11"/>
      <p:bldP build="p" bldLvl="5" animBg="1" rev="0" advAuto="0" spid="367" grpId="5"/>
      <p:bldP build="whole" bldLvl="1" animBg="1" rev="0" advAuto="0" spid="369" grpId="10"/>
      <p:bldP build="p" bldLvl="5" animBg="1" rev="0" advAuto="0" spid="368" grpId="8"/>
      <p:bldP build="whole" bldLvl="1" animBg="1" rev="0" advAuto="0" spid="362" grpId="3"/>
      <p:bldP build="whole" bldLvl="1" animBg="1" rev="0" advAuto="0" spid="366" grpId="2"/>
      <p:bldP build="whole" bldLvl="1" animBg="1" rev="0" advAuto="0" spid="363" grpId="4"/>
      <p:bldP build="whole" bldLvl="1" animBg="1" rev="0" advAuto="0" spid="364" grpId="6"/>
      <p:bldP build="whole" bldLvl="1" animBg="1" rev="0" advAuto="0" spid="370" grpId="7"/>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73" name="Picture 2" descr="Picture 2"/>
          <p:cNvPicPr>
            <a:picLocks noChangeAspect="1"/>
          </p:cNvPicPr>
          <p:nvPr/>
        </p:nvPicPr>
        <p:blipFill>
          <a:blip r:embed="rId3">
            <a:extLst/>
          </a:blip>
          <a:stretch>
            <a:fillRect/>
          </a:stretch>
        </p:blipFill>
        <p:spPr>
          <a:xfrm>
            <a:off x="2834863" y="658397"/>
            <a:ext cx="3491476" cy="4929142"/>
          </a:xfrm>
          <a:prstGeom prst="rect">
            <a:avLst/>
          </a:prstGeom>
          <a:ln w="3175">
            <a:solidFill>
              <a:srgbClr val="BFBFBF"/>
            </a:solidFill>
          </a:ln>
          <a:effectLst>
            <a:reflection blurRad="0" stA="52000" stPos="0" endA="0" endPos="40000" dist="0" dir="5400000" fadeDir="5400000" sx="100000" sy="-100000" kx="0" ky="0" algn="bl" rotWithShape="0"/>
          </a:effectLst>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7" name="Title 2"/>
          <p:cNvSpPr txBox="1"/>
          <p:nvPr>
            <p:ph type="ctrTitle"/>
          </p:nvPr>
        </p:nvSpPr>
        <p:spPr>
          <a:xfrm>
            <a:off x="673155" y="139027"/>
            <a:ext cx="6732090" cy="1089026"/>
          </a:xfrm>
          <a:prstGeom prst="rect">
            <a:avLst/>
          </a:prstGeom>
        </p:spPr>
        <p:txBody>
          <a:bodyPr/>
          <a:lstStyle/>
          <a:p>
            <a:pPr/>
            <a:r>
              <a:t>Gift description index</a:t>
            </a:r>
          </a:p>
        </p:txBody>
      </p:sp>
      <p:sp>
        <p:nvSpPr>
          <p:cNvPr id="378" name="TextBox 17">
            <a:hlinkClick r:id="rId2" invalidUrl="" action="ppaction://hlinksldjump" tgtFrame="" tooltip="" history="1" highlightClick="0" endSnd="0"/>
          </p:cNvPr>
          <p:cNvSpPr txBox="1"/>
          <p:nvPr/>
        </p:nvSpPr>
        <p:spPr>
          <a:xfrm>
            <a:off x="3879761" y="1162716"/>
            <a:ext cx="1803425" cy="32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1400"/>
            </a:lvl1pPr>
          </a:lstStyle>
          <a:p>
            <a:pPr/>
            <a:r>
              <a:t>Apostle</a:t>
            </a:r>
          </a:p>
        </p:txBody>
      </p:sp>
      <p:sp>
        <p:nvSpPr>
          <p:cNvPr id="379" name="TextBox 18">
            <a:hlinkClick r:id="rId3" invalidUrl="" action="ppaction://hlinksldjump" tgtFrame="" tooltip="" history="1" highlightClick="0" endSnd="0"/>
          </p:cNvPr>
          <p:cNvSpPr txBox="1"/>
          <p:nvPr/>
        </p:nvSpPr>
        <p:spPr>
          <a:xfrm>
            <a:off x="6475800" y="1162716"/>
            <a:ext cx="1803425" cy="32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1400"/>
            </a:lvl1pPr>
          </a:lstStyle>
          <a:p>
            <a:pPr/>
            <a:r>
              <a:t>Deliverance</a:t>
            </a:r>
          </a:p>
        </p:txBody>
      </p:sp>
      <p:sp>
        <p:nvSpPr>
          <p:cNvPr id="380" name="TextBox 19">
            <a:hlinkClick r:id="rId4" invalidUrl="" action="ppaction://hlinksldjump" tgtFrame="" tooltip="" history="1" highlightClick="0" endSnd="0"/>
          </p:cNvPr>
          <p:cNvSpPr txBox="1"/>
          <p:nvPr/>
        </p:nvSpPr>
        <p:spPr>
          <a:xfrm>
            <a:off x="1185784" y="1702836"/>
            <a:ext cx="1803425" cy="32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1400"/>
            </a:lvl1pPr>
          </a:lstStyle>
          <a:p>
            <a:pPr/>
            <a:r>
              <a:t>Craftsmanship</a:t>
            </a:r>
          </a:p>
        </p:txBody>
      </p:sp>
      <p:sp>
        <p:nvSpPr>
          <p:cNvPr id="381" name="TextBox 20">
            <a:hlinkClick r:id="rId5" invalidUrl="" action="ppaction://hlinksldjump" tgtFrame="" tooltip="" history="1" highlightClick="0" endSnd="0"/>
          </p:cNvPr>
          <p:cNvSpPr txBox="1"/>
          <p:nvPr/>
        </p:nvSpPr>
        <p:spPr>
          <a:xfrm>
            <a:off x="3879761" y="1702836"/>
            <a:ext cx="1803425" cy="32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1400"/>
            </a:lvl1pPr>
          </a:lstStyle>
          <a:p>
            <a:pPr/>
            <a:r>
              <a:t>Counseling</a:t>
            </a:r>
          </a:p>
        </p:txBody>
      </p:sp>
      <p:sp>
        <p:nvSpPr>
          <p:cNvPr id="382" name="TextBox 21">
            <a:hlinkClick r:id="rId6" invalidUrl="" action="ppaction://hlinksldjump" tgtFrame="" tooltip="" history="1" highlightClick="0" endSnd="0"/>
          </p:cNvPr>
          <p:cNvSpPr txBox="1"/>
          <p:nvPr/>
        </p:nvSpPr>
        <p:spPr>
          <a:xfrm>
            <a:off x="6475800" y="1702836"/>
            <a:ext cx="1803425" cy="32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1400"/>
            </a:lvl1pPr>
          </a:lstStyle>
          <a:p>
            <a:pPr/>
            <a:r>
              <a:t>Discernment</a:t>
            </a:r>
          </a:p>
        </p:txBody>
      </p:sp>
      <p:sp>
        <p:nvSpPr>
          <p:cNvPr id="383" name="TextBox 22">
            <a:hlinkClick r:id="rId7" invalidUrl="" action="ppaction://hlinksldjump" tgtFrame="" tooltip="" history="1" highlightClick="0" endSnd="0"/>
          </p:cNvPr>
          <p:cNvSpPr txBox="1"/>
          <p:nvPr/>
        </p:nvSpPr>
        <p:spPr>
          <a:xfrm>
            <a:off x="1185784" y="2242835"/>
            <a:ext cx="1803425" cy="32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1400"/>
            </a:lvl1pPr>
          </a:lstStyle>
          <a:p>
            <a:pPr/>
            <a:r>
              <a:t>Giving</a:t>
            </a:r>
          </a:p>
        </p:txBody>
      </p:sp>
      <p:sp>
        <p:nvSpPr>
          <p:cNvPr id="384" name="TextBox 23">
            <a:hlinkClick r:id="rId8" invalidUrl="" action="ppaction://hlinksldjump" tgtFrame="" tooltip="" history="1" highlightClick="0" endSnd="0"/>
          </p:cNvPr>
          <p:cNvSpPr txBox="1"/>
          <p:nvPr/>
        </p:nvSpPr>
        <p:spPr>
          <a:xfrm>
            <a:off x="3879761" y="2242836"/>
            <a:ext cx="1803425" cy="32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1400"/>
            </a:lvl1pPr>
          </a:lstStyle>
          <a:p>
            <a:pPr/>
            <a:r>
              <a:t>Evangelism</a:t>
            </a:r>
          </a:p>
        </p:txBody>
      </p:sp>
      <p:sp>
        <p:nvSpPr>
          <p:cNvPr id="385" name="TextBox 24">
            <a:hlinkClick r:id="rId9" invalidUrl="" action="ppaction://hlinksldjump" tgtFrame="" tooltip="" history="1" highlightClick="0" endSnd="0"/>
          </p:cNvPr>
          <p:cNvSpPr txBox="1"/>
          <p:nvPr/>
        </p:nvSpPr>
        <p:spPr>
          <a:xfrm>
            <a:off x="6475800" y="2242836"/>
            <a:ext cx="1803425" cy="32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1400"/>
            </a:lvl1pPr>
          </a:lstStyle>
          <a:p>
            <a:pPr/>
            <a:r>
              <a:t>Faith</a:t>
            </a:r>
          </a:p>
        </p:txBody>
      </p:sp>
      <p:sp>
        <p:nvSpPr>
          <p:cNvPr id="386" name="TextBox 25">
            <a:hlinkClick r:id="rId10" invalidUrl="" action="ppaction://hlinksldjump" tgtFrame="" tooltip="" history="1" highlightClick="0" endSnd="0"/>
          </p:cNvPr>
          <p:cNvSpPr txBox="1"/>
          <p:nvPr/>
        </p:nvSpPr>
        <p:spPr>
          <a:xfrm>
            <a:off x="1185784" y="2782955"/>
            <a:ext cx="1803425" cy="32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1400"/>
            </a:lvl1pPr>
          </a:lstStyle>
          <a:p>
            <a:pPr/>
            <a:r>
              <a:t>Hospitality</a:t>
            </a:r>
          </a:p>
        </p:txBody>
      </p:sp>
      <p:sp>
        <p:nvSpPr>
          <p:cNvPr id="387" name="TextBox 26">
            <a:hlinkClick r:id="rId11" invalidUrl="" action="ppaction://hlinksldjump" tgtFrame="" tooltip="" history="1" highlightClick="0" endSnd="0"/>
          </p:cNvPr>
          <p:cNvSpPr txBox="1"/>
          <p:nvPr/>
        </p:nvSpPr>
        <p:spPr>
          <a:xfrm>
            <a:off x="3879761" y="2782955"/>
            <a:ext cx="1803425" cy="32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1400"/>
            </a:lvl1pPr>
          </a:lstStyle>
          <a:p>
            <a:pPr/>
            <a:r>
              <a:t>Helps</a:t>
            </a:r>
          </a:p>
        </p:txBody>
      </p:sp>
      <p:sp>
        <p:nvSpPr>
          <p:cNvPr id="388" name="TextBox 27">
            <a:hlinkClick r:id="rId12" invalidUrl="" action="ppaction://hlinksldjump" tgtFrame="" tooltip="" history="1" highlightClick="0" endSnd="0"/>
          </p:cNvPr>
          <p:cNvSpPr txBox="1"/>
          <p:nvPr/>
        </p:nvSpPr>
        <p:spPr>
          <a:xfrm>
            <a:off x="6475800" y="2792068"/>
            <a:ext cx="1803425" cy="32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1400"/>
            </a:lvl1pPr>
          </a:lstStyle>
          <a:p>
            <a:pPr/>
            <a:r>
              <a:t>Healing</a:t>
            </a:r>
          </a:p>
        </p:txBody>
      </p:sp>
      <p:sp>
        <p:nvSpPr>
          <p:cNvPr id="389" name="TextBox 28">
            <a:hlinkClick r:id="rId13" invalidUrl="" action="ppaction://hlinksldjump" tgtFrame="" tooltip="" history="1" highlightClick="0" endSnd="0"/>
          </p:cNvPr>
          <p:cNvSpPr txBox="1"/>
          <p:nvPr/>
        </p:nvSpPr>
        <p:spPr>
          <a:xfrm>
            <a:off x="1185784" y="3322956"/>
            <a:ext cx="1803425" cy="32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1400"/>
            </a:lvl1pPr>
          </a:lstStyle>
          <a:p>
            <a:pPr/>
            <a:r>
              <a:t>Knowledge</a:t>
            </a:r>
          </a:p>
        </p:txBody>
      </p:sp>
      <p:sp>
        <p:nvSpPr>
          <p:cNvPr id="390" name="TextBox 29">
            <a:hlinkClick r:id="rId14" invalidUrl="" action="ppaction://hlinksldjump" tgtFrame="" tooltip="" history="1" highlightClick="0" endSnd="0"/>
          </p:cNvPr>
          <p:cNvSpPr txBox="1"/>
          <p:nvPr/>
        </p:nvSpPr>
        <p:spPr>
          <a:xfrm>
            <a:off x="3879761" y="3322956"/>
            <a:ext cx="1803425" cy="32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1400"/>
            </a:lvl1pPr>
          </a:lstStyle>
          <a:p>
            <a:pPr/>
            <a:r>
              <a:t>Leadership</a:t>
            </a:r>
          </a:p>
        </p:txBody>
      </p:sp>
      <p:sp>
        <p:nvSpPr>
          <p:cNvPr id="391" name="TextBox 31">
            <a:hlinkClick r:id="rId15" invalidUrl="" action="ppaction://hlinksldjump" tgtFrame="" tooltip="" history="1" highlightClick="0" endSnd="0"/>
          </p:cNvPr>
          <p:cNvSpPr txBox="1"/>
          <p:nvPr/>
        </p:nvSpPr>
        <p:spPr>
          <a:xfrm>
            <a:off x="6475800" y="3332188"/>
            <a:ext cx="1803425" cy="32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1400"/>
            </a:lvl1pPr>
          </a:lstStyle>
          <a:p>
            <a:pPr/>
            <a:r>
              <a:t>Interpretation</a:t>
            </a:r>
          </a:p>
        </p:txBody>
      </p:sp>
      <p:sp>
        <p:nvSpPr>
          <p:cNvPr id="392" name="TextBox 33">
            <a:hlinkClick r:id="rId16" invalidUrl="" action="ppaction://hlinksldjump" tgtFrame="" tooltip="" history="1" highlightClick="0" endSnd="0"/>
          </p:cNvPr>
          <p:cNvSpPr txBox="1"/>
          <p:nvPr/>
        </p:nvSpPr>
        <p:spPr>
          <a:xfrm>
            <a:off x="1185784" y="3863076"/>
            <a:ext cx="1803425" cy="32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1400"/>
            </a:lvl1pPr>
          </a:lstStyle>
          <a:p>
            <a:pPr/>
            <a:r>
              <a:t>Mercy</a:t>
            </a:r>
          </a:p>
        </p:txBody>
      </p:sp>
      <p:sp>
        <p:nvSpPr>
          <p:cNvPr id="393" name="TextBox 34">
            <a:hlinkClick r:id="rId17" invalidUrl="" action="ppaction://hlinksldjump" tgtFrame="" tooltip="" history="1" highlightClick="0" endSnd="0"/>
          </p:cNvPr>
          <p:cNvSpPr txBox="1"/>
          <p:nvPr/>
        </p:nvSpPr>
        <p:spPr>
          <a:xfrm>
            <a:off x="3879761" y="3872188"/>
            <a:ext cx="1803425" cy="32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1400"/>
            </a:lvl1pPr>
          </a:lstStyle>
          <a:p>
            <a:pPr/>
            <a:r>
              <a:t>Missionary</a:t>
            </a:r>
          </a:p>
        </p:txBody>
      </p:sp>
      <p:sp>
        <p:nvSpPr>
          <p:cNvPr id="394" name="TextBox 36">
            <a:hlinkClick r:id="rId18" invalidUrl="" action="ppaction://hlinksldjump" tgtFrame="" tooltip="" history="1" highlightClick="0" endSnd="0"/>
          </p:cNvPr>
          <p:cNvSpPr txBox="1"/>
          <p:nvPr/>
        </p:nvSpPr>
        <p:spPr>
          <a:xfrm>
            <a:off x="6475800" y="3881132"/>
            <a:ext cx="1803425" cy="32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1400"/>
            </a:lvl1pPr>
          </a:lstStyle>
          <a:p>
            <a:pPr/>
            <a:r>
              <a:t>Miracles</a:t>
            </a:r>
          </a:p>
        </p:txBody>
      </p:sp>
      <p:sp>
        <p:nvSpPr>
          <p:cNvPr id="395" name="TextBox 38">
            <a:hlinkClick r:id="rId19" invalidUrl="" action="ppaction://hlinksldjump" tgtFrame="" tooltip="" history="1" highlightClick="0" endSnd="0"/>
          </p:cNvPr>
          <p:cNvSpPr txBox="1"/>
          <p:nvPr/>
        </p:nvSpPr>
        <p:spPr>
          <a:xfrm>
            <a:off x="1185784" y="4421252"/>
            <a:ext cx="1803425" cy="32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1400"/>
            </a:lvl1pPr>
          </a:lstStyle>
          <a:p>
            <a:pPr/>
            <a:r>
              <a:t>Music</a:t>
            </a:r>
          </a:p>
        </p:txBody>
      </p:sp>
      <p:sp>
        <p:nvSpPr>
          <p:cNvPr id="396" name="TextBox 39">
            <a:hlinkClick r:id="rId20" invalidUrl="" action="ppaction://hlinksldjump" tgtFrame="" tooltip="" history="1" highlightClick="0" endSnd="0"/>
          </p:cNvPr>
          <p:cNvSpPr txBox="1"/>
          <p:nvPr/>
        </p:nvSpPr>
        <p:spPr>
          <a:xfrm>
            <a:off x="3879761" y="4420964"/>
            <a:ext cx="1803425" cy="32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1400"/>
            </a:lvl1pPr>
          </a:lstStyle>
          <a:p>
            <a:pPr/>
            <a:r>
              <a:t>Service</a:t>
            </a:r>
          </a:p>
        </p:txBody>
      </p:sp>
      <p:sp>
        <p:nvSpPr>
          <p:cNvPr id="397" name="TextBox 40">
            <a:hlinkClick r:id="rId21" invalidUrl="" action="ppaction://hlinksldjump" tgtFrame="" tooltip="" history="1" highlightClick="0" endSnd="0"/>
          </p:cNvPr>
          <p:cNvSpPr txBox="1"/>
          <p:nvPr/>
        </p:nvSpPr>
        <p:spPr>
          <a:xfrm>
            <a:off x="6475800" y="4420964"/>
            <a:ext cx="1803425" cy="32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1400"/>
            </a:lvl1pPr>
          </a:lstStyle>
          <a:p>
            <a:pPr/>
            <a:r>
              <a:t>Prayer</a:t>
            </a:r>
          </a:p>
        </p:txBody>
      </p:sp>
      <p:sp>
        <p:nvSpPr>
          <p:cNvPr id="398" name="TextBox 41">
            <a:hlinkClick r:id="rId22" invalidUrl="" action="ppaction://hlinksldjump" tgtFrame="" tooltip="" history="1" highlightClick="0" endSnd="0"/>
          </p:cNvPr>
          <p:cNvSpPr txBox="1"/>
          <p:nvPr/>
        </p:nvSpPr>
        <p:spPr>
          <a:xfrm>
            <a:off x="1185784" y="4979140"/>
            <a:ext cx="1803425" cy="32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1400"/>
            </a:lvl1pPr>
          </a:lstStyle>
          <a:p>
            <a:pPr/>
            <a:r>
              <a:t>Organization</a:t>
            </a:r>
          </a:p>
        </p:txBody>
      </p:sp>
      <p:sp>
        <p:nvSpPr>
          <p:cNvPr id="399" name="TextBox 42">
            <a:hlinkClick r:id="rId23" invalidUrl="" action="ppaction://hlinksldjump" tgtFrame="" tooltip="" history="1" highlightClick="0" endSnd="0"/>
          </p:cNvPr>
          <p:cNvSpPr txBox="1"/>
          <p:nvPr/>
        </p:nvSpPr>
        <p:spPr>
          <a:xfrm>
            <a:off x="3879761" y="4973974"/>
            <a:ext cx="1803425" cy="32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1400"/>
            </a:lvl1pPr>
          </a:lstStyle>
          <a:p>
            <a:pPr/>
            <a:r>
              <a:t>Shepherding</a:t>
            </a:r>
          </a:p>
        </p:txBody>
      </p:sp>
      <p:sp>
        <p:nvSpPr>
          <p:cNvPr id="400" name="TextBox 43">
            <a:hlinkClick r:id="rId24" invalidUrl="" action="ppaction://hlinksldjump" tgtFrame="" tooltip="" history="1" highlightClick="0" endSnd="0"/>
          </p:cNvPr>
          <p:cNvSpPr txBox="1"/>
          <p:nvPr/>
        </p:nvSpPr>
        <p:spPr>
          <a:xfrm>
            <a:off x="6475800" y="4973974"/>
            <a:ext cx="1803425" cy="32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1400"/>
            </a:lvl1pPr>
          </a:lstStyle>
          <a:p>
            <a:pPr/>
            <a:r>
              <a:t>Prophecy</a:t>
            </a:r>
          </a:p>
        </p:txBody>
      </p:sp>
      <p:sp>
        <p:nvSpPr>
          <p:cNvPr id="401" name="TextBox 48">
            <a:hlinkClick r:id="rId25" invalidUrl="" action="ppaction://hlinksldjump" tgtFrame="" tooltip="" history="1" highlightClick="0" endSnd="0"/>
          </p:cNvPr>
          <p:cNvSpPr txBox="1"/>
          <p:nvPr/>
        </p:nvSpPr>
        <p:spPr>
          <a:xfrm>
            <a:off x="1185784" y="5519260"/>
            <a:ext cx="1803425" cy="32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1400"/>
            </a:lvl1pPr>
          </a:lstStyle>
          <a:p>
            <a:pPr/>
            <a:r>
              <a:t>Voluntary Poverty</a:t>
            </a:r>
          </a:p>
        </p:txBody>
      </p:sp>
      <p:sp>
        <p:nvSpPr>
          <p:cNvPr id="402" name="TextBox 49">
            <a:hlinkClick r:id="rId26" invalidUrl="" action="ppaction://hlinksldjump" tgtFrame="" tooltip="" history="1" highlightClick="0" endSnd="0"/>
          </p:cNvPr>
          <p:cNvSpPr txBox="1"/>
          <p:nvPr/>
        </p:nvSpPr>
        <p:spPr>
          <a:xfrm>
            <a:off x="3879761" y="5515234"/>
            <a:ext cx="1803425" cy="32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1400"/>
            </a:lvl1pPr>
          </a:lstStyle>
          <a:p>
            <a:pPr/>
            <a:r>
              <a:t>Singleness</a:t>
            </a:r>
          </a:p>
        </p:txBody>
      </p:sp>
      <p:sp>
        <p:nvSpPr>
          <p:cNvPr id="403" name="TextBox 50">
            <a:hlinkClick r:id="rId27" invalidUrl="" action="ppaction://hlinksldjump" tgtFrame="" tooltip="" history="1" highlightClick="0" endSnd="0"/>
          </p:cNvPr>
          <p:cNvSpPr txBox="1"/>
          <p:nvPr/>
        </p:nvSpPr>
        <p:spPr>
          <a:xfrm>
            <a:off x="6475800" y="5515234"/>
            <a:ext cx="1803425" cy="32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1400"/>
            </a:lvl1pPr>
          </a:lstStyle>
          <a:p>
            <a:pPr/>
            <a:r>
              <a:t>Suffering</a:t>
            </a:r>
          </a:p>
        </p:txBody>
      </p:sp>
      <p:sp>
        <p:nvSpPr>
          <p:cNvPr id="404" name="TextBox 51">
            <a:hlinkClick r:id="rId28" invalidUrl="" action="ppaction://hlinksldjump" tgtFrame="" tooltip="" history="1" highlightClick="0" endSnd="0"/>
          </p:cNvPr>
          <p:cNvSpPr txBox="1"/>
          <p:nvPr/>
        </p:nvSpPr>
        <p:spPr>
          <a:xfrm>
            <a:off x="1185784" y="6077436"/>
            <a:ext cx="1803425" cy="32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1400"/>
            </a:lvl1pPr>
          </a:lstStyle>
          <a:p>
            <a:pPr/>
            <a:r>
              <a:t>Wisdom</a:t>
            </a:r>
          </a:p>
        </p:txBody>
      </p:sp>
      <p:sp>
        <p:nvSpPr>
          <p:cNvPr id="405" name="TextBox 53">
            <a:hlinkClick r:id="rId29" invalidUrl="" action="ppaction://hlinksldjump" tgtFrame="" tooltip="" history="1" highlightClick="0" endSnd="0"/>
          </p:cNvPr>
          <p:cNvSpPr txBox="1"/>
          <p:nvPr/>
        </p:nvSpPr>
        <p:spPr>
          <a:xfrm>
            <a:off x="3879761" y="6077148"/>
            <a:ext cx="1803425" cy="32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1400"/>
            </a:lvl1pPr>
          </a:lstStyle>
          <a:p>
            <a:pPr/>
            <a:r>
              <a:t>Teaching</a:t>
            </a:r>
          </a:p>
        </p:txBody>
      </p:sp>
      <p:pic>
        <p:nvPicPr>
          <p:cNvPr id="406" name="Picture 9" descr="Picture 9">
            <a:hlinkClick r:id="rId4" invalidUrl="" action="ppaction://hlinksldjump" tgtFrame="" tooltip="" history="1" highlightClick="0" endSnd="0"/>
          </p:cNvPr>
          <p:cNvPicPr>
            <a:picLocks noChangeAspect="1"/>
          </p:cNvPicPr>
          <p:nvPr/>
        </p:nvPicPr>
        <p:blipFill>
          <a:blip r:embed="rId30">
            <a:extLst/>
          </a:blip>
          <a:stretch>
            <a:fillRect/>
          </a:stretch>
        </p:blipFill>
        <p:spPr>
          <a:xfrm>
            <a:off x="745059" y="1610912"/>
            <a:ext cx="403338" cy="534763"/>
          </a:xfrm>
          <a:prstGeom prst="rect">
            <a:avLst/>
          </a:prstGeom>
          <a:ln w="12700">
            <a:miter lim="400000"/>
          </a:ln>
        </p:spPr>
      </p:pic>
      <p:pic>
        <p:nvPicPr>
          <p:cNvPr id="407" name="coins.png" descr="coins.png">
            <a:hlinkClick r:id="rId7" invalidUrl="" action="ppaction://hlinksldjump" tgtFrame="" tooltip="" history="1" highlightClick="0" endSnd="0"/>
          </p:cNvPr>
          <p:cNvPicPr>
            <a:picLocks noChangeAspect="1"/>
          </p:cNvPicPr>
          <p:nvPr/>
        </p:nvPicPr>
        <p:blipFill>
          <a:blip r:embed="rId31">
            <a:extLst/>
          </a:blip>
          <a:stretch>
            <a:fillRect/>
          </a:stretch>
        </p:blipFill>
        <p:spPr>
          <a:xfrm>
            <a:off x="544428" y="2227254"/>
            <a:ext cx="576001" cy="363855"/>
          </a:xfrm>
          <a:prstGeom prst="rect">
            <a:avLst/>
          </a:prstGeom>
          <a:ln w="12700">
            <a:miter lim="400000"/>
          </a:ln>
        </p:spPr>
      </p:pic>
      <p:pic>
        <p:nvPicPr>
          <p:cNvPr id="408" name="table.png" descr="table.png">
            <a:hlinkClick r:id="rId10" invalidUrl="" action="ppaction://hlinksldjump" tgtFrame="" tooltip="" history="1" highlightClick="0" endSnd="0"/>
          </p:cNvPr>
          <p:cNvPicPr>
            <a:picLocks noChangeAspect="1"/>
          </p:cNvPicPr>
          <p:nvPr/>
        </p:nvPicPr>
        <p:blipFill>
          <a:blip r:embed="rId32">
            <a:extLst/>
          </a:blip>
          <a:srcRect l="0" t="0" r="0" b="0"/>
          <a:stretch>
            <a:fillRect/>
          </a:stretch>
        </p:blipFill>
        <p:spPr>
          <a:xfrm>
            <a:off x="531728" y="2705882"/>
            <a:ext cx="576001" cy="469730"/>
          </a:xfrm>
          <a:prstGeom prst="rect">
            <a:avLst/>
          </a:prstGeom>
          <a:ln w="12700">
            <a:miter lim="400000"/>
          </a:ln>
        </p:spPr>
      </p:pic>
      <p:pic>
        <p:nvPicPr>
          <p:cNvPr id="409" name="pottery.png" descr="pottery.png">
            <a:hlinkClick r:id="rId33" invalidUrl="" action="ppaction://hlinksldjump" tgtFrame="" tooltip="" history="1" highlightClick="0" endSnd="0"/>
          </p:cNvPr>
          <p:cNvPicPr>
            <a:picLocks noChangeAspect="1"/>
          </p:cNvPicPr>
          <p:nvPr/>
        </p:nvPicPr>
        <p:blipFill>
          <a:blip r:embed="rId34">
            <a:extLst/>
          </a:blip>
          <a:srcRect l="0" t="0" r="0" b="0"/>
          <a:stretch>
            <a:fillRect/>
          </a:stretch>
        </p:blipFill>
        <p:spPr>
          <a:xfrm>
            <a:off x="633263" y="1091955"/>
            <a:ext cx="576065" cy="485204"/>
          </a:xfrm>
          <a:prstGeom prst="rect">
            <a:avLst/>
          </a:prstGeom>
          <a:ln w="12700">
            <a:miter lim="400000"/>
          </a:ln>
        </p:spPr>
      </p:pic>
      <p:sp>
        <p:nvSpPr>
          <p:cNvPr id="410" name="TextBox 44">
            <a:hlinkClick r:id="rId33" invalidUrl="" action="ppaction://hlinksldjump" tgtFrame="" tooltip="" history="1" highlightClick="0" endSnd="0"/>
          </p:cNvPr>
          <p:cNvSpPr txBox="1"/>
          <p:nvPr/>
        </p:nvSpPr>
        <p:spPr>
          <a:xfrm>
            <a:off x="1185784" y="1162716"/>
            <a:ext cx="1803425" cy="320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l">
              <a:defRPr sz="1400"/>
            </a:lvl1pPr>
          </a:lstStyle>
          <a:p>
            <a:pPr/>
            <a:r>
              <a:t>Artistic Creativity</a:t>
            </a:r>
          </a:p>
        </p:txBody>
      </p:sp>
      <p:pic>
        <p:nvPicPr>
          <p:cNvPr id="411" name="books.png" descr="books.png">
            <a:hlinkClick r:id="rId13" invalidUrl="" action="ppaction://hlinksldjump" tgtFrame="" tooltip="" history="1" highlightClick="0" endSnd="0"/>
          </p:cNvPr>
          <p:cNvPicPr>
            <a:picLocks noChangeAspect="1"/>
          </p:cNvPicPr>
          <p:nvPr/>
        </p:nvPicPr>
        <p:blipFill>
          <a:blip r:embed="rId35">
            <a:extLst/>
          </a:blip>
          <a:srcRect l="0" t="0" r="0" b="0"/>
          <a:stretch>
            <a:fillRect/>
          </a:stretch>
        </p:blipFill>
        <p:spPr>
          <a:xfrm>
            <a:off x="679402" y="3248647"/>
            <a:ext cx="420274" cy="504329"/>
          </a:xfrm>
          <a:prstGeom prst="rect">
            <a:avLst/>
          </a:prstGeom>
          <a:ln w="12700">
            <a:miter lim="400000"/>
          </a:ln>
        </p:spPr>
      </p:pic>
      <p:pic>
        <p:nvPicPr>
          <p:cNvPr id="412" name="olive-branch.png" descr="olive-branch.png">
            <a:hlinkClick r:id="rId16" invalidUrl="" action="ppaction://hlinksldjump" tgtFrame="" tooltip="" history="1" highlightClick="0" endSnd="0"/>
          </p:cNvPr>
          <p:cNvPicPr>
            <a:picLocks noChangeAspect="1"/>
          </p:cNvPicPr>
          <p:nvPr/>
        </p:nvPicPr>
        <p:blipFill>
          <a:blip r:embed="rId36">
            <a:extLst/>
          </a:blip>
          <a:srcRect l="0" t="0" r="0" b="0"/>
          <a:stretch>
            <a:fillRect/>
          </a:stretch>
        </p:blipFill>
        <p:spPr>
          <a:xfrm>
            <a:off x="854014" y="3874453"/>
            <a:ext cx="185543" cy="363994"/>
          </a:xfrm>
          <a:prstGeom prst="rect">
            <a:avLst/>
          </a:prstGeom>
          <a:ln w="12700">
            <a:miter lim="400000"/>
          </a:ln>
        </p:spPr>
      </p:pic>
      <p:pic>
        <p:nvPicPr>
          <p:cNvPr id="413" name="music.png" descr="music.png">
            <a:hlinkClick r:id="rId19" invalidUrl="" action="ppaction://hlinksldjump" tgtFrame="" tooltip="" history="1" highlightClick="0" endSnd="0"/>
          </p:cNvPr>
          <p:cNvPicPr>
            <a:picLocks noChangeAspect="1"/>
          </p:cNvPicPr>
          <p:nvPr/>
        </p:nvPicPr>
        <p:blipFill>
          <a:blip r:embed="rId37">
            <a:extLst/>
          </a:blip>
          <a:srcRect l="0" t="0" r="0" b="0"/>
          <a:stretch>
            <a:fillRect/>
          </a:stretch>
        </p:blipFill>
        <p:spPr>
          <a:xfrm>
            <a:off x="714541" y="4372061"/>
            <a:ext cx="389556" cy="469979"/>
          </a:xfrm>
          <a:prstGeom prst="rect">
            <a:avLst/>
          </a:prstGeom>
          <a:ln w="12700">
            <a:miter lim="400000"/>
          </a:ln>
        </p:spPr>
      </p:pic>
      <p:pic>
        <p:nvPicPr>
          <p:cNvPr id="414" name="calendar.png" descr="calendar.png">
            <a:hlinkClick r:id="rId22" invalidUrl="" action="ppaction://hlinksldjump" tgtFrame="" tooltip="" history="1" highlightClick="0" endSnd="0"/>
          </p:cNvPr>
          <p:cNvPicPr>
            <a:picLocks noChangeAspect="1"/>
          </p:cNvPicPr>
          <p:nvPr/>
        </p:nvPicPr>
        <p:blipFill>
          <a:blip r:embed="rId38">
            <a:extLst/>
          </a:blip>
          <a:srcRect l="0" t="0" r="0" b="0"/>
          <a:stretch>
            <a:fillRect/>
          </a:stretch>
        </p:blipFill>
        <p:spPr>
          <a:xfrm>
            <a:off x="739356" y="5002265"/>
            <a:ext cx="421356" cy="350082"/>
          </a:xfrm>
          <a:prstGeom prst="rect">
            <a:avLst/>
          </a:prstGeom>
          <a:ln w="12700">
            <a:miter lim="400000"/>
          </a:ln>
        </p:spPr>
      </p:pic>
      <p:pic>
        <p:nvPicPr>
          <p:cNvPr id="415" name="breadandwater.png" descr="breadandwater.png">
            <a:hlinkClick r:id="rId25" invalidUrl="" action="ppaction://hlinksldjump" tgtFrame="" tooltip="" history="1" highlightClick="0" endSnd="0"/>
          </p:cNvPr>
          <p:cNvPicPr>
            <a:picLocks noChangeAspect="1"/>
          </p:cNvPicPr>
          <p:nvPr/>
        </p:nvPicPr>
        <p:blipFill>
          <a:blip r:embed="rId39">
            <a:extLst/>
          </a:blip>
          <a:srcRect l="0" t="0" r="0" b="0"/>
          <a:stretch>
            <a:fillRect/>
          </a:stretch>
        </p:blipFill>
        <p:spPr>
          <a:xfrm>
            <a:off x="633263" y="5452511"/>
            <a:ext cx="537998" cy="399445"/>
          </a:xfrm>
          <a:prstGeom prst="rect">
            <a:avLst/>
          </a:prstGeom>
          <a:ln w="12700">
            <a:miter lim="400000"/>
          </a:ln>
        </p:spPr>
      </p:pic>
      <p:pic>
        <p:nvPicPr>
          <p:cNvPr id="416" name="maze.png" descr="maze.png">
            <a:hlinkClick r:id="rId28" invalidUrl="" action="ppaction://hlinksldjump" tgtFrame="" tooltip="" history="1" highlightClick="0" endSnd="0"/>
          </p:cNvPr>
          <p:cNvPicPr>
            <a:picLocks noChangeAspect="1"/>
          </p:cNvPicPr>
          <p:nvPr/>
        </p:nvPicPr>
        <p:blipFill>
          <a:blip r:embed="rId40">
            <a:extLst/>
          </a:blip>
          <a:srcRect l="0" t="0" r="0" b="0"/>
          <a:stretch>
            <a:fillRect/>
          </a:stretch>
        </p:blipFill>
        <p:spPr>
          <a:xfrm>
            <a:off x="620324" y="6089967"/>
            <a:ext cx="538140" cy="223131"/>
          </a:xfrm>
          <a:prstGeom prst="rect">
            <a:avLst/>
          </a:prstGeom>
          <a:ln w="12700">
            <a:miter lim="400000"/>
          </a:ln>
        </p:spPr>
      </p:pic>
      <p:pic>
        <p:nvPicPr>
          <p:cNvPr id="417" name="lighthouse.png" descr="lighthouse.png">
            <a:hlinkClick r:id="rId2" invalidUrl="" action="ppaction://hlinksldjump" tgtFrame="" tooltip="" history="1" highlightClick="0" endSnd="0"/>
          </p:cNvPr>
          <p:cNvPicPr>
            <a:picLocks noChangeAspect="1"/>
          </p:cNvPicPr>
          <p:nvPr/>
        </p:nvPicPr>
        <p:blipFill>
          <a:blip r:embed="rId41">
            <a:extLst/>
          </a:blip>
          <a:srcRect l="0" t="0" r="0" b="0"/>
          <a:stretch>
            <a:fillRect/>
          </a:stretch>
        </p:blipFill>
        <p:spPr>
          <a:xfrm>
            <a:off x="3478343" y="1052736"/>
            <a:ext cx="318898" cy="540001"/>
          </a:xfrm>
          <a:prstGeom prst="rect">
            <a:avLst/>
          </a:prstGeom>
          <a:ln w="12700">
            <a:miter lim="400000"/>
          </a:ln>
        </p:spPr>
      </p:pic>
      <p:pic>
        <p:nvPicPr>
          <p:cNvPr id="418" name="candle.png" descr="candle.png">
            <a:hlinkClick r:id="rId5" invalidUrl="" action="ppaction://hlinksldjump" tgtFrame="" tooltip="" history="1" highlightClick="0" endSnd="0"/>
          </p:cNvPr>
          <p:cNvPicPr>
            <a:picLocks noChangeAspect="1"/>
          </p:cNvPicPr>
          <p:nvPr/>
        </p:nvPicPr>
        <p:blipFill>
          <a:blip r:embed="rId42">
            <a:extLst/>
          </a:blip>
          <a:stretch>
            <a:fillRect/>
          </a:stretch>
        </p:blipFill>
        <p:spPr>
          <a:xfrm>
            <a:off x="3528909" y="1610912"/>
            <a:ext cx="217767" cy="540001"/>
          </a:xfrm>
          <a:prstGeom prst="rect">
            <a:avLst/>
          </a:prstGeom>
          <a:ln w="12700">
            <a:miter lim="400000"/>
          </a:ln>
        </p:spPr>
      </p:pic>
      <p:pic>
        <p:nvPicPr>
          <p:cNvPr id="419" name="Picture 14" descr="Picture 14">
            <a:hlinkClick r:id="rId8" invalidUrl="" action="ppaction://hlinksldjump" tgtFrame="" tooltip="" history="1" highlightClick="0" endSnd="0"/>
          </p:cNvPr>
          <p:cNvPicPr>
            <a:picLocks noChangeAspect="1"/>
          </p:cNvPicPr>
          <p:nvPr/>
        </p:nvPicPr>
        <p:blipFill>
          <a:blip r:embed="rId43">
            <a:extLst/>
          </a:blip>
          <a:srcRect l="2012" t="0" r="2012" b="0"/>
          <a:stretch>
            <a:fillRect/>
          </a:stretch>
        </p:blipFill>
        <p:spPr>
          <a:xfrm>
            <a:off x="3353547" y="2205300"/>
            <a:ext cx="501055" cy="469738"/>
          </a:xfrm>
          <a:prstGeom prst="rect">
            <a:avLst/>
          </a:prstGeom>
          <a:ln w="12700">
            <a:miter lim="400000"/>
          </a:ln>
        </p:spPr>
      </p:pic>
      <p:pic>
        <p:nvPicPr>
          <p:cNvPr id="420" name="brooms.png" descr="brooms.png">
            <a:hlinkClick r:id="rId11" invalidUrl="" action="ppaction://hlinksldjump" tgtFrame="" tooltip="" history="1" highlightClick="0" endSnd="0"/>
          </p:cNvPr>
          <p:cNvPicPr>
            <a:picLocks noChangeAspect="1"/>
          </p:cNvPicPr>
          <p:nvPr/>
        </p:nvPicPr>
        <p:blipFill>
          <a:blip r:embed="rId44">
            <a:extLst/>
          </a:blip>
          <a:stretch>
            <a:fillRect/>
          </a:stretch>
        </p:blipFill>
        <p:spPr>
          <a:xfrm>
            <a:off x="3496259" y="2707488"/>
            <a:ext cx="318275" cy="494529"/>
          </a:xfrm>
          <a:prstGeom prst="rect">
            <a:avLst/>
          </a:prstGeom>
          <a:ln w="12700">
            <a:miter lim="400000"/>
          </a:ln>
        </p:spPr>
      </p:pic>
      <p:pic>
        <p:nvPicPr>
          <p:cNvPr id="421" name="Picture 30" descr="Picture 30">
            <a:hlinkClick r:id="rId14" invalidUrl="" action="ppaction://hlinksldjump" tgtFrame="" tooltip="" history="1" highlightClick="0" endSnd="0"/>
          </p:cNvPr>
          <p:cNvPicPr>
            <a:picLocks noChangeAspect="1"/>
          </p:cNvPicPr>
          <p:nvPr/>
        </p:nvPicPr>
        <p:blipFill>
          <a:blip r:embed="rId45">
            <a:extLst/>
          </a:blip>
          <a:stretch>
            <a:fillRect/>
          </a:stretch>
        </p:blipFill>
        <p:spPr>
          <a:xfrm>
            <a:off x="3277348" y="3225883"/>
            <a:ext cx="576001" cy="514186"/>
          </a:xfrm>
          <a:prstGeom prst="rect">
            <a:avLst/>
          </a:prstGeom>
          <a:ln w="12700">
            <a:miter lim="400000"/>
          </a:ln>
        </p:spPr>
      </p:pic>
      <p:pic>
        <p:nvPicPr>
          <p:cNvPr id="422" name="Picture 32" descr="Picture 32">
            <a:hlinkClick r:id="rId17" invalidUrl="" action="ppaction://hlinksldjump" tgtFrame="" tooltip="" history="1" highlightClick="0" endSnd="0"/>
          </p:cNvPr>
          <p:cNvPicPr>
            <a:picLocks noChangeAspect="1"/>
          </p:cNvPicPr>
          <p:nvPr/>
        </p:nvPicPr>
        <p:blipFill>
          <a:blip r:embed="rId46">
            <a:extLst/>
          </a:blip>
          <a:srcRect l="0" t="0" r="0" b="0"/>
          <a:stretch>
            <a:fillRect/>
          </a:stretch>
        </p:blipFill>
        <p:spPr>
          <a:xfrm>
            <a:off x="3340848" y="3848248"/>
            <a:ext cx="576001" cy="380771"/>
          </a:xfrm>
          <a:prstGeom prst="rect">
            <a:avLst/>
          </a:prstGeom>
          <a:ln w="12700">
            <a:miter lim="400000"/>
          </a:ln>
        </p:spPr>
      </p:pic>
      <p:pic>
        <p:nvPicPr>
          <p:cNvPr id="423" name="Picture 35" descr="Picture 35">
            <a:hlinkClick r:id="rId20" invalidUrl="" action="ppaction://hlinksldjump" tgtFrame="" tooltip="" history="1" highlightClick="0" endSnd="0"/>
          </p:cNvPr>
          <p:cNvPicPr>
            <a:picLocks noChangeAspect="1"/>
          </p:cNvPicPr>
          <p:nvPr/>
        </p:nvPicPr>
        <p:blipFill>
          <a:blip r:embed="rId47">
            <a:extLst/>
          </a:blip>
          <a:stretch>
            <a:fillRect/>
          </a:stretch>
        </p:blipFill>
        <p:spPr>
          <a:xfrm>
            <a:off x="3340848" y="4411428"/>
            <a:ext cx="576001" cy="357001"/>
          </a:xfrm>
          <a:prstGeom prst="rect">
            <a:avLst/>
          </a:prstGeom>
          <a:ln w="12700">
            <a:miter lim="400000"/>
          </a:ln>
        </p:spPr>
      </p:pic>
      <p:pic>
        <p:nvPicPr>
          <p:cNvPr id="424" name="Picture 46" descr="Picture 46">
            <a:hlinkClick r:id="rId23" invalidUrl="" action="ppaction://hlinksldjump" tgtFrame="" tooltip="" history="1" highlightClick="0" endSnd="0"/>
          </p:cNvPr>
          <p:cNvPicPr>
            <a:picLocks noChangeAspect="1"/>
          </p:cNvPicPr>
          <p:nvPr/>
        </p:nvPicPr>
        <p:blipFill>
          <a:blip r:embed="rId48">
            <a:extLst/>
          </a:blip>
          <a:srcRect l="0" t="0" r="0" b="0"/>
          <a:stretch>
            <a:fillRect/>
          </a:stretch>
        </p:blipFill>
        <p:spPr>
          <a:xfrm>
            <a:off x="3572759" y="4935808"/>
            <a:ext cx="186886" cy="473353"/>
          </a:xfrm>
          <a:prstGeom prst="rect">
            <a:avLst/>
          </a:prstGeom>
          <a:ln w="12700">
            <a:miter lim="400000"/>
          </a:ln>
        </p:spPr>
      </p:pic>
      <p:pic>
        <p:nvPicPr>
          <p:cNvPr id="425" name="Picture 16" descr="Picture 16">
            <a:hlinkClick r:id="rId26" invalidUrl="" action="ppaction://hlinksldjump" tgtFrame="" tooltip="" history="1" highlightClick="0" endSnd="0"/>
          </p:cNvPr>
          <p:cNvPicPr>
            <a:picLocks noChangeAspect="1"/>
          </p:cNvPicPr>
          <p:nvPr/>
        </p:nvPicPr>
        <p:blipFill>
          <a:blip r:embed="rId49">
            <a:extLst/>
          </a:blip>
          <a:srcRect l="25680" t="5049" r="25680" b="5049"/>
          <a:stretch>
            <a:fillRect/>
          </a:stretch>
        </p:blipFill>
        <p:spPr>
          <a:xfrm>
            <a:off x="3460402" y="5463425"/>
            <a:ext cx="355692" cy="431134"/>
          </a:xfrm>
          <a:prstGeom prst="rect">
            <a:avLst/>
          </a:prstGeom>
          <a:ln w="12700">
            <a:miter lim="400000"/>
          </a:ln>
        </p:spPr>
      </p:pic>
      <p:pic>
        <p:nvPicPr>
          <p:cNvPr id="426" name="Picture 37" descr="Picture 37">
            <a:hlinkClick r:id="rId29" invalidUrl="" action="ppaction://hlinksldjump" tgtFrame="" tooltip="" history="1" highlightClick="0" endSnd="0"/>
          </p:cNvPr>
          <p:cNvPicPr>
            <a:picLocks noChangeAspect="1"/>
          </p:cNvPicPr>
          <p:nvPr/>
        </p:nvPicPr>
        <p:blipFill>
          <a:blip r:embed="rId50">
            <a:extLst/>
          </a:blip>
          <a:stretch>
            <a:fillRect/>
          </a:stretch>
        </p:blipFill>
        <p:spPr>
          <a:xfrm>
            <a:off x="3409991" y="6032311"/>
            <a:ext cx="470439" cy="351173"/>
          </a:xfrm>
          <a:prstGeom prst="rect">
            <a:avLst/>
          </a:prstGeom>
          <a:ln w="12700">
            <a:miter lim="400000"/>
          </a:ln>
        </p:spPr>
      </p:pic>
      <p:pic>
        <p:nvPicPr>
          <p:cNvPr id="427" name="Picture 45" descr="Picture 45">
            <a:hlinkClick r:id="rId3" invalidUrl="" action="ppaction://hlinksldjump" tgtFrame="" tooltip="" history="1" highlightClick="0" endSnd="0"/>
          </p:cNvPr>
          <p:cNvPicPr>
            <a:picLocks noChangeAspect="1"/>
          </p:cNvPicPr>
          <p:nvPr/>
        </p:nvPicPr>
        <p:blipFill>
          <a:blip r:embed="rId51">
            <a:extLst/>
          </a:blip>
          <a:stretch>
            <a:fillRect/>
          </a:stretch>
        </p:blipFill>
        <p:spPr>
          <a:xfrm>
            <a:off x="6189809" y="1052736"/>
            <a:ext cx="81453" cy="540001"/>
          </a:xfrm>
          <a:prstGeom prst="rect">
            <a:avLst/>
          </a:prstGeom>
          <a:ln w="12700">
            <a:miter lim="400000"/>
          </a:ln>
        </p:spPr>
      </p:pic>
      <p:pic>
        <p:nvPicPr>
          <p:cNvPr id="428" name="Picture 47" descr="Picture 47">
            <a:hlinkClick r:id="rId6" invalidUrl="" action="ppaction://hlinksldjump" tgtFrame="" tooltip="" history="1" highlightClick="0" endSnd="0"/>
          </p:cNvPr>
          <p:cNvPicPr>
            <a:picLocks noChangeAspect="1"/>
          </p:cNvPicPr>
          <p:nvPr/>
        </p:nvPicPr>
        <p:blipFill>
          <a:blip r:embed="rId52">
            <a:extLst/>
          </a:blip>
          <a:stretch>
            <a:fillRect/>
          </a:stretch>
        </p:blipFill>
        <p:spPr>
          <a:xfrm>
            <a:off x="6023361" y="1601968"/>
            <a:ext cx="431327" cy="540000"/>
          </a:xfrm>
          <a:prstGeom prst="rect">
            <a:avLst/>
          </a:prstGeom>
          <a:ln w="12700">
            <a:miter lim="400000"/>
          </a:ln>
        </p:spPr>
      </p:pic>
      <p:pic>
        <p:nvPicPr>
          <p:cNvPr id="429" name="Picture 52" descr="Picture 52">
            <a:hlinkClick r:id="rId9" invalidUrl="" action="ppaction://hlinksldjump" tgtFrame="" tooltip="" history="1" highlightClick="0" endSnd="0"/>
          </p:cNvPr>
          <p:cNvPicPr>
            <a:picLocks noChangeAspect="1"/>
          </p:cNvPicPr>
          <p:nvPr/>
        </p:nvPicPr>
        <p:blipFill>
          <a:blip r:embed="rId53">
            <a:extLst/>
          </a:blip>
          <a:srcRect l="11024" t="3682" r="6033" b="7844"/>
          <a:stretch>
            <a:fillRect/>
          </a:stretch>
        </p:blipFill>
        <p:spPr>
          <a:xfrm>
            <a:off x="6014853" y="2120156"/>
            <a:ext cx="477748" cy="540001"/>
          </a:xfrm>
          <a:prstGeom prst="rect">
            <a:avLst/>
          </a:prstGeom>
          <a:ln w="12700">
            <a:miter lim="400000"/>
          </a:ln>
        </p:spPr>
      </p:pic>
      <p:pic>
        <p:nvPicPr>
          <p:cNvPr id="430" name="Picture 55" descr="Picture 55">
            <a:hlinkClick r:id="rId12" invalidUrl="" action="ppaction://hlinksldjump" tgtFrame="" tooltip="" history="1" highlightClick="0" endSnd="0"/>
          </p:cNvPr>
          <p:cNvPicPr>
            <a:picLocks noChangeAspect="1"/>
          </p:cNvPicPr>
          <p:nvPr/>
        </p:nvPicPr>
        <p:blipFill>
          <a:blip r:embed="rId54">
            <a:extLst/>
          </a:blip>
          <a:srcRect l="0" t="0" r="0" b="0"/>
          <a:stretch>
            <a:fillRect/>
          </a:stretch>
        </p:blipFill>
        <p:spPr>
          <a:xfrm>
            <a:off x="6026556" y="2738076"/>
            <a:ext cx="419915" cy="463801"/>
          </a:xfrm>
          <a:prstGeom prst="rect">
            <a:avLst/>
          </a:prstGeom>
          <a:ln w="12700">
            <a:miter lim="400000"/>
          </a:ln>
        </p:spPr>
      </p:pic>
      <p:pic>
        <p:nvPicPr>
          <p:cNvPr id="431" name="Picture 56" descr="Picture 56">
            <a:hlinkClick r:id="rId15" invalidUrl="" action="ppaction://hlinksldjump" tgtFrame="" tooltip="" history="1" highlightClick="0" endSnd="0"/>
          </p:cNvPr>
          <p:cNvPicPr>
            <a:picLocks noChangeAspect="1"/>
          </p:cNvPicPr>
          <p:nvPr/>
        </p:nvPicPr>
        <p:blipFill>
          <a:blip r:embed="rId55">
            <a:extLst/>
          </a:blip>
          <a:stretch>
            <a:fillRect/>
          </a:stretch>
        </p:blipFill>
        <p:spPr>
          <a:xfrm>
            <a:off x="6004565" y="3230864"/>
            <a:ext cx="451434" cy="540001"/>
          </a:xfrm>
          <a:prstGeom prst="rect">
            <a:avLst/>
          </a:prstGeom>
          <a:ln w="12700">
            <a:miter lim="400000"/>
          </a:ln>
        </p:spPr>
      </p:pic>
      <p:pic>
        <p:nvPicPr>
          <p:cNvPr id="432" name="Picture 57" descr="Picture 57">
            <a:hlinkClick r:id="rId18" invalidUrl="" action="ppaction://hlinksldjump" tgtFrame="" tooltip="" history="1" highlightClick="0" endSnd="0"/>
          </p:cNvPr>
          <p:cNvPicPr>
            <a:picLocks noChangeAspect="1"/>
          </p:cNvPicPr>
          <p:nvPr/>
        </p:nvPicPr>
        <p:blipFill>
          <a:blip r:embed="rId56">
            <a:extLst/>
          </a:blip>
          <a:srcRect l="19214" t="0" r="15633" b="0"/>
          <a:stretch>
            <a:fillRect/>
          </a:stretch>
        </p:blipFill>
        <p:spPr>
          <a:xfrm>
            <a:off x="6006418" y="3789040"/>
            <a:ext cx="473765" cy="534763"/>
          </a:xfrm>
          <a:prstGeom prst="rect">
            <a:avLst/>
          </a:prstGeom>
          <a:ln w="12700">
            <a:miter lim="400000"/>
          </a:ln>
        </p:spPr>
      </p:pic>
      <p:pic>
        <p:nvPicPr>
          <p:cNvPr id="433" name="Picture 58" descr="Picture 58">
            <a:hlinkClick r:id="rId21" invalidUrl="" action="ppaction://hlinksldjump" tgtFrame="" tooltip="" history="1" highlightClick="0" endSnd="0"/>
          </p:cNvPr>
          <p:cNvPicPr>
            <a:picLocks noChangeAspect="1"/>
          </p:cNvPicPr>
          <p:nvPr/>
        </p:nvPicPr>
        <p:blipFill>
          <a:blip r:embed="rId57">
            <a:extLst/>
          </a:blip>
          <a:stretch>
            <a:fillRect/>
          </a:stretch>
        </p:blipFill>
        <p:spPr>
          <a:xfrm>
            <a:off x="6042482" y="4319928"/>
            <a:ext cx="393742" cy="534763"/>
          </a:xfrm>
          <a:prstGeom prst="rect">
            <a:avLst/>
          </a:prstGeom>
          <a:ln w="12700">
            <a:miter lim="400000"/>
          </a:ln>
        </p:spPr>
      </p:pic>
      <p:pic>
        <p:nvPicPr>
          <p:cNvPr id="434" name="Picture 59" descr="Picture 59">
            <a:hlinkClick r:id="rId24" invalidUrl="" action="ppaction://hlinksldjump" tgtFrame="" tooltip="" history="1" highlightClick="0" endSnd="0"/>
          </p:cNvPr>
          <p:cNvPicPr>
            <a:picLocks noChangeAspect="1"/>
          </p:cNvPicPr>
          <p:nvPr/>
        </p:nvPicPr>
        <p:blipFill>
          <a:blip r:embed="rId58">
            <a:extLst/>
          </a:blip>
          <a:stretch>
            <a:fillRect/>
          </a:stretch>
        </p:blipFill>
        <p:spPr>
          <a:xfrm>
            <a:off x="6049738" y="4869160"/>
            <a:ext cx="360430" cy="534763"/>
          </a:xfrm>
          <a:prstGeom prst="rect">
            <a:avLst/>
          </a:prstGeom>
          <a:ln w="12700">
            <a:miter lim="400000"/>
          </a:ln>
        </p:spPr>
      </p:pic>
      <p:pic>
        <p:nvPicPr>
          <p:cNvPr id="435" name="Picture 60" descr="Picture 60">
            <a:hlinkClick r:id="rId27" invalidUrl="" action="ppaction://hlinksldjump" tgtFrame="" tooltip="" history="1" highlightClick="0" endSnd="0"/>
          </p:cNvPr>
          <p:cNvPicPr>
            <a:picLocks noChangeAspect="1"/>
          </p:cNvPicPr>
          <p:nvPr/>
        </p:nvPicPr>
        <p:blipFill>
          <a:blip r:embed="rId59">
            <a:extLst/>
          </a:blip>
          <a:srcRect l="0" t="0" r="0" b="0"/>
          <a:stretch>
            <a:fillRect/>
          </a:stretch>
        </p:blipFill>
        <p:spPr>
          <a:xfrm>
            <a:off x="5951353" y="5561899"/>
            <a:ext cx="576001" cy="228948"/>
          </a:xfrm>
          <a:prstGeom prst="rect">
            <a:avLst/>
          </a:prstGeom>
          <a:ln w="12700">
            <a:miter lim="400000"/>
          </a:ln>
        </p:spPr>
      </p:pic>
      <p:pic>
        <p:nvPicPr>
          <p:cNvPr id="436" name="Picture 61" descr="Picture 61">
            <a:hlinkClick r:id="rId60" invalidUrl="" action="ppaction://hlinksldjump" tgtFrame="" tooltip="" history="1" highlightClick="0" endSnd="0"/>
          </p:cNvPr>
          <p:cNvPicPr>
            <a:picLocks noChangeAspect="1"/>
          </p:cNvPicPr>
          <p:nvPr/>
        </p:nvPicPr>
        <p:blipFill>
          <a:blip r:embed="rId61">
            <a:extLst/>
          </a:blip>
          <a:stretch>
            <a:fillRect/>
          </a:stretch>
        </p:blipFill>
        <p:spPr>
          <a:xfrm>
            <a:off x="6179391" y="5958223"/>
            <a:ext cx="178027" cy="423872"/>
          </a:xfrm>
          <a:prstGeom prst="rect">
            <a:avLst/>
          </a:prstGeom>
          <a:ln w="12700">
            <a:miter lim="400000"/>
          </a:ln>
        </p:spPr>
      </p:pic>
      <p:sp>
        <p:nvSpPr>
          <p:cNvPr id="437" name="TextBox 64">
            <a:hlinkClick r:id="rId60" invalidUrl="" action="ppaction://hlinksldjump" tgtFrame="" tooltip="" history="1" highlightClick="0" endSnd="0"/>
          </p:cNvPr>
          <p:cNvSpPr txBox="1"/>
          <p:nvPr/>
        </p:nvSpPr>
        <p:spPr>
          <a:xfrm>
            <a:off x="6474094" y="5949279"/>
            <a:ext cx="1803425" cy="540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l">
              <a:defRPr sz="1400"/>
            </a:lvl1pPr>
          </a:lstStyle>
          <a:p>
            <a:pPr/>
            <a:r>
              <a:t>Tongues</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9" name="Title 2"/>
          <p:cNvSpPr txBox="1"/>
          <p:nvPr>
            <p:ph type="ctrTitle"/>
          </p:nvPr>
        </p:nvSpPr>
        <p:spPr>
          <a:xfrm>
            <a:off x="697101" y="139027"/>
            <a:ext cx="6732091" cy="1089026"/>
          </a:xfrm>
          <a:prstGeom prst="rect">
            <a:avLst/>
          </a:prstGeom>
        </p:spPr>
        <p:txBody>
          <a:bodyPr/>
          <a:lstStyle/>
          <a:p>
            <a:pPr/>
            <a:r>
              <a:t>The gift of artistic creativity</a:t>
            </a:r>
          </a:p>
        </p:txBody>
      </p:sp>
      <p:sp>
        <p:nvSpPr>
          <p:cNvPr id="440" name="TextBox 30"/>
          <p:cNvSpPr txBox="1"/>
          <p:nvPr/>
        </p:nvSpPr>
        <p:spPr>
          <a:xfrm>
            <a:off x="331025" y="2926079"/>
            <a:ext cx="1773168" cy="1234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1400"/>
            </a:lvl1pPr>
          </a:lstStyle>
          <a:p>
            <a:pPr/>
            <a:r>
              <a:t>This gift enables you to use artistic expression for the edification of others.</a:t>
            </a:r>
          </a:p>
        </p:txBody>
      </p:sp>
      <p:sp>
        <p:nvSpPr>
          <p:cNvPr id="441" name="TextBox 32"/>
          <p:cNvSpPr txBox="1"/>
          <p:nvPr/>
        </p:nvSpPr>
        <p:spPr>
          <a:xfrm>
            <a:off x="2301383" y="1159117"/>
            <a:ext cx="6273198" cy="448132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10000"/>
              </a:lnSpc>
              <a:spcBef>
                <a:spcPts val="700"/>
              </a:spcBef>
              <a:defRPr sz="1400">
                <a:latin typeface="Mulish ExtraLight Regular"/>
                <a:ea typeface="Mulish ExtraLight Regular"/>
                <a:cs typeface="Mulish ExtraLight Regular"/>
                <a:sym typeface="Mulish ExtraLight Regular"/>
              </a:defRPr>
            </a:pPr>
            <a:r>
              <a:t>The gift of artistic creativity takes many forms, including dance, sculpture, pottery, pantomime, music, composition, and writing. Unlike the gift of craftsmanship, which emphasises skill and function, artistic creativity is centred on </a:t>
            </a:r>
            <a:r>
              <a:rPr>
                <a:latin typeface="Mulish ExtraLight Bold"/>
                <a:ea typeface="Mulish ExtraLight Bold"/>
                <a:cs typeface="Mulish ExtraLight Bold"/>
                <a:sym typeface="Mulish ExtraLight Bold"/>
              </a:rPr>
              <a:t>expression</a:t>
            </a:r>
            <a:r>
              <a:t>. Regardless of the medium, the primary purpose is to convey a specific idea or emotion.</a:t>
            </a:r>
          </a:p>
          <a:p>
            <a:pPr algn="l">
              <a:lnSpc>
                <a:spcPct val="110000"/>
              </a:lnSpc>
              <a:spcBef>
                <a:spcPts val="700"/>
              </a:spcBef>
              <a:defRPr sz="1400">
                <a:latin typeface="Mulish ExtraLight Regular"/>
                <a:ea typeface="Mulish ExtraLight Regular"/>
                <a:cs typeface="Mulish ExtraLight Regular"/>
                <a:sym typeface="Mulish ExtraLight Regular"/>
              </a:defRPr>
            </a:pPr>
            <a:r>
              <a:rPr>
                <a:latin typeface="Mulish ExtraLight Bold"/>
                <a:ea typeface="Mulish ExtraLight Bold"/>
                <a:cs typeface="Mulish ExtraLight Bold"/>
                <a:sym typeface="Mulish ExtraLight Bold"/>
              </a:rPr>
              <a:t>Scripture references</a:t>
            </a:r>
            <a:endParaRPr>
              <a:latin typeface="Mulish ExtraLight Bold"/>
              <a:ea typeface="Mulish ExtraLight Bold"/>
              <a:cs typeface="Mulish ExtraLight Bold"/>
              <a:sym typeface="Mulish ExtraLight Bold"/>
            </a:endParaRPr>
          </a:p>
          <a:p>
            <a:pPr algn="l">
              <a:lnSpc>
                <a:spcPct val="110000"/>
              </a:lnSpc>
              <a:spcBef>
                <a:spcPts val="700"/>
              </a:spcBef>
              <a:defRPr i="1" sz="1200">
                <a:latin typeface="Mulish ExtraLight Regular"/>
                <a:ea typeface="Mulish ExtraLight Regular"/>
                <a:cs typeface="Mulish ExtraLight Regular"/>
                <a:sym typeface="Mulish ExtraLight Regular"/>
              </a:defRPr>
            </a:pPr>
            <a:r>
              <a:t>Exodus 31:1-11, 2 Samuel 6:12-16, 1 Kings 7:14</a:t>
            </a:r>
          </a:p>
          <a:p>
            <a:pPr algn="l">
              <a:lnSpc>
                <a:spcPct val="110000"/>
              </a:lnSpc>
              <a:spcBef>
                <a:spcPts val="700"/>
              </a:spcBef>
              <a:defRPr sz="1400"/>
            </a:pPr>
            <a:r>
              <a:t>Possible tasks</a:t>
            </a:r>
          </a:p>
          <a:p>
            <a:pPr algn="l">
              <a:lnSpc>
                <a:spcPct val="110000"/>
              </a:lnSpc>
              <a:spcBef>
                <a:spcPts val="700"/>
              </a:spcBef>
              <a:defRPr i="1" sz="1400">
                <a:latin typeface="Mulish ExtraLight Regular"/>
                <a:ea typeface="Mulish ExtraLight Regular"/>
                <a:cs typeface="Mulish ExtraLight Regular"/>
                <a:sym typeface="Mulish ExtraLight Regular"/>
              </a:defRPr>
            </a:pPr>
            <a:r>
              <a:t>Layout of church publications, pantomime, developing public relations materials, web development, new forms of worship, arts and crafts group, drama, video projects, interior decoration, lyrics, musical composition...</a:t>
            </a:r>
          </a:p>
          <a:p>
            <a:pPr algn="l">
              <a:lnSpc>
                <a:spcPct val="110000"/>
              </a:lnSpc>
              <a:spcBef>
                <a:spcPts val="700"/>
              </a:spcBef>
              <a:defRPr sz="1400"/>
            </a:pPr>
            <a:r>
              <a:t>Questions</a:t>
            </a:r>
          </a:p>
          <a:p>
            <a:pPr marL="374520" indent="-31102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Can you recall examples of how your own faith has been enriched through artistic creativity (painting, music, prose, etc.)?</a:t>
            </a:r>
          </a:p>
          <a:p>
            <a:pPr marL="374520" indent="-31102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To what extent is it possible to exercise this gift in your own church?</a:t>
            </a:r>
          </a:p>
        </p:txBody>
      </p:sp>
      <p:pic>
        <p:nvPicPr>
          <p:cNvPr id="442" name="pottery.png" descr="pottery.png"/>
          <p:cNvPicPr>
            <a:picLocks noChangeAspect="1"/>
          </p:cNvPicPr>
          <p:nvPr/>
        </p:nvPicPr>
        <p:blipFill>
          <a:blip r:embed="rId3">
            <a:extLst/>
          </a:blip>
          <a:stretch>
            <a:fillRect/>
          </a:stretch>
        </p:blipFill>
        <p:spPr>
          <a:xfrm>
            <a:off x="336600" y="1420054"/>
            <a:ext cx="1762018" cy="1484098"/>
          </a:xfrm>
          <a:prstGeom prst="rect">
            <a:avLst/>
          </a:prstGeom>
          <a:ln w="12700">
            <a:miter lim="400000"/>
          </a:ln>
        </p:spPr>
      </p:pic>
      <p:grpSp>
        <p:nvGrpSpPr>
          <p:cNvPr id="445" name="TextBox 6">
            <a:hlinkClick r:id="rId4" invalidUrl="" action="ppaction://hlinksldjump" tgtFrame="" tooltip="" history="1" highlightClick="0" endSnd="0"/>
          </p:cNvPr>
          <p:cNvGrpSpPr/>
          <p:nvPr/>
        </p:nvGrpSpPr>
        <p:grpSpPr>
          <a:xfrm>
            <a:off x="3203848" y="6188771"/>
            <a:ext cx="3183136" cy="320041"/>
            <a:chOff x="0" y="-10440"/>
            <a:chExt cx="3183135" cy="320040"/>
          </a:xfrm>
        </p:grpSpPr>
        <p:sp>
          <p:nvSpPr>
            <p:cNvPr id="443" name="Rounded Rectangle"/>
            <p:cNvSpPr/>
            <p:nvPr/>
          </p:nvSpPr>
          <p:spPr>
            <a:xfrm>
              <a:off x="0" y="0"/>
              <a:ext cx="3183136" cy="307807"/>
            </a:xfrm>
            <a:prstGeom prst="roundRect">
              <a:avLst>
                <a:gd name="adj" fmla="val 16667"/>
              </a:avLst>
            </a:prstGeom>
            <a:solidFill>
              <a:srgbClr val="D5D4AE"/>
            </a:solidFill>
            <a:ln w="12700" cap="flat">
              <a:noFill/>
              <a:miter lim="400000"/>
            </a:ln>
            <a:effectLst/>
          </p:spPr>
          <p:txBody>
            <a:bodyPr wrap="square" lIns="45719" tIns="45719" rIns="45719" bIns="45719" numCol="1" anchor="t">
              <a:noAutofit/>
            </a:bodyPr>
            <a:lstStyle/>
            <a:p>
              <a:pPr>
                <a:defRPr b="1" sz="1200">
                  <a:latin typeface="Tahoma"/>
                  <a:ea typeface="Tahoma"/>
                  <a:cs typeface="Tahoma"/>
                  <a:sym typeface="Tahoma"/>
                </a:defRPr>
              </a:pPr>
            </a:p>
          </p:txBody>
        </p:sp>
        <p:sp>
          <p:nvSpPr>
            <p:cNvPr id="444" name="Return to gift description index"/>
            <p:cNvSpPr txBox="1"/>
            <p:nvPr/>
          </p:nvSpPr>
          <p:spPr>
            <a:xfrm>
              <a:off x="186737" y="-10441"/>
              <a:ext cx="2731577"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a:defRPr sz="1400"/>
              </a:lvl1pPr>
            </a:lstStyle>
            <a:p>
              <a:pPr/>
              <a:r>
                <a:t>Return to gift description index</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9" name="Title 2"/>
          <p:cNvSpPr txBox="1"/>
          <p:nvPr>
            <p:ph type="ctrTitle"/>
          </p:nvPr>
        </p:nvSpPr>
        <p:spPr>
          <a:xfrm>
            <a:off x="671862" y="50800"/>
            <a:ext cx="6732090" cy="1089026"/>
          </a:xfrm>
          <a:prstGeom prst="rect">
            <a:avLst/>
          </a:prstGeom>
        </p:spPr>
        <p:txBody>
          <a:bodyPr/>
          <a:lstStyle/>
          <a:p>
            <a:pPr/>
            <a:r>
              <a:t>The gift of craftsmanship</a:t>
            </a:r>
          </a:p>
        </p:txBody>
      </p:sp>
      <p:sp>
        <p:nvSpPr>
          <p:cNvPr id="450" name="TextBox 30"/>
          <p:cNvSpPr txBox="1"/>
          <p:nvPr/>
        </p:nvSpPr>
        <p:spPr>
          <a:xfrm>
            <a:off x="310311" y="2557779"/>
            <a:ext cx="1702969" cy="1234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1400"/>
            </a:lvl1pPr>
          </a:lstStyle>
          <a:p>
            <a:pPr/>
            <a:r>
              <a:t>This gift enables you to use a trade or craft for the good of the body of Christ.</a:t>
            </a:r>
          </a:p>
        </p:txBody>
      </p:sp>
      <p:sp>
        <p:nvSpPr>
          <p:cNvPr id="451" name="TextBox 32"/>
          <p:cNvSpPr txBox="1"/>
          <p:nvPr/>
        </p:nvSpPr>
        <p:spPr>
          <a:xfrm>
            <a:off x="2295843" y="1032118"/>
            <a:ext cx="6403788" cy="498424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10000"/>
              </a:lnSpc>
              <a:spcBef>
                <a:spcPts val="700"/>
              </a:spcBef>
              <a:defRPr sz="1400">
                <a:latin typeface="Mulish ExtraLight Regular"/>
                <a:ea typeface="Mulish ExtraLight Regular"/>
                <a:cs typeface="Mulish ExtraLight Regular"/>
                <a:sym typeface="Mulish ExtraLight Regular"/>
              </a:defRPr>
            </a:pPr>
            <a:r>
              <a:t>The gift of craftsmanship can be expressed in many ways, such as gardening, building, car repair, or sewing. However, not everyone who is skilled with their hands possesses this spiritual gift. Some may enjoy crafts, but those with the </a:t>
            </a:r>
            <a:r>
              <a:rPr>
                <a:latin typeface="Mulish ExtraLight Bold"/>
                <a:ea typeface="Mulish ExtraLight Bold"/>
                <a:cs typeface="Mulish ExtraLight Bold"/>
                <a:sym typeface="Mulish ExtraLight Bold"/>
              </a:rPr>
              <a:t>gift of craftsmanship</a:t>
            </a:r>
            <a:r>
              <a:t> experience a deep, </a:t>
            </a:r>
            <a:r>
              <a:rPr>
                <a:latin typeface="Mulish ExtraLight Bold"/>
                <a:ea typeface="Mulish ExtraLight Bold"/>
                <a:cs typeface="Mulish ExtraLight Bold"/>
                <a:sym typeface="Mulish ExtraLight Bold"/>
              </a:rPr>
              <a:t>fulfilling joy</a:t>
            </a:r>
            <a:r>
              <a:t> when using their skills to </a:t>
            </a:r>
            <a:r>
              <a:rPr>
                <a:latin typeface="Mulish ExtraLight Bold"/>
                <a:ea typeface="Mulish ExtraLight Bold"/>
                <a:cs typeface="Mulish ExtraLight Bold"/>
                <a:sym typeface="Mulish ExtraLight Bold"/>
              </a:rPr>
              <a:t>serve others</a:t>
            </a:r>
            <a:r>
              <a:t>. This joy—rather than just ability—is what truly defines the gift.</a:t>
            </a:r>
          </a:p>
          <a:p>
            <a:pPr algn="l">
              <a:lnSpc>
                <a:spcPct val="110000"/>
              </a:lnSpc>
              <a:spcBef>
                <a:spcPts val="700"/>
              </a:spcBef>
              <a:defRPr sz="1400"/>
            </a:pPr>
            <a:r>
              <a:t>Scripture references</a:t>
            </a:r>
          </a:p>
          <a:p>
            <a:pPr algn="l">
              <a:lnSpc>
                <a:spcPct val="110000"/>
              </a:lnSpc>
              <a:spcBef>
                <a:spcPts val="700"/>
              </a:spcBef>
              <a:defRPr i="1" sz="1200">
                <a:latin typeface="Mulish ExtraLight Regular"/>
                <a:ea typeface="Mulish ExtraLight Regular"/>
                <a:cs typeface="Mulish ExtraLight Regular"/>
                <a:sym typeface="Mulish ExtraLight Regular"/>
              </a:defRPr>
            </a:pPr>
            <a:r>
              <a:t>Exodus 30:22-31, 2 Kings 12:11-13, 2 Chronicles 34:9-13, Acts 18:3</a:t>
            </a:r>
          </a:p>
          <a:p>
            <a:pPr algn="l">
              <a:lnSpc>
                <a:spcPct val="110000"/>
              </a:lnSpc>
              <a:spcBef>
                <a:spcPts val="700"/>
              </a:spcBef>
              <a:defRPr sz="1400"/>
            </a:pPr>
            <a:r>
              <a:t>Possible tasks</a:t>
            </a:r>
          </a:p>
          <a:p>
            <a:pPr algn="l">
              <a:lnSpc>
                <a:spcPct val="110000"/>
              </a:lnSpc>
              <a:spcBef>
                <a:spcPts val="700"/>
              </a:spcBef>
              <a:defRPr i="1" sz="1400">
                <a:latin typeface="Mulish ExtraLight Regular"/>
                <a:ea typeface="Mulish ExtraLight Regular"/>
                <a:cs typeface="Mulish ExtraLight Regular"/>
                <a:sym typeface="Mulish ExtraLight Regular"/>
              </a:defRPr>
            </a:pPr>
            <a:r>
              <a:t>Building, gardening, helping others with odd jobs in the neighborhood, maintenance, technical team, foreign missions, sewing projects ...</a:t>
            </a:r>
          </a:p>
          <a:p>
            <a:pPr algn="l">
              <a:lnSpc>
                <a:spcPct val="110000"/>
              </a:lnSpc>
              <a:spcBef>
                <a:spcPts val="700"/>
              </a:spcBef>
              <a:defRPr sz="1400"/>
            </a:pPr>
            <a:r>
              <a:t>Questions</a:t>
            </a:r>
          </a:p>
          <a:p>
            <a:pPr marL="476250" indent="-476250" algn="l">
              <a:lnSpc>
                <a:spcPct val="110000"/>
              </a:lnSpc>
              <a:spcBef>
                <a:spcPts val="700"/>
              </a:spcBef>
              <a:buSzPct val="100000"/>
              <a:buFont typeface="Arial"/>
              <a:buChar char="•"/>
              <a:defRPr sz="1400">
                <a:latin typeface="Mulish ExtraLight Regular"/>
                <a:ea typeface="Mulish ExtraLight Regular"/>
                <a:cs typeface="Mulish ExtraLight Regular"/>
                <a:sym typeface="Mulish ExtraLight Regular"/>
              </a:defRPr>
            </a:pPr>
            <a:r>
              <a:t>Should your church exclusively call upon church members with this gift, or should it also contract professionals from outside the church?</a:t>
            </a:r>
          </a:p>
          <a:p>
            <a:pPr marL="476250" indent="-476250" algn="l">
              <a:lnSpc>
                <a:spcPct val="110000"/>
              </a:lnSpc>
              <a:spcBef>
                <a:spcPts val="700"/>
              </a:spcBef>
              <a:buSzPct val="100000"/>
              <a:buFont typeface="Arial"/>
              <a:buChar char="•"/>
              <a:defRPr sz="1400">
                <a:latin typeface="Mulish ExtraLight Regular"/>
                <a:ea typeface="Mulish ExtraLight Regular"/>
                <a:cs typeface="Mulish ExtraLight Regular"/>
                <a:sym typeface="Mulish ExtraLight Regular"/>
              </a:defRPr>
            </a:pPr>
            <a:r>
              <a:t>Which Christians do you know with this gift? Do they understand their skill as being a spiritual gift? How are they using it to build up the body of Christ?</a:t>
            </a:r>
          </a:p>
        </p:txBody>
      </p:sp>
      <p:pic>
        <p:nvPicPr>
          <p:cNvPr id="452" name="threaded-needle.png" descr="threaded-needle.png"/>
          <p:cNvPicPr>
            <a:picLocks noChangeAspect="1"/>
          </p:cNvPicPr>
          <p:nvPr/>
        </p:nvPicPr>
        <p:blipFill>
          <a:blip r:embed="rId3">
            <a:extLst/>
          </a:blip>
          <a:stretch>
            <a:fillRect/>
          </a:stretch>
        </p:blipFill>
        <p:spPr>
          <a:xfrm>
            <a:off x="559948" y="1034083"/>
            <a:ext cx="1203695" cy="1595910"/>
          </a:xfrm>
          <a:prstGeom prst="rect">
            <a:avLst/>
          </a:prstGeom>
          <a:ln w="12700">
            <a:miter lim="400000"/>
          </a:ln>
        </p:spPr>
      </p:pic>
      <p:grpSp>
        <p:nvGrpSpPr>
          <p:cNvPr id="455" name="TextBox 6">
            <a:hlinkClick r:id="rId4" invalidUrl="" action="ppaction://hlinksldjump" tgtFrame="" tooltip="" history="1" highlightClick="0" endSnd="0"/>
          </p:cNvPr>
          <p:cNvGrpSpPr/>
          <p:nvPr/>
        </p:nvGrpSpPr>
        <p:grpSpPr>
          <a:xfrm>
            <a:off x="3203848" y="6188771"/>
            <a:ext cx="3183136" cy="320041"/>
            <a:chOff x="0" y="-10440"/>
            <a:chExt cx="3183135" cy="320040"/>
          </a:xfrm>
        </p:grpSpPr>
        <p:sp>
          <p:nvSpPr>
            <p:cNvPr id="453" name="Rounded Rectangle"/>
            <p:cNvSpPr/>
            <p:nvPr/>
          </p:nvSpPr>
          <p:spPr>
            <a:xfrm>
              <a:off x="0" y="0"/>
              <a:ext cx="3183136" cy="307807"/>
            </a:xfrm>
            <a:prstGeom prst="roundRect">
              <a:avLst>
                <a:gd name="adj" fmla="val 16667"/>
              </a:avLst>
            </a:prstGeom>
            <a:solidFill>
              <a:srgbClr val="D5D4AE"/>
            </a:solidFill>
            <a:ln w="12700" cap="flat">
              <a:noFill/>
              <a:miter lim="400000"/>
            </a:ln>
            <a:effectLst/>
          </p:spPr>
          <p:txBody>
            <a:bodyPr wrap="square" lIns="45719" tIns="45719" rIns="45719" bIns="45719" numCol="1" anchor="t">
              <a:noAutofit/>
            </a:bodyPr>
            <a:lstStyle/>
            <a:p>
              <a:pPr>
                <a:defRPr b="1" sz="1200">
                  <a:latin typeface="Tahoma"/>
                  <a:ea typeface="Tahoma"/>
                  <a:cs typeface="Tahoma"/>
                  <a:sym typeface="Tahoma"/>
                </a:defRPr>
              </a:pPr>
            </a:p>
          </p:txBody>
        </p:sp>
        <p:sp>
          <p:nvSpPr>
            <p:cNvPr id="454" name="Return to gift description index"/>
            <p:cNvSpPr txBox="1"/>
            <p:nvPr/>
          </p:nvSpPr>
          <p:spPr>
            <a:xfrm>
              <a:off x="186737" y="-10441"/>
              <a:ext cx="2731577"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a:defRPr sz="1400"/>
              </a:lvl1pPr>
            </a:lstStyle>
            <a:p>
              <a:pPr/>
              <a:r>
                <a:t>Return to gift description index</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9" name="Title 2"/>
          <p:cNvSpPr txBox="1"/>
          <p:nvPr>
            <p:ph type="ctrTitle"/>
          </p:nvPr>
        </p:nvSpPr>
        <p:spPr>
          <a:xfrm>
            <a:off x="938562" y="190501"/>
            <a:ext cx="6732090" cy="1089026"/>
          </a:xfrm>
          <a:prstGeom prst="rect">
            <a:avLst/>
          </a:prstGeom>
        </p:spPr>
        <p:txBody>
          <a:bodyPr/>
          <a:lstStyle/>
          <a:p>
            <a:pPr/>
            <a:r>
              <a:t>The gift of giving</a:t>
            </a:r>
          </a:p>
        </p:txBody>
      </p:sp>
      <p:sp>
        <p:nvSpPr>
          <p:cNvPr id="460" name="TextBox 30"/>
          <p:cNvSpPr txBox="1"/>
          <p:nvPr/>
        </p:nvSpPr>
        <p:spPr>
          <a:xfrm>
            <a:off x="437311" y="2697479"/>
            <a:ext cx="1742645" cy="1463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1400"/>
            </a:lvl1pPr>
          </a:lstStyle>
          <a:p>
            <a:pPr/>
            <a:r>
              <a:t>This gift enables you to give material things cheerfully and generously to others.</a:t>
            </a:r>
          </a:p>
        </p:txBody>
      </p:sp>
      <p:sp>
        <p:nvSpPr>
          <p:cNvPr id="461" name="TextBox 32"/>
          <p:cNvSpPr txBox="1"/>
          <p:nvPr/>
        </p:nvSpPr>
        <p:spPr>
          <a:xfrm>
            <a:off x="2301036" y="1032118"/>
            <a:ext cx="6431476" cy="494233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10000"/>
              </a:lnSpc>
              <a:spcBef>
                <a:spcPts val="700"/>
              </a:spcBef>
              <a:defRPr sz="1400">
                <a:latin typeface="Mulish ExtraLight Regular"/>
                <a:ea typeface="Mulish ExtraLight Regular"/>
                <a:cs typeface="Mulish ExtraLight Regular"/>
                <a:sym typeface="Mulish ExtraLight Regular"/>
              </a:defRPr>
            </a:pPr>
            <a:r>
              <a:t>Tithing regularly doesn’t require a special gift, but some individuals go beyond this, giving a significant portion of their resources to advance God’s kingdom. The </a:t>
            </a:r>
            <a:r>
              <a:rPr>
                <a:latin typeface="Mulish ExtraLight Bold"/>
                <a:ea typeface="Mulish ExtraLight Bold"/>
                <a:cs typeface="Mulish ExtraLight Bold"/>
                <a:sym typeface="Mulish ExtraLight Bold"/>
              </a:rPr>
              <a:t>gift of giving</a:t>
            </a:r>
            <a:r>
              <a:t> should not be confused with the </a:t>
            </a:r>
            <a:r>
              <a:rPr>
                <a:latin typeface="Mulish ExtraLight Bold"/>
                <a:ea typeface="Mulish ExtraLight Bold"/>
                <a:cs typeface="Mulish ExtraLight Bold"/>
                <a:sym typeface="Mulish ExtraLight Bold"/>
              </a:rPr>
              <a:t>gift of voluntary</a:t>
            </a:r>
            <a:r>
              <a:t> poverty, though these gifts often appear together in a person’s gift mix.</a:t>
            </a:r>
          </a:p>
          <a:p>
            <a:pPr algn="l">
              <a:lnSpc>
                <a:spcPct val="110000"/>
              </a:lnSpc>
              <a:spcBef>
                <a:spcPts val="700"/>
              </a:spcBef>
              <a:defRPr sz="1400"/>
            </a:pPr>
            <a:r>
              <a:t>Scripture references</a:t>
            </a:r>
          </a:p>
          <a:p>
            <a:pPr algn="l">
              <a:lnSpc>
                <a:spcPct val="110000"/>
              </a:lnSpc>
              <a:spcBef>
                <a:spcPts val="700"/>
              </a:spcBef>
              <a:defRPr i="1" sz="1200">
                <a:latin typeface="Mulish ExtraLight Regular"/>
                <a:ea typeface="Mulish ExtraLight Regular"/>
                <a:cs typeface="Mulish ExtraLight Regular"/>
                <a:sym typeface="Mulish ExtraLight Regular"/>
              </a:defRPr>
            </a:pPr>
            <a:r>
              <a:t>Luke 3:11, Luke 21:1-4, John 12:3-8, Acts 4:32-37, Acts 20:35, </a:t>
            </a:r>
            <a:br/>
            <a:r>
              <a:t>Romans 12:8, 2 Corinthians 8:2-5</a:t>
            </a:r>
          </a:p>
          <a:p>
            <a:pPr algn="l">
              <a:lnSpc>
                <a:spcPct val="110000"/>
              </a:lnSpc>
              <a:spcBef>
                <a:spcPts val="700"/>
              </a:spcBef>
              <a:defRPr sz="1400"/>
            </a:pPr>
            <a:r>
              <a:t>Possible tasks</a:t>
            </a:r>
          </a:p>
          <a:p>
            <a:pPr algn="l">
              <a:lnSpc>
                <a:spcPct val="110000"/>
              </a:lnSpc>
              <a:spcBef>
                <a:spcPts val="700"/>
              </a:spcBef>
              <a:defRPr i="1" sz="1400">
                <a:latin typeface="Mulish ExtraLight Regular"/>
                <a:ea typeface="Mulish ExtraLight Regular"/>
                <a:cs typeface="Mulish ExtraLight Regular"/>
                <a:sym typeface="Mulish ExtraLight Regular"/>
              </a:defRPr>
            </a:pPr>
            <a:r>
              <a:t>Finance committee member, supporting missionaries, treasurer, full-time financial adviser, tithe coordinator, assisting in crises, supporting special projects...</a:t>
            </a:r>
          </a:p>
          <a:p>
            <a:pPr algn="l">
              <a:lnSpc>
                <a:spcPct val="110000"/>
              </a:lnSpc>
              <a:spcBef>
                <a:spcPts val="700"/>
              </a:spcBef>
              <a:defRPr sz="1400"/>
            </a:pPr>
            <a:r>
              <a:t>Questions</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Have you ever experienced God’s special blessing as a result of some gift you gave? Did this experience motivate you to give more? If so, how?</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List additional projects that your church could take on if every Chris- tian tithed and every person with the gift of giving (our research indicates that this is approximately 14 percent in most Christian groups) applied this gift.</a:t>
            </a:r>
          </a:p>
        </p:txBody>
      </p:sp>
      <p:pic>
        <p:nvPicPr>
          <p:cNvPr id="462" name="coins.png" descr="coins.png"/>
          <p:cNvPicPr>
            <a:picLocks noChangeAspect="1"/>
          </p:cNvPicPr>
          <p:nvPr/>
        </p:nvPicPr>
        <p:blipFill>
          <a:blip r:embed="rId3">
            <a:extLst/>
          </a:blip>
          <a:srcRect l="0" t="0" r="0" b="0"/>
          <a:stretch>
            <a:fillRect/>
          </a:stretch>
        </p:blipFill>
        <p:spPr>
          <a:xfrm>
            <a:off x="463599" y="1648453"/>
            <a:ext cx="1690069" cy="1067602"/>
          </a:xfrm>
          <a:prstGeom prst="rect">
            <a:avLst/>
          </a:prstGeom>
          <a:ln w="12700">
            <a:miter lim="400000"/>
          </a:ln>
        </p:spPr>
      </p:pic>
      <p:grpSp>
        <p:nvGrpSpPr>
          <p:cNvPr id="465" name="TextBox 6">
            <a:hlinkClick r:id="rId4" invalidUrl="" action="ppaction://hlinksldjump" tgtFrame="" tooltip="" history="1" highlightClick="0" endSnd="0"/>
          </p:cNvPr>
          <p:cNvGrpSpPr/>
          <p:nvPr/>
        </p:nvGrpSpPr>
        <p:grpSpPr>
          <a:xfrm>
            <a:off x="3203848" y="6188771"/>
            <a:ext cx="3183136" cy="320041"/>
            <a:chOff x="0" y="-10440"/>
            <a:chExt cx="3183135" cy="320040"/>
          </a:xfrm>
        </p:grpSpPr>
        <p:sp>
          <p:nvSpPr>
            <p:cNvPr id="463" name="Rounded Rectangle"/>
            <p:cNvSpPr/>
            <p:nvPr/>
          </p:nvSpPr>
          <p:spPr>
            <a:xfrm>
              <a:off x="0" y="0"/>
              <a:ext cx="3183136" cy="307807"/>
            </a:xfrm>
            <a:prstGeom prst="roundRect">
              <a:avLst>
                <a:gd name="adj" fmla="val 16667"/>
              </a:avLst>
            </a:prstGeom>
            <a:solidFill>
              <a:srgbClr val="D5D4AE"/>
            </a:solidFill>
            <a:ln w="12700" cap="flat">
              <a:noFill/>
              <a:miter lim="400000"/>
            </a:ln>
            <a:effectLst/>
          </p:spPr>
          <p:txBody>
            <a:bodyPr wrap="square" lIns="45719" tIns="45719" rIns="45719" bIns="45719" numCol="1" anchor="t">
              <a:noAutofit/>
            </a:bodyPr>
            <a:lstStyle/>
            <a:p>
              <a:pPr>
                <a:defRPr b="1" sz="1200">
                  <a:latin typeface="Tahoma"/>
                  <a:ea typeface="Tahoma"/>
                  <a:cs typeface="Tahoma"/>
                  <a:sym typeface="Tahoma"/>
                </a:defRPr>
              </a:pPr>
            </a:p>
          </p:txBody>
        </p:sp>
        <p:sp>
          <p:nvSpPr>
            <p:cNvPr id="464" name="Return to gift description index"/>
            <p:cNvSpPr txBox="1"/>
            <p:nvPr/>
          </p:nvSpPr>
          <p:spPr>
            <a:xfrm>
              <a:off x="186737" y="-10441"/>
              <a:ext cx="2731577"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a:defRPr sz="1400"/>
              </a:lvl1pPr>
            </a:lstStyle>
            <a:p>
              <a:pPr/>
              <a:r>
                <a:t>Return to gift description index</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9" name="Title 2"/>
          <p:cNvSpPr txBox="1"/>
          <p:nvPr>
            <p:ph type="ctrTitle"/>
          </p:nvPr>
        </p:nvSpPr>
        <p:spPr>
          <a:xfrm>
            <a:off x="547578" y="144993"/>
            <a:ext cx="6732090" cy="1089026"/>
          </a:xfrm>
          <a:prstGeom prst="rect">
            <a:avLst/>
          </a:prstGeom>
        </p:spPr>
        <p:txBody>
          <a:bodyPr/>
          <a:lstStyle/>
          <a:p>
            <a:pPr/>
            <a:r>
              <a:t>The gift of hospitality</a:t>
            </a:r>
          </a:p>
        </p:txBody>
      </p:sp>
      <p:sp>
        <p:nvSpPr>
          <p:cNvPr id="470" name="TextBox 30"/>
          <p:cNvSpPr txBox="1"/>
          <p:nvPr/>
        </p:nvSpPr>
        <p:spPr>
          <a:xfrm>
            <a:off x="301664" y="2429118"/>
            <a:ext cx="1695264" cy="1234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1400"/>
            </a:lvl1pPr>
          </a:lstStyle>
          <a:p>
            <a:pPr/>
            <a:r>
              <a:t>This gift enables you to maintain an open home, offering food and lodging to guests.</a:t>
            </a:r>
          </a:p>
        </p:txBody>
      </p:sp>
      <p:sp>
        <p:nvSpPr>
          <p:cNvPr id="471" name="TextBox 32"/>
          <p:cNvSpPr txBox="1"/>
          <p:nvPr/>
        </p:nvSpPr>
        <p:spPr>
          <a:xfrm>
            <a:off x="2294426" y="1046479"/>
            <a:ext cx="6382039" cy="494233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10000"/>
              </a:lnSpc>
              <a:spcBef>
                <a:spcPts val="700"/>
              </a:spcBef>
              <a:defRPr sz="1400">
                <a:latin typeface="Mulish ExtraLight Regular"/>
                <a:ea typeface="Mulish ExtraLight Regular"/>
                <a:cs typeface="Mulish ExtraLight Regular"/>
                <a:sym typeface="Mulish ExtraLight Regular"/>
              </a:defRPr>
            </a:pPr>
            <a:r>
              <a:t>While all Christians are called to be hospitable, people with the </a:t>
            </a:r>
            <a:r>
              <a:rPr>
                <a:latin typeface="Mulish ExtraLight Bold"/>
                <a:ea typeface="Mulish ExtraLight Bold"/>
                <a:cs typeface="Mulish ExtraLight Bold"/>
                <a:sym typeface="Mulish ExtraLight Bold"/>
              </a:rPr>
              <a:t>gift of hospitality</a:t>
            </a:r>
            <a:r>
              <a:t> genuinely thrive when welcoming guests. What sets them apart is their </a:t>
            </a:r>
            <a:r>
              <a:rPr>
                <a:latin typeface="Mulish ExtraLight Bold"/>
                <a:ea typeface="Mulish ExtraLight Bold"/>
                <a:cs typeface="Mulish ExtraLight Bold"/>
                <a:sym typeface="Mulish ExtraLight Bold"/>
              </a:rPr>
              <a:t>ability to make others feel truly at home</a:t>
            </a:r>
            <a:r>
              <a:t>, often creating this atmosphere even beyond their own home.</a:t>
            </a:r>
            <a:endParaRPr b="1" sz="1200">
              <a:latin typeface="Tahoma"/>
              <a:ea typeface="Tahoma"/>
              <a:cs typeface="Tahoma"/>
              <a:sym typeface="Tahoma"/>
            </a:endParaRPr>
          </a:p>
          <a:p>
            <a:pPr algn="l">
              <a:lnSpc>
                <a:spcPct val="110000"/>
              </a:lnSpc>
              <a:spcBef>
                <a:spcPts val="700"/>
              </a:spcBef>
              <a:defRPr sz="1400"/>
            </a:pPr>
            <a:r>
              <a:t>Scripture references</a:t>
            </a:r>
          </a:p>
          <a:p>
            <a:pPr algn="l">
              <a:lnSpc>
                <a:spcPct val="110000"/>
              </a:lnSpc>
              <a:spcBef>
                <a:spcPts val="700"/>
              </a:spcBef>
              <a:defRPr i="1" sz="1200">
                <a:latin typeface="Mulish ExtraLight Regular"/>
                <a:ea typeface="Mulish ExtraLight Regular"/>
                <a:cs typeface="Mulish ExtraLight Regular"/>
                <a:sym typeface="Mulish ExtraLight Regular"/>
              </a:defRPr>
            </a:pPr>
            <a:r>
              <a:t>Genesis 18:1-8, Matthew 10:11-14 and 40, Matthew 25:35, Luke 10:38-42, Romans 12:9-13, Titus 1:7-8, 1 Peter 4:9-10, Hebrews 13:1-2, 3 John 5-10</a:t>
            </a:r>
          </a:p>
          <a:p>
            <a:pPr algn="l">
              <a:lnSpc>
                <a:spcPct val="110000"/>
              </a:lnSpc>
              <a:spcBef>
                <a:spcPts val="700"/>
              </a:spcBef>
              <a:defRPr sz="1400"/>
            </a:pPr>
            <a:r>
              <a:t>Possible tasks</a:t>
            </a:r>
          </a:p>
          <a:p>
            <a:pPr algn="l">
              <a:lnSpc>
                <a:spcPct val="110000"/>
              </a:lnSpc>
              <a:spcBef>
                <a:spcPts val="700"/>
              </a:spcBef>
              <a:defRPr i="1" sz="1400">
                <a:latin typeface="Mulish ExtraLight Regular"/>
                <a:ea typeface="Mulish ExtraLight Regular"/>
                <a:cs typeface="Mulish ExtraLight Regular"/>
                <a:sym typeface="Mulish ExtraLight Regular"/>
              </a:defRPr>
            </a:pPr>
            <a:r>
              <a:t>Small group host, caring for the homeless, worship service greeter, ministry to the underprivileged, retreat leadership, church exchanges, hosting guests, preparing accommodations for groups, youth ministry...</a:t>
            </a:r>
          </a:p>
          <a:p>
            <a:pPr algn="l">
              <a:lnSpc>
                <a:spcPct val="110000"/>
              </a:lnSpc>
              <a:spcBef>
                <a:spcPts val="700"/>
              </a:spcBef>
              <a:defRPr sz="1400"/>
            </a:pPr>
            <a:r>
              <a:t>Questions</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Have you ever been hosted by someone with this gift? Describe how you felt.</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Which of the following gifts do you regard as contributing most to church development: hospitality, tongues, shepherding, or teaching? Explain your answer.</a:t>
            </a:r>
          </a:p>
        </p:txBody>
      </p:sp>
      <p:pic>
        <p:nvPicPr>
          <p:cNvPr id="472" name="table.png" descr="table.png"/>
          <p:cNvPicPr>
            <a:picLocks noChangeAspect="1"/>
          </p:cNvPicPr>
          <p:nvPr/>
        </p:nvPicPr>
        <p:blipFill>
          <a:blip r:embed="rId3">
            <a:extLst/>
          </a:blip>
          <a:srcRect l="0" t="0" r="0" b="0"/>
          <a:stretch>
            <a:fillRect/>
          </a:stretch>
        </p:blipFill>
        <p:spPr>
          <a:xfrm>
            <a:off x="354752" y="1122809"/>
            <a:ext cx="1507405" cy="1229291"/>
          </a:xfrm>
          <a:prstGeom prst="rect">
            <a:avLst/>
          </a:prstGeom>
          <a:ln w="12700">
            <a:miter lim="400000"/>
          </a:ln>
        </p:spPr>
      </p:pic>
      <p:grpSp>
        <p:nvGrpSpPr>
          <p:cNvPr id="475" name="TextBox 6">
            <a:hlinkClick r:id="rId4" invalidUrl="" action="ppaction://hlinksldjump" tgtFrame="" tooltip="" history="1" highlightClick="0" endSnd="0"/>
          </p:cNvPr>
          <p:cNvGrpSpPr/>
          <p:nvPr/>
        </p:nvGrpSpPr>
        <p:grpSpPr>
          <a:xfrm>
            <a:off x="3203848" y="6188771"/>
            <a:ext cx="3183136" cy="320041"/>
            <a:chOff x="0" y="-10440"/>
            <a:chExt cx="3183135" cy="320040"/>
          </a:xfrm>
        </p:grpSpPr>
        <p:sp>
          <p:nvSpPr>
            <p:cNvPr id="473" name="Rounded Rectangle"/>
            <p:cNvSpPr/>
            <p:nvPr/>
          </p:nvSpPr>
          <p:spPr>
            <a:xfrm>
              <a:off x="0" y="0"/>
              <a:ext cx="3183136" cy="307807"/>
            </a:xfrm>
            <a:prstGeom prst="roundRect">
              <a:avLst>
                <a:gd name="adj" fmla="val 16667"/>
              </a:avLst>
            </a:prstGeom>
            <a:solidFill>
              <a:srgbClr val="D5D4AE"/>
            </a:solidFill>
            <a:ln w="12700" cap="flat">
              <a:noFill/>
              <a:miter lim="400000"/>
            </a:ln>
            <a:effectLst/>
          </p:spPr>
          <p:txBody>
            <a:bodyPr wrap="square" lIns="45719" tIns="45719" rIns="45719" bIns="45719" numCol="1" anchor="t">
              <a:noAutofit/>
            </a:bodyPr>
            <a:lstStyle/>
            <a:p>
              <a:pPr>
                <a:defRPr b="1" sz="1200">
                  <a:latin typeface="Tahoma"/>
                  <a:ea typeface="Tahoma"/>
                  <a:cs typeface="Tahoma"/>
                  <a:sym typeface="Tahoma"/>
                </a:defRPr>
              </a:pPr>
            </a:p>
          </p:txBody>
        </p:sp>
        <p:sp>
          <p:nvSpPr>
            <p:cNvPr id="474" name="Return to gift description index"/>
            <p:cNvSpPr txBox="1"/>
            <p:nvPr/>
          </p:nvSpPr>
          <p:spPr>
            <a:xfrm>
              <a:off x="186737" y="-10441"/>
              <a:ext cx="2731577"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a:defRPr sz="1400"/>
              </a:lvl1pPr>
            </a:lstStyle>
            <a:p>
              <a:pPr/>
              <a:r>
                <a:t>Return to gift description index</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9" name="Title 2"/>
          <p:cNvSpPr txBox="1"/>
          <p:nvPr>
            <p:ph type="ctrTitle"/>
          </p:nvPr>
        </p:nvSpPr>
        <p:spPr>
          <a:xfrm>
            <a:off x="522194" y="127030"/>
            <a:ext cx="6732090" cy="1089026"/>
          </a:xfrm>
          <a:prstGeom prst="rect">
            <a:avLst/>
          </a:prstGeom>
        </p:spPr>
        <p:txBody>
          <a:bodyPr/>
          <a:lstStyle/>
          <a:p>
            <a:pPr/>
            <a:r>
              <a:t>The gift of knowledge</a:t>
            </a:r>
          </a:p>
        </p:txBody>
      </p:sp>
      <p:sp>
        <p:nvSpPr>
          <p:cNvPr id="480" name="TextBox 30"/>
          <p:cNvSpPr txBox="1"/>
          <p:nvPr/>
        </p:nvSpPr>
        <p:spPr>
          <a:xfrm>
            <a:off x="232375" y="2951479"/>
            <a:ext cx="1833842" cy="1463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1400"/>
            </a:lvl1pPr>
          </a:lstStyle>
          <a:p>
            <a:pPr/>
            <a:r>
              <a:t>This gift enables you to generate, collect, and analyze ideas which are important for the health of the church.</a:t>
            </a:r>
          </a:p>
        </p:txBody>
      </p:sp>
      <p:sp>
        <p:nvSpPr>
          <p:cNvPr id="481" name="TextBox 32"/>
          <p:cNvSpPr txBox="1"/>
          <p:nvPr/>
        </p:nvSpPr>
        <p:spPr>
          <a:xfrm>
            <a:off x="2286163" y="1032117"/>
            <a:ext cx="6471821" cy="494233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10000"/>
              </a:lnSpc>
              <a:spcBef>
                <a:spcPts val="700"/>
              </a:spcBef>
              <a:defRPr sz="1400">
                <a:latin typeface="Mulish ExtraLight Regular"/>
                <a:ea typeface="Mulish ExtraLight Regular"/>
                <a:cs typeface="Mulish ExtraLight Regular"/>
                <a:sym typeface="Mulish ExtraLight Regular"/>
              </a:defRPr>
            </a:pPr>
            <a:r>
              <a:t>Christians differ in their understanding of the gift of knowledge. Some see it as supernatural insight, which this book categorises under prophecy. Here, the gift of knowledge refers to </a:t>
            </a:r>
            <a:r>
              <a:rPr>
                <a:latin typeface="Mulish ExtraLight Bold"/>
                <a:ea typeface="Mulish ExtraLight Bold"/>
                <a:cs typeface="Mulish ExtraLight Bold"/>
                <a:sym typeface="Mulish ExtraLight Bold"/>
              </a:rPr>
              <a:t>developing valuable ideas for the church</a:t>
            </a:r>
            <a:r>
              <a:t>. Notably, 66% of those with this gift also have the </a:t>
            </a:r>
            <a:r>
              <a:rPr>
                <a:latin typeface="Mulish ExtraLight Bold"/>
                <a:ea typeface="Mulish ExtraLight Bold"/>
                <a:cs typeface="Mulish ExtraLight Bold"/>
                <a:sym typeface="Mulish ExtraLight Bold"/>
              </a:rPr>
              <a:t>gift of teaching</a:t>
            </a:r>
            <a:r>
              <a:t>, making for a powerful combination.</a:t>
            </a:r>
            <a:endParaRPr b="1" sz="1200">
              <a:latin typeface="Tahoma"/>
              <a:ea typeface="Tahoma"/>
              <a:cs typeface="Tahoma"/>
              <a:sym typeface="Tahoma"/>
            </a:endParaRPr>
          </a:p>
          <a:p>
            <a:pPr algn="l">
              <a:lnSpc>
                <a:spcPct val="110000"/>
              </a:lnSpc>
              <a:spcBef>
                <a:spcPts val="700"/>
              </a:spcBef>
              <a:defRPr sz="1400"/>
            </a:pPr>
            <a:r>
              <a:t>Scripture references</a:t>
            </a:r>
          </a:p>
          <a:p>
            <a:pPr algn="l">
              <a:lnSpc>
                <a:spcPct val="110000"/>
              </a:lnSpc>
              <a:spcBef>
                <a:spcPts val="700"/>
              </a:spcBef>
              <a:defRPr i="1" sz="1200">
                <a:latin typeface="Mulish ExtraLight Regular"/>
                <a:ea typeface="Mulish ExtraLight Regular"/>
                <a:cs typeface="Mulish ExtraLight Regular"/>
                <a:sym typeface="Mulish ExtraLight Regular"/>
              </a:defRPr>
            </a:pPr>
            <a:r>
              <a:t>Romans 15:14, 1 Corinthians 8:1-2, 1 Corinthians 12:8, 1 Corinthians 13:2 and 8-10, 2 Corinthians 12:7, Ephesians 3:14-19</a:t>
            </a:r>
          </a:p>
          <a:p>
            <a:pPr algn="l">
              <a:lnSpc>
                <a:spcPct val="110000"/>
              </a:lnSpc>
              <a:spcBef>
                <a:spcPts val="700"/>
              </a:spcBef>
              <a:defRPr sz="1400"/>
            </a:pPr>
            <a:r>
              <a:t>Possible tasks</a:t>
            </a:r>
          </a:p>
          <a:p>
            <a:pPr algn="l">
              <a:lnSpc>
                <a:spcPct val="110000"/>
              </a:lnSpc>
              <a:spcBef>
                <a:spcPts val="700"/>
              </a:spcBef>
              <a:defRPr i="1" sz="1400">
                <a:latin typeface="Mulish ExtraLight Regular"/>
                <a:ea typeface="Mulish ExtraLight Regular"/>
                <a:cs typeface="Mulish ExtraLight Regular"/>
                <a:sym typeface="Mulish ExtraLight Regular"/>
              </a:defRPr>
            </a:pPr>
            <a:r>
              <a:t>Church growth research, seminar preparation, writing, long-term planning, Bible study, journalism, theological studies, academic work, creative evangelistic outreach...</a:t>
            </a:r>
          </a:p>
          <a:p>
            <a:pPr algn="l">
              <a:lnSpc>
                <a:spcPct val="110000"/>
              </a:lnSpc>
              <a:spcBef>
                <a:spcPts val="700"/>
              </a:spcBef>
              <a:defRPr sz="1400"/>
            </a:pPr>
            <a:r>
              <a:t>Questions</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Whom do you know with the gift of knowledge? Are they using their gift for church development? In what ways?</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Do those with the gift of knowledge derive their insights from natural or supernatural sources? Are both sources valid for the church? Explain.</a:t>
            </a:r>
          </a:p>
        </p:txBody>
      </p:sp>
      <p:pic>
        <p:nvPicPr>
          <p:cNvPr id="482" name="books.png" descr="books.png"/>
          <p:cNvPicPr>
            <a:picLocks noChangeAspect="1"/>
          </p:cNvPicPr>
          <p:nvPr/>
        </p:nvPicPr>
        <p:blipFill>
          <a:blip r:embed="rId3">
            <a:extLst/>
          </a:blip>
          <a:stretch>
            <a:fillRect/>
          </a:stretch>
        </p:blipFill>
        <p:spPr>
          <a:xfrm>
            <a:off x="413839" y="1258587"/>
            <a:ext cx="1315747" cy="1578897"/>
          </a:xfrm>
          <a:prstGeom prst="rect">
            <a:avLst/>
          </a:prstGeom>
          <a:ln w="12700">
            <a:miter lim="400000"/>
          </a:ln>
        </p:spPr>
      </p:pic>
      <p:grpSp>
        <p:nvGrpSpPr>
          <p:cNvPr id="485" name="TextBox 6">
            <a:hlinkClick r:id="rId4" invalidUrl="" action="ppaction://hlinksldjump" tgtFrame="" tooltip="" history="1" highlightClick="0" endSnd="0"/>
          </p:cNvPr>
          <p:cNvGrpSpPr/>
          <p:nvPr/>
        </p:nvGrpSpPr>
        <p:grpSpPr>
          <a:xfrm>
            <a:off x="3203848" y="6188771"/>
            <a:ext cx="3183136" cy="320041"/>
            <a:chOff x="0" y="-10440"/>
            <a:chExt cx="3183135" cy="320040"/>
          </a:xfrm>
        </p:grpSpPr>
        <p:sp>
          <p:nvSpPr>
            <p:cNvPr id="483" name="Rounded Rectangle"/>
            <p:cNvSpPr/>
            <p:nvPr/>
          </p:nvSpPr>
          <p:spPr>
            <a:xfrm>
              <a:off x="0" y="0"/>
              <a:ext cx="3183136" cy="307807"/>
            </a:xfrm>
            <a:prstGeom prst="roundRect">
              <a:avLst>
                <a:gd name="adj" fmla="val 16667"/>
              </a:avLst>
            </a:prstGeom>
            <a:solidFill>
              <a:srgbClr val="D5D4AE"/>
            </a:solidFill>
            <a:ln w="12700" cap="flat">
              <a:noFill/>
              <a:miter lim="400000"/>
            </a:ln>
            <a:effectLst/>
          </p:spPr>
          <p:txBody>
            <a:bodyPr wrap="square" lIns="45719" tIns="45719" rIns="45719" bIns="45719" numCol="1" anchor="t">
              <a:noAutofit/>
            </a:bodyPr>
            <a:lstStyle/>
            <a:p>
              <a:pPr>
                <a:defRPr b="1" sz="1200">
                  <a:latin typeface="Tahoma"/>
                  <a:ea typeface="Tahoma"/>
                  <a:cs typeface="Tahoma"/>
                  <a:sym typeface="Tahoma"/>
                </a:defRPr>
              </a:pPr>
            </a:p>
          </p:txBody>
        </p:sp>
        <p:sp>
          <p:nvSpPr>
            <p:cNvPr id="484" name="Return to gift description index"/>
            <p:cNvSpPr txBox="1"/>
            <p:nvPr/>
          </p:nvSpPr>
          <p:spPr>
            <a:xfrm>
              <a:off x="186737" y="-10441"/>
              <a:ext cx="2731577"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a:defRPr sz="1400"/>
              </a:lvl1pPr>
            </a:lstStyle>
            <a:p>
              <a:pPr/>
              <a:r>
                <a:t>Return to gift description index</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9" name="Title 2"/>
          <p:cNvSpPr txBox="1"/>
          <p:nvPr>
            <p:ph type="ctrTitle"/>
          </p:nvPr>
        </p:nvSpPr>
        <p:spPr>
          <a:xfrm>
            <a:off x="696860" y="127030"/>
            <a:ext cx="6732090" cy="1089026"/>
          </a:xfrm>
          <a:prstGeom prst="rect">
            <a:avLst/>
          </a:prstGeom>
        </p:spPr>
        <p:txBody>
          <a:bodyPr/>
          <a:lstStyle/>
          <a:p>
            <a:pPr/>
            <a:r>
              <a:t>The gift of mercy</a:t>
            </a:r>
          </a:p>
        </p:txBody>
      </p:sp>
      <p:sp>
        <p:nvSpPr>
          <p:cNvPr id="490" name="TextBox 30"/>
          <p:cNvSpPr txBox="1"/>
          <p:nvPr/>
        </p:nvSpPr>
        <p:spPr>
          <a:xfrm>
            <a:off x="335773" y="3141295"/>
            <a:ext cx="1627046" cy="2148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1400"/>
            </a:lvl1pPr>
          </a:lstStyle>
          <a:p>
            <a:pPr/>
            <a:r>
              <a:t>This gift enables you to demonstrate empathy through practical deeds toward those who are troubled in mind, body, or spirit.</a:t>
            </a:r>
          </a:p>
        </p:txBody>
      </p:sp>
      <p:sp>
        <p:nvSpPr>
          <p:cNvPr id="491" name="TextBox 32"/>
          <p:cNvSpPr txBox="1"/>
          <p:nvPr/>
        </p:nvSpPr>
        <p:spPr>
          <a:xfrm>
            <a:off x="2269543" y="1021079"/>
            <a:ext cx="6459788" cy="494233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10000"/>
              </a:lnSpc>
              <a:spcBef>
                <a:spcPts val="700"/>
              </a:spcBef>
              <a:defRPr sz="1400">
                <a:latin typeface="Mulish ExtraLight Regular"/>
                <a:ea typeface="Mulish ExtraLight Regular"/>
                <a:cs typeface="Mulish ExtraLight Regular"/>
                <a:sym typeface="Mulish ExtraLight Regular"/>
              </a:defRPr>
            </a:pPr>
            <a:r>
              <a:t>The gift of mercy focuses on those on the </a:t>
            </a:r>
            <a:r>
              <a:rPr>
                <a:latin typeface="Mulish ExtraLight Bold"/>
                <a:ea typeface="Mulish ExtraLight Bold"/>
                <a:cs typeface="Mulish ExtraLight Bold"/>
                <a:sym typeface="Mulish ExtraLight Bold"/>
              </a:rPr>
              <a:t>margins of society</a:t>
            </a:r>
            <a:r>
              <a:t>. Those with the gift of mercy express </a:t>
            </a:r>
            <a:r>
              <a:rPr>
                <a:latin typeface="Mulish ExtraLight Bold"/>
                <a:ea typeface="Mulish ExtraLight Bold"/>
                <a:cs typeface="Mulish ExtraLight Bold"/>
                <a:sym typeface="Mulish ExtraLight Bold"/>
              </a:rPr>
              <a:t>care through loving action</a:t>
            </a:r>
            <a:r>
              <a:t>. Often unnoticed, this gift is present in 13% of Christians, according to our research.</a:t>
            </a:r>
            <a:endParaRPr b="1" sz="1200">
              <a:latin typeface="Tahoma"/>
              <a:ea typeface="Tahoma"/>
              <a:cs typeface="Tahoma"/>
              <a:sym typeface="Tahoma"/>
            </a:endParaRPr>
          </a:p>
          <a:p>
            <a:pPr algn="l">
              <a:lnSpc>
                <a:spcPct val="110000"/>
              </a:lnSpc>
              <a:spcBef>
                <a:spcPts val="700"/>
              </a:spcBef>
              <a:defRPr sz="1400"/>
            </a:pPr>
            <a:r>
              <a:t>Scripture references</a:t>
            </a:r>
          </a:p>
          <a:p>
            <a:pPr algn="l">
              <a:lnSpc>
                <a:spcPct val="110000"/>
              </a:lnSpc>
              <a:spcBef>
                <a:spcPts val="700"/>
              </a:spcBef>
              <a:defRPr i="1" sz="1200">
                <a:latin typeface="Mulish ExtraLight Regular"/>
                <a:ea typeface="Mulish ExtraLight Regular"/>
                <a:cs typeface="Mulish ExtraLight Regular"/>
                <a:sym typeface="Mulish ExtraLight Regular"/>
              </a:defRPr>
            </a:pPr>
            <a:r>
              <a:t>Matthew 25:37-40, Mark 9:41, Luke 10:33-37, Acts 9:36-42, Romans 12:4-8, James 1:27, James 2:14-17</a:t>
            </a:r>
          </a:p>
          <a:p>
            <a:pPr algn="l">
              <a:lnSpc>
                <a:spcPct val="110000"/>
              </a:lnSpc>
              <a:spcBef>
                <a:spcPts val="700"/>
              </a:spcBef>
              <a:defRPr sz="1400"/>
            </a:pPr>
            <a:r>
              <a:t>Possible tasks</a:t>
            </a:r>
          </a:p>
          <a:p>
            <a:pPr algn="l">
              <a:lnSpc>
                <a:spcPct val="110000"/>
              </a:lnSpc>
              <a:spcBef>
                <a:spcPts val="700"/>
              </a:spcBef>
              <a:defRPr i="1" sz="1400">
                <a:latin typeface="Mulish ExtraLight Regular"/>
                <a:ea typeface="Mulish ExtraLight Regular"/>
                <a:cs typeface="Mulish ExtraLight Regular"/>
                <a:sym typeface="Mulish ExtraLight Regular"/>
              </a:defRPr>
            </a:pPr>
            <a:r>
              <a:t>Counseling sessions, intercessory prayer, ministry to the underprivileged, prison ministry, foreign missions, ministry to single mothers/fathers, ministry to the handicapped, hospital/sick calls, ministry to the chemically dependent...</a:t>
            </a:r>
          </a:p>
          <a:p>
            <a:pPr algn="l">
              <a:lnSpc>
                <a:spcPct val="110000"/>
              </a:lnSpc>
              <a:spcBef>
                <a:spcPts val="700"/>
              </a:spcBef>
              <a:defRPr sz="1400"/>
            </a:pPr>
            <a:r>
              <a:t>Questions</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What is the difference between the gift of mercy and the corresponding universal Christian responsibility? Consider several situations in which every Christian should practice mercy and several that are particularly for those with the gift of mercy.</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How do people demonstrate that they have this gift? Record several distinctive characteristics.</a:t>
            </a:r>
          </a:p>
        </p:txBody>
      </p:sp>
      <p:pic>
        <p:nvPicPr>
          <p:cNvPr id="492" name="olive-branch.png" descr="olive-branch.png"/>
          <p:cNvPicPr>
            <a:picLocks noChangeAspect="1"/>
          </p:cNvPicPr>
          <p:nvPr/>
        </p:nvPicPr>
        <p:blipFill>
          <a:blip r:embed="rId3">
            <a:extLst/>
          </a:blip>
          <a:srcRect l="0" t="0" r="0" b="0"/>
          <a:stretch>
            <a:fillRect/>
          </a:stretch>
        </p:blipFill>
        <p:spPr>
          <a:xfrm>
            <a:off x="700343" y="1197119"/>
            <a:ext cx="899741" cy="1765095"/>
          </a:xfrm>
          <a:prstGeom prst="rect">
            <a:avLst/>
          </a:prstGeom>
          <a:ln w="12700">
            <a:miter lim="400000"/>
          </a:ln>
        </p:spPr>
      </p:pic>
      <p:grpSp>
        <p:nvGrpSpPr>
          <p:cNvPr id="495" name="TextBox 6">
            <a:hlinkClick r:id="rId4" invalidUrl="" action="ppaction://hlinksldjump" tgtFrame="" tooltip="" history="1" highlightClick="0" endSnd="0"/>
          </p:cNvPr>
          <p:cNvGrpSpPr/>
          <p:nvPr/>
        </p:nvGrpSpPr>
        <p:grpSpPr>
          <a:xfrm>
            <a:off x="3203848" y="6188771"/>
            <a:ext cx="3183136" cy="320041"/>
            <a:chOff x="0" y="-10440"/>
            <a:chExt cx="3183135" cy="320040"/>
          </a:xfrm>
        </p:grpSpPr>
        <p:sp>
          <p:nvSpPr>
            <p:cNvPr id="493" name="Rounded Rectangle"/>
            <p:cNvSpPr/>
            <p:nvPr/>
          </p:nvSpPr>
          <p:spPr>
            <a:xfrm>
              <a:off x="0" y="0"/>
              <a:ext cx="3183136" cy="307807"/>
            </a:xfrm>
            <a:prstGeom prst="roundRect">
              <a:avLst>
                <a:gd name="adj" fmla="val 16667"/>
              </a:avLst>
            </a:prstGeom>
            <a:solidFill>
              <a:srgbClr val="D5D4AE"/>
            </a:solidFill>
            <a:ln w="12700" cap="flat">
              <a:noFill/>
              <a:miter lim="400000"/>
            </a:ln>
            <a:effectLst/>
          </p:spPr>
          <p:txBody>
            <a:bodyPr wrap="square" lIns="45719" tIns="45719" rIns="45719" bIns="45719" numCol="1" anchor="t">
              <a:noAutofit/>
            </a:bodyPr>
            <a:lstStyle/>
            <a:p>
              <a:pPr>
                <a:defRPr b="1" sz="1200">
                  <a:latin typeface="Tahoma"/>
                  <a:ea typeface="Tahoma"/>
                  <a:cs typeface="Tahoma"/>
                  <a:sym typeface="Tahoma"/>
                </a:defRPr>
              </a:pPr>
            </a:p>
          </p:txBody>
        </p:sp>
        <p:sp>
          <p:nvSpPr>
            <p:cNvPr id="494" name="Return to gift description index"/>
            <p:cNvSpPr txBox="1"/>
            <p:nvPr/>
          </p:nvSpPr>
          <p:spPr>
            <a:xfrm>
              <a:off x="186737" y="-10441"/>
              <a:ext cx="2731577"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a:defRPr sz="1400"/>
              </a:lvl1pPr>
            </a:lstStyle>
            <a:p>
              <a:pPr/>
              <a:r>
                <a:t>Return to gift description index</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 name="Title 6"/>
          <p:cNvSpPr txBox="1"/>
          <p:nvPr>
            <p:ph type="ctrTitle"/>
          </p:nvPr>
        </p:nvSpPr>
        <p:spPr>
          <a:xfrm>
            <a:off x="693440" y="164530"/>
            <a:ext cx="7772401" cy="1470026"/>
          </a:xfrm>
          <a:prstGeom prst="rect">
            <a:avLst/>
          </a:prstGeom>
        </p:spPr>
        <p:txBody>
          <a:bodyPr/>
          <a:lstStyle/>
          <a:p>
            <a:pPr/>
            <a:r>
              <a:t>Three ways to experience God</a:t>
            </a:r>
          </a:p>
        </p:txBody>
      </p:sp>
      <p:pic>
        <p:nvPicPr>
          <p:cNvPr id="40" name="logo-on-light.svg" descr="logo-on-light.svg"/>
          <p:cNvPicPr>
            <a:picLocks noChangeAspect="1"/>
          </p:cNvPicPr>
          <p:nvPr/>
        </p:nvPicPr>
        <p:blipFill>
          <a:blip r:embed="rId3">
            <a:extLst/>
          </a:blip>
          <a:srcRect l="0" t="4910" r="0" b="4910"/>
          <a:stretch>
            <a:fillRect/>
          </a:stretch>
        </p:blipFill>
        <p:spPr>
          <a:xfrm>
            <a:off x="2288579" y="1439738"/>
            <a:ext cx="4840825" cy="4870834"/>
          </a:xfrm>
          <a:prstGeom prst="rect">
            <a:avLst/>
          </a:prstGeom>
          <a:ln w="12700">
            <a:miter lim="400000"/>
          </a:ln>
        </p:spPr>
      </p:pic>
      <p:sp>
        <p:nvSpPr>
          <p:cNvPr id="41" name="Creator"/>
          <p:cNvSpPr txBox="1"/>
          <p:nvPr/>
        </p:nvSpPr>
        <p:spPr>
          <a:xfrm>
            <a:off x="3908585" y="1235477"/>
            <a:ext cx="1383234" cy="535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spcBef>
                <a:spcPts val="2200"/>
              </a:spcBef>
              <a:defRPr i="1">
                <a:solidFill>
                  <a:srgbClr val="568E48"/>
                </a:solidFill>
              </a:defRPr>
            </a:lvl1pPr>
          </a:lstStyle>
          <a:p>
            <a:pPr/>
            <a:r>
              <a:t>Creator</a:t>
            </a:r>
          </a:p>
        </p:txBody>
      </p:sp>
      <p:sp>
        <p:nvSpPr>
          <p:cNvPr id="42" name="Jesus"/>
          <p:cNvSpPr txBox="1"/>
          <p:nvPr/>
        </p:nvSpPr>
        <p:spPr>
          <a:xfrm>
            <a:off x="6718603" y="5071098"/>
            <a:ext cx="995986" cy="535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spcBef>
                <a:spcPts val="2200"/>
              </a:spcBef>
              <a:defRPr i="1">
                <a:solidFill>
                  <a:srgbClr val="A7504D"/>
                </a:solidFill>
              </a:defRPr>
            </a:lvl1pPr>
          </a:lstStyle>
          <a:p>
            <a:pPr/>
            <a:r>
              <a:t>Jesus</a:t>
            </a:r>
          </a:p>
        </p:txBody>
      </p:sp>
      <p:sp>
        <p:nvSpPr>
          <p:cNvPr id="43" name="Spirit"/>
          <p:cNvSpPr txBox="1"/>
          <p:nvPr/>
        </p:nvSpPr>
        <p:spPr>
          <a:xfrm>
            <a:off x="1462028" y="5071098"/>
            <a:ext cx="1014121" cy="535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spcBef>
                <a:spcPts val="2200"/>
              </a:spcBef>
              <a:defRPr i="1">
                <a:solidFill>
                  <a:srgbClr val="46678F"/>
                </a:solidFill>
              </a:defRPr>
            </a:lvl1pPr>
          </a:lstStyle>
          <a:p>
            <a:pPr/>
            <a:r>
              <a:t>Spirit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1"/>
                                        </p:tgtEl>
                                        <p:attrNameLst>
                                          <p:attrName>style.visibility</p:attrName>
                                        </p:attrNameLst>
                                      </p:cBhvr>
                                      <p:to>
                                        <p:strVal val="visible"/>
                                      </p:to>
                                    </p:set>
                                    <p:animEffect filter="fade" transition="in">
                                      <p:cBhvr>
                                        <p:cTn id="7" dur="2250"/>
                                        <p:tgtEl>
                                          <p:spTgt spid="41"/>
                                        </p:tgtEl>
                                      </p:cBhvr>
                                    </p:animEffect>
                                  </p:childTnLst>
                                </p:cTn>
                              </p:par>
                            </p:childTnLst>
                          </p:cTn>
                        </p:par>
                        <p:par>
                          <p:cTn id="8" fill="hold">
                            <p:stCondLst>
                              <p:cond delay="2250"/>
                            </p:stCondLst>
                            <p:childTnLst>
                              <p:par>
                                <p:cTn id="9" presetClass="entr" nodeType="afterEffect" presetID="10" grpId="2" fill="hold">
                                  <p:stCondLst>
                                    <p:cond delay="0"/>
                                  </p:stCondLst>
                                  <p:iterate type="el" backwards="0">
                                    <p:tmAbs val="0"/>
                                  </p:iterate>
                                  <p:childTnLst>
                                    <p:set>
                                      <p:cBhvr>
                                        <p:cTn id="10" fill="hold"/>
                                        <p:tgtEl>
                                          <p:spTgt spid="42"/>
                                        </p:tgtEl>
                                        <p:attrNameLst>
                                          <p:attrName>style.visibility</p:attrName>
                                        </p:attrNameLst>
                                      </p:cBhvr>
                                      <p:to>
                                        <p:strVal val="visible"/>
                                      </p:to>
                                    </p:set>
                                    <p:animEffect filter="fade" transition="in">
                                      <p:cBhvr>
                                        <p:cTn id="11" dur="2250"/>
                                        <p:tgtEl>
                                          <p:spTgt spid="42"/>
                                        </p:tgtEl>
                                      </p:cBhvr>
                                    </p:animEffect>
                                  </p:childTnLst>
                                </p:cTn>
                              </p:par>
                            </p:childTnLst>
                          </p:cTn>
                        </p:par>
                        <p:par>
                          <p:cTn id="12" fill="hold">
                            <p:stCondLst>
                              <p:cond delay="4500"/>
                            </p:stCondLst>
                            <p:childTnLst>
                              <p:par>
                                <p:cTn id="13" presetClass="entr" nodeType="afterEffect" presetID="10" grpId="3" fill="hold">
                                  <p:stCondLst>
                                    <p:cond delay="0"/>
                                  </p:stCondLst>
                                  <p:iterate type="el" backwards="0">
                                    <p:tmAbs val="0"/>
                                  </p:iterate>
                                  <p:childTnLst>
                                    <p:set>
                                      <p:cBhvr>
                                        <p:cTn id="14" fill="hold"/>
                                        <p:tgtEl>
                                          <p:spTgt spid="43"/>
                                        </p:tgtEl>
                                        <p:attrNameLst>
                                          <p:attrName>style.visibility</p:attrName>
                                        </p:attrNameLst>
                                      </p:cBhvr>
                                      <p:to>
                                        <p:strVal val="visible"/>
                                      </p:to>
                                    </p:set>
                                    <p:animEffect filter="fade" transition="in">
                                      <p:cBhvr>
                                        <p:cTn id="15" dur="2250"/>
                                        <p:tgtEl>
                                          <p:spTgt spid="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 grpId="2"/>
      <p:bldP build="whole" bldLvl="1" animBg="1" rev="0" advAuto="0" spid="43" grpId="3"/>
      <p:bldP build="whole" bldLvl="1" animBg="1" rev="0" advAuto="0" spid="41" grpId="1"/>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9" name="Title 2"/>
          <p:cNvSpPr txBox="1"/>
          <p:nvPr>
            <p:ph type="ctrTitle"/>
          </p:nvPr>
        </p:nvSpPr>
        <p:spPr>
          <a:xfrm>
            <a:off x="538073" y="174666"/>
            <a:ext cx="6732090" cy="1089026"/>
          </a:xfrm>
          <a:prstGeom prst="rect">
            <a:avLst/>
          </a:prstGeom>
        </p:spPr>
        <p:txBody>
          <a:bodyPr/>
          <a:lstStyle/>
          <a:p>
            <a:pPr/>
            <a:r>
              <a:t>The gift of music</a:t>
            </a:r>
          </a:p>
        </p:txBody>
      </p:sp>
      <p:sp>
        <p:nvSpPr>
          <p:cNvPr id="500" name="TextBox 30"/>
          <p:cNvSpPr txBox="1"/>
          <p:nvPr/>
        </p:nvSpPr>
        <p:spPr>
          <a:xfrm>
            <a:off x="228375" y="3218179"/>
            <a:ext cx="1841842" cy="169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1400"/>
            </a:lvl1pPr>
          </a:lstStyle>
          <a:p>
            <a:pPr/>
            <a:r>
              <a:t>This gift enables you to play a musical instrument or to use your voice in singing for the glory of God and the edification of others.</a:t>
            </a:r>
          </a:p>
        </p:txBody>
      </p:sp>
      <p:sp>
        <p:nvSpPr>
          <p:cNvPr id="501" name="TextBox 32"/>
          <p:cNvSpPr txBox="1"/>
          <p:nvPr/>
        </p:nvSpPr>
        <p:spPr>
          <a:xfrm>
            <a:off x="2254657" y="1095632"/>
            <a:ext cx="6289092" cy="469087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10000"/>
              </a:lnSpc>
              <a:spcBef>
                <a:spcPts val="700"/>
              </a:spcBef>
              <a:defRPr sz="1400">
                <a:latin typeface="Mulish ExtraLight Regular"/>
                <a:ea typeface="Mulish ExtraLight Regular"/>
                <a:cs typeface="Mulish ExtraLight Regular"/>
                <a:sym typeface="Mulish ExtraLight Regular"/>
              </a:defRPr>
            </a:pPr>
            <a:r>
              <a:t>The gift of music focuses on </a:t>
            </a:r>
            <a:r>
              <a:rPr>
                <a:latin typeface="Mulish ExtraLight Bold"/>
                <a:ea typeface="Mulish ExtraLight Bold"/>
                <a:cs typeface="Mulish ExtraLight Bold"/>
                <a:sym typeface="Mulish ExtraLight Bold"/>
              </a:rPr>
              <a:t>singing and playing instruments</a:t>
            </a:r>
            <a:r>
              <a:t> rather than composing or writing lyrics. In the Old Testament, various roles highlight its significance in worship: instrumentalists, vocalists, worship leaders, and choir directors).</a:t>
            </a:r>
            <a:endParaRPr b="1" sz="1200">
              <a:latin typeface="Tahoma"/>
              <a:ea typeface="Tahoma"/>
              <a:cs typeface="Tahoma"/>
              <a:sym typeface="Tahoma"/>
            </a:endParaRPr>
          </a:p>
          <a:p>
            <a:pPr algn="l">
              <a:lnSpc>
                <a:spcPct val="110000"/>
              </a:lnSpc>
              <a:spcBef>
                <a:spcPts val="700"/>
              </a:spcBef>
              <a:defRPr sz="1400"/>
            </a:pPr>
            <a:r>
              <a:t>Scripture references</a:t>
            </a:r>
          </a:p>
          <a:p>
            <a:pPr algn="l">
              <a:lnSpc>
                <a:spcPct val="110000"/>
              </a:lnSpc>
              <a:spcBef>
                <a:spcPts val="700"/>
              </a:spcBef>
              <a:defRPr i="1" sz="1200">
                <a:latin typeface="Mulish ExtraLight Regular"/>
                <a:ea typeface="Mulish ExtraLight Regular"/>
                <a:cs typeface="Mulish ExtraLight Regular"/>
                <a:sym typeface="Mulish ExtraLight Regular"/>
              </a:defRPr>
            </a:pPr>
            <a:r>
              <a:t>Deuteronomy 31:14-23, 1 Samuel 16:14-23, 1 Chronicles 16:41-42, 2 Chronicles 5:12-14, Psalm 150, 1 Corinthians 14:26, Ephesians 5:18-20, Colossians 3:15-17</a:t>
            </a:r>
          </a:p>
          <a:p>
            <a:pPr algn="l">
              <a:lnSpc>
                <a:spcPct val="110000"/>
              </a:lnSpc>
              <a:spcBef>
                <a:spcPts val="700"/>
              </a:spcBef>
              <a:defRPr sz="1400"/>
            </a:pPr>
            <a:r>
              <a:t>Possible tasks</a:t>
            </a:r>
          </a:p>
          <a:p>
            <a:pPr algn="l">
              <a:lnSpc>
                <a:spcPct val="110000"/>
              </a:lnSpc>
              <a:spcBef>
                <a:spcPts val="700"/>
              </a:spcBef>
              <a:defRPr i="1" sz="1400">
                <a:latin typeface="Mulish ExtraLight Regular"/>
                <a:ea typeface="Mulish ExtraLight Regular"/>
                <a:cs typeface="Mulish ExtraLight Regular"/>
                <a:sym typeface="Mulish ExtraLight Regular"/>
              </a:defRPr>
            </a:pPr>
            <a:r>
              <a:t>Worship leader, instrumentalist, music teacher, worship team, street outreach, choir director, choir member, planning worship services, vocal soloist, evangelistic outreach...</a:t>
            </a:r>
          </a:p>
          <a:p>
            <a:pPr algn="l">
              <a:lnSpc>
                <a:spcPct val="110000"/>
              </a:lnSpc>
              <a:spcBef>
                <a:spcPts val="700"/>
              </a:spcBef>
              <a:defRPr sz="1400"/>
            </a:pPr>
            <a:r>
              <a:t>Questions</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Is the gift of music a precondition for singing in the choir? Why, or why not?</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Does someone with this gift need to practice more, or less than someone without it? Why?</a:t>
            </a:r>
          </a:p>
        </p:txBody>
      </p:sp>
      <p:pic>
        <p:nvPicPr>
          <p:cNvPr id="502" name="music.png" descr="music.png"/>
          <p:cNvPicPr>
            <a:picLocks noChangeAspect="1"/>
          </p:cNvPicPr>
          <p:nvPr/>
        </p:nvPicPr>
        <p:blipFill>
          <a:blip r:embed="rId3">
            <a:extLst/>
          </a:blip>
          <a:srcRect l="0" t="0" r="0" b="0"/>
          <a:stretch>
            <a:fillRect/>
          </a:stretch>
        </p:blipFill>
        <p:spPr>
          <a:xfrm>
            <a:off x="319185" y="1301808"/>
            <a:ext cx="1572391" cy="1897013"/>
          </a:xfrm>
          <a:prstGeom prst="rect">
            <a:avLst/>
          </a:prstGeom>
          <a:ln w="12700">
            <a:miter lim="400000"/>
          </a:ln>
        </p:spPr>
      </p:pic>
      <p:grpSp>
        <p:nvGrpSpPr>
          <p:cNvPr id="505" name="TextBox 6">
            <a:hlinkClick r:id="rId4" invalidUrl="" action="ppaction://hlinksldjump" tgtFrame="" tooltip="" history="1" highlightClick="0" endSnd="0"/>
          </p:cNvPr>
          <p:cNvGrpSpPr/>
          <p:nvPr/>
        </p:nvGrpSpPr>
        <p:grpSpPr>
          <a:xfrm>
            <a:off x="3203848" y="6188771"/>
            <a:ext cx="3183136" cy="320041"/>
            <a:chOff x="0" y="-10440"/>
            <a:chExt cx="3183135" cy="320040"/>
          </a:xfrm>
        </p:grpSpPr>
        <p:sp>
          <p:nvSpPr>
            <p:cNvPr id="503" name="Rounded Rectangle"/>
            <p:cNvSpPr/>
            <p:nvPr/>
          </p:nvSpPr>
          <p:spPr>
            <a:xfrm>
              <a:off x="0" y="0"/>
              <a:ext cx="3183136" cy="307807"/>
            </a:xfrm>
            <a:prstGeom prst="roundRect">
              <a:avLst>
                <a:gd name="adj" fmla="val 16667"/>
              </a:avLst>
            </a:prstGeom>
            <a:solidFill>
              <a:srgbClr val="D5D4AE"/>
            </a:solidFill>
            <a:ln w="12700" cap="flat">
              <a:noFill/>
              <a:miter lim="400000"/>
            </a:ln>
            <a:effectLst/>
          </p:spPr>
          <p:txBody>
            <a:bodyPr wrap="square" lIns="45719" tIns="45719" rIns="45719" bIns="45719" numCol="1" anchor="t">
              <a:noAutofit/>
            </a:bodyPr>
            <a:lstStyle/>
            <a:p>
              <a:pPr>
                <a:defRPr b="1" sz="1200">
                  <a:latin typeface="Tahoma"/>
                  <a:ea typeface="Tahoma"/>
                  <a:cs typeface="Tahoma"/>
                  <a:sym typeface="Tahoma"/>
                </a:defRPr>
              </a:pPr>
            </a:p>
          </p:txBody>
        </p:sp>
        <p:sp>
          <p:nvSpPr>
            <p:cNvPr id="504" name="Return to gift description index"/>
            <p:cNvSpPr txBox="1"/>
            <p:nvPr/>
          </p:nvSpPr>
          <p:spPr>
            <a:xfrm>
              <a:off x="186737" y="-10441"/>
              <a:ext cx="2731577"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a:defRPr sz="1400"/>
              </a:lvl1pPr>
            </a:lstStyle>
            <a:p>
              <a:pPr/>
              <a:r>
                <a:t>Return to gift description index</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9" name="Title 2"/>
          <p:cNvSpPr txBox="1"/>
          <p:nvPr>
            <p:ph type="ctrTitle"/>
          </p:nvPr>
        </p:nvSpPr>
        <p:spPr>
          <a:xfrm>
            <a:off x="484667" y="155203"/>
            <a:ext cx="6732090" cy="1089026"/>
          </a:xfrm>
          <a:prstGeom prst="rect">
            <a:avLst/>
          </a:prstGeom>
        </p:spPr>
        <p:txBody>
          <a:bodyPr/>
          <a:lstStyle/>
          <a:p>
            <a:pPr/>
            <a:r>
              <a:t>The gift of organization</a:t>
            </a:r>
          </a:p>
        </p:txBody>
      </p:sp>
      <p:sp>
        <p:nvSpPr>
          <p:cNvPr id="510" name="TextBox 30"/>
          <p:cNvSpPr txBox="1"/>
          <p:nvPr/>
        </p:nvSpPr>
        <p:spPr>
          <a:xfrm>
            <a:off x="243819" y="2746411"/>
            <a:ext cx="1810954" cy="192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1400"/>
            </a:lvl1pPr>
          </a:lstStyle>
          <a:p>
            <a:pPr/>
            <a:r>
              <a:t>This gift enables you to understand goals for specific areas of ministry and to draft effective plans toward reaching these goals.</a:t>
            </a:r>
          </a:p>
        </p:txBody>
      </p:sp>
      <p:sp>
        <p:nvSpPr>
          <p:cNvPr id="511" name="TextBox 32"/>
          <p:cNvSpPr txBox="1"/>
          <p:nvPr/>
        </p:nvSpPr>
        <p:spPr>
          <a:xfrm>
            <a:off x="2276787" y="1071879"/>
            <a:ext cx="6430864" cy="498424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10000"/>
              </a:lnSpc>
              <a:spcBef>
                <a:spcPts val="700"/>
              </a:spcBef>
              <a:defRPr sz="1400">
                <a:latin typeface="Mulish ExtraLight Regular"/>
                <a:ea typeface="Mulish ExtraLight Regular"/>
                <a:cs typeface="Mulish ExtraLight Regular"/>
                <a:sym typeface="Mulish ExtraLight Regular"/>
              </a:defRPr>
            </a:pPr>
            <a:r>
              <a:t>The Greek word for “</a:t>
            </a:r>
            <a:r>
              <a:rPr>
                <a:latin typeface="Mulish ExtraLight Bold"/>
                <a:ea typeface="Mulish ExtraLight Bold"/>
                <a:cs typeface="Mulish ExtraLight Bold"/>
                <a:sym typeface="Mulish ExtraLight Bold"/>
              </a:rPr>
              <a:t>organizer</a:t>
            </a:r>
            <a:r>
              <a:t>” can also mean “</a:t>
            </a:r>
            <a:r>
              <a:rPr>
                <a:latin typeface="Mulish ExtraLight Bold"/>
                <a:ea typeface="Mulish ExtraLight Bold"/>
                <a:cs typeface="Mulish ExtraLight Bold"/>
                <a:sym typeface="Mulish ExtraLight Bold"/>
              </a:rPr>
              <a:t>steerer</a:t>
            </a:r>
            <a:r>
              <a:t>,” referring to the person who </a:t>
            </a:r>
            <a:r>
              <a:rPr>
                <a:latin typeface="Mulish ExtraLight Bold"/>
                <a:ea typeface="Mulish ExtraLight Bold"/>
                <a:cs typeface="Mulish ExtraLight Bold"/>
                <a:sym typeface="Mulish ExtraLight Bold"/>
              </a:rPr>
              <a:t>mediates between</a:t>
            </a:r>
            <a:r>
              <a:t> the captain and the crew. The gift of leadership is like the captain setting the course, while the gift of organization is like the steerer ensuring the ship stays on track.</a:t>
            </a:r>
          </a:p>
          <a:p>
            <a:pPr algn="l">
              <a:lnSpc>
                <a:spcPct val="110000"/>
              </a:lnSpc>
              <a:spcBef>
                <a:spcPts val="700"/>
              </a:spcBef>
              <a:defRPr sz="1400"/>
            </a:pPr>
            <a:r>
              <a:t>Scripture references</a:t>
            </a:r>
          </a:p>
          <a:p>
            <a:pPr algn="l">
              <a:lnSpc>
                <a:spcPct val="110000"/>
              </a:lnSpc>
              <a:spcBef>
                <a:spcPts val="700"/>
              </a:spcBef>
              <a:defRPr sz="1200">
                <a:latin typeface="Mulish ExtraLight Regular"/>
                <a:ea typeface="Mulish ExtraLight Regular"/>
                <a:cs typeface="Mulish ExtraLight Regular"/>
                <a:sym typeface="Mulish ExtraLight Regular"/>
              </a:defRPr>
            </a:pPr>
            <a:r>
              <a:t>Exodus 18:13-27, 1 Corinthians 12:28</a:t>
            </a:r>
          </a:p>
          <a:p>
            <a:pPr algn="l">
              <a:lnSpc>
                <a:spcPct val="110000"/>
              </a:lnSpc>
              <a:spcBef>
                <a:spcPts val="700"/>
              </a:spcBef>
              <a:defRPr sz="1400"/>
            </a:pPr>
            <a:r>
              <a:t>Possible tasks</a:t>
            </a:r>
          </a:p>
          <a:p>
            <a:pPr algn="l">
              <a:lnSpc>
                <a:spcPct val="110000"/>
              </a:lnSpc>
              <a:spcBef>
                <a:spcPts val="700"/>
              </a:spcBef>
              <a:defRPr i="1" sz="1400">
                <a:latin typeface="Mulish ExtraLight Regular"/>
                <a:ea typeface="Mulish ExtraLight Regular"/>
                <a:cs typeface="Mulish ExtraLight Regular"/>
                <a:sym typeface="Mulish ExtraLight Regular"/>
              </a:defRPr>
            </a:pPr>
            <a:r>
              <a:t>Area superintendent, overseer of ministry area(s), church growth planning, organization of events (eg workshops, conferences, concerts), finances, church celebrations, evangelistic campaigns, coordination of small groups, librarian, leadership in ministry teams, creative worship forms, project planning, preparing church retreats, computer work...</a:t>
            </a:r>
          </a:p>
          <a:p>
            <a:pPr algn="l">
              <a:lnSpc>
                <a:spcPct val="110000"/>
              </a:lnSpc>
              <a:spcBef>
                <a:spcPts val="700"/>
              </a:spcBef>
              <a:defRPr sz="1400"/>
            </a:pPr>
            <a:r>
              <a:t>Questions</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Which tasks in your church could be carried out more effectively if people with this gift were to get involved?</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What, if anything, stands in the way of delegating these tasks to someone with the gift of organization?</a:t>
            </a:r>
          </a:p>
        </p:txBody>
      </p:sp>
      <p:pic>
        <p:nvPicPr>
          <p:cNvPr id="512" name="calendar.png" descr="calendar.png"/>
          <p:cNvPicPr>
            <a:picLocks noChangeAspect="1"/>
          </p:cNvPicPr>
          <p:nvPr/>
        </p:nvPicPr>
        <p:blipFill>
          <a:blip r:embed="rId3">
            <a:extLst/>
          </a:blip>
          <a:srcRect l="0" t="0" r="0" b="0"/>
          <a:stretch>
            <a:fillRect/>
          </a:stretch>
        </p:blipFill>
        <p:spPr>
          <a:xfrm>
            <a:off x="232019" y="1421091"/>
            <a:ext cx="1551455" cy="1289020"/>
          </a:xfrm>
          <a:prstGeom prst="rect">
            <a:avLst/>
          </a:prstGeom>
          <a:ln w="12700">
            <a:miter lim="400000"/>
          </a:ln>
        </p:spPr>
      </p:pic>
      <p:grpSp>
        <p:nvGrpSpPr>
          <p:cNvPr id="515" name="TextBox 6">
            <a:hlinkClick r:id="rId4" invalidUrl="" action="ppaction://hlinksldjump" tgtFrame="" tooltip="" history="1" highlightClick="0" endSnd="0"/>
          </p:cNvPr>
          <p:cNvGrpSpPr/>
          <p:nvPr/>
        </p:nvGrpSpPr>
        <p:grpSpPr>
          <a:xfrm>
            <a:off x="3203848" y="6188771"/>
            <a:ext cx="3183136" cy="320041"/>
            <a:chOff x="0" y="-10440"/>
            <a:chExt cx="3183135" cy="320040"/>
          </a:xfrm>
        </p:grpSpPr>
        <p:sp>
          <p:nvSpPr>
            <p:cNvPr id="513" name="Rounded Rectangle"/>
            <p:cNvSpPr/>
            <p:nvPr/>
          </p:nvSpPr>
          <p:spPr>
            <a:xfrm>
              <a:off x="0" y="0"/>
              <a:ext cx="3183136" cy="307807"/>
            </a:xfrm>
            <a:prstGeom prst="roundRect">
              <a:avLst>
                <a:gd name="adj" fmla="val 16667"/>
              </a:avLst>
            </a:prstGeom>
            <a:solidFill>
              <a:srgbClr val="D5D4AE"/>
            </a:solidFill>
            <a:ln w="12700" cap="flat">
              <a:noFill/>
              <a:miter lim="400000"/>
            </a:ln>
            <a:effectLst/>
          </p:spPr>
          <p:txBody>
            <a:bodyPr wrap="square" lIns="45719" tIns="45719" rIns="45719" bIns="45719" numCol="1" anchor="t">
              <a:noAutofit/>
            </a:bodyPr>
            <a:lstStyle/>
            <a:p>
              <a:pPr>
                <a:defRPr b="1" sz="1200">
                  <a:latin typeface="Tahoma"/>
                  <a:ea typeface="Tahoma"/>
                  <a:cs typeface="Tahoma"/>
                  <a:sym typeface="Tahoma"/>
                </a:defRPr>
              </a:pPr>
            </a:p>
          </p:txBody>
        </p:sp>
        <p:sp>
          <p:nvSpPr>
            <p:cNvPr id="514" name="Return to gift description index"/>
            <p:cNvSpPr txBox="1"/>
            <p:nvPr/>
          </p:nvSpPr>
          <p:spPr>
            <a:xfrm>
              <a:off x="186737" y="-10441"/>
              <a:ext cx="2731577"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a:defRPr sz="1400"/>
              </a:lvl1pPr>
            </a:lstStyle>
            <a:p>
              <a:pPr/>
              <a:r>
                <a:t>Return to gift description index</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9" name="Title 2"/>
          <p:cNvSpPr txBox="1"/>
          <p:nvPr>
            <p:ph type="ctrTitle"/>
          </p:nvPr>
        </p:nvSpPr>
        <p:spPr>
          <a:xfrm>
            <a:off x="717470" y="219870"/>
            <a:ext cx="7205578" cy="1089026"/>
          </a:xfrm>
          <a:prstGeom prst="rect">
            <a:avLst/>
          </a:prstGeom>
        </p:spPr>
        <p:txBody>
          <a:bodyPr/>
          <a:lstStyle/>
          <a:p>
            <a:pPr/>
            <a:r>
              <a:t>The gift of voluntary poverty</a:t>
            </a:r>
          </a:p>
        </p:txBody>
      </p:sp>
      <p:sp>
        <p:nvSpPr>
          <p:cNvPr id="520" name="TextBox 30"/>
          <p:cNvSpPr txBox="1"/>
          <p:nvPr/>
        </p:nvSpPr>
        <p:spPr>
          <a:xfrm>
            <a:off x="290421" y="2781621"/>
            <a:ext cx="1666950" cy="192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1400"/>
            </a:lvl1pPr>
          </a:lstStyle>
          <a:p>
            <a:pPr/>
            <a:r>
              <a:t>This gift enables you to deny yourself material well-being so that you can maintain a standard of living that parallels the poor.</a:t>
            </a:r>
          </a:p>
        </p:txBody>
      </p:sp>
      <p:sp>
        <p:nvSpPr>
          <p:cNvPr id="521" name="TextBox 32"/>
          <p:cNvSpPr txBox="1"/>
          <p:nvPr/>
        </p:nvSpPr>
        <p:spPr>
          <a:xfrm>
            <a:off x="2284769" y="1032117"/>
            <a:ext cx="6397015" cy="47327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10000"/>
              </a:lnSpc>
              <a:spcBef>
                <a:spcPts val="700"/>
              </a:spcBef>
              <a:defRPr sz="1400">
                <a:latin typeface="Mulish ExtraLight Regular"/>
                <a:ea typeface="Mulish ExtraLight Regular"/>
                <a:cs typeface="Mulish ExtraLight Regular"/>
                <a:sym typeface="Mulish ExtraLight Regular"/>
              </a:defRPr>
            </a:pPr>
            <a:r>
              <a:t>The key to voluntary poverty is the </a:t>
            </a:r>
            <a:r>
              <a:rPr>
                <a:latin typeface="Mulish ExtraLight Bold"/>
                <a:ea typeface="Mulish ExtraLight Bold"/>
                <a:cs typeface="Mulish ExtraLight Bold"/>
                <a:sym typeface="Mulish ExtraLight Bold"/>
              </a:rPr>
              <a:t>intentional choice to live modestly</a:t>
            </a:r>
            <a:r>
              <a:t> </a:t>
            </a:r>
            <a:r>
              <a:rPr>
                <a:latin typeface="Mulish ExtraLight Bold"/>
                <a:ea typeface="Mulish ExtraLight Bold"/>
                <a:cs typeface="Mulish ExtraLight Bold"/>
                <a:sym typeface="Mulish ExtraLight Bold"/>
              </a:rPr>
              <a:t>despite</a:t>
            </a:r>
            <a:r>
              <a:t> having the means for a higher standard of living. This differs from simply having a modest lifestyle or the gift of giving. While most with the gift of voluntary poverty also have the gift of giving (92%), only 15% of those with the gift of giving also embrace voluntary poverty.</a:t>
            </a:r>
          </a:p>
          <a:p>
            <a:pPr algn="l">
              <a:lnSpc>
                <a:spcPct val="110000"/>
              </a:lnSpc>
              <a:spcBef>
                <a:spcPts val="700"/>
              </a:spcBef>
              <a:defRPr sz="1400"/>
            </a:pPr>
            <a:r>
              <a:t>Scripture references</a:t>
            </a:r>
          </a:p>
          <a:p>
            <a:pPr algn="l">
              <a:lnSpc>
                <a:spcPct val="110000"/>
              </a:lnSpc>
              <a:spcBef>
                <a:spcPts val="700"/>
              </a:spcBef>
              <a:defRPr i="1" sz="1200">
                <a:latin typeface="Mulish ExtraLight Regular"/>
                <a:ea typeface="Mulish ExtraLight Regular"/>
                <a:cs typeface="Mulish ExtraLight Regular"/>
                <a:sym typeface="Mulish ExtraLight Regular"/>
              </a:defRPr>
            </a:pPr>
            <a:r>
              <a:t>Acts 2:44-45, Acts 4:32-37, 1 Corinthians 13:3, 2 Corinthians 6:10, Philippians 4:11-13</a:t>
            </a:r>
          </a:p>
          <a:p>
            <a:pPr algn="l">
              <a:lnSpc>
                <a:spcPct val="110000"/>
              </a:lnSpc>
              <a:spcBef>
                <a:spcPts val="700"/>
              </a:spcBef>
              <a:defRPr sz="1400"/>
            </a:pPr>
            <a:r>
              <a:t>Possible tasks</a:t>
            </a:r>
          </a:p>
          <a:p>
            <a:pPr algn="l">
              <a:lnSpc>
                <a:spcPct val="110000"/>
              </a:lnSpc>
              <a:spcBef>
                <a:spcPts val="700"/>
              </a:spcBef>
              <a:defRPr i="1" sz="1400">
                <a:latin typeface="Mulish ExtraLight Regular"/>
                <a:ea typeface="Mulish ExtraLight Regular"/>
                <a:cs typeface="Mulish ExtraLight Regular"/>
                <a:sym typeface="Mulish ExtraLight Regular"/>
              </a:defRPr>
            </a:pPr>
            <a:r>
              <a:t>Foreign missions, ministry to the underprivileged, ministry to the homeless and refugees, community outreach, living in a monastery, pioneer work…</a:t>
            </a:r>
          </a:p>
          <a:p>
            <a:pPr algn="l">
              <a:lnSpc>
                <a:spcPct val="110000"/>
              </a:lnSpc>
              <a:spcBef>
                <a:spcPts val="700"/>
              </a:spcBef>
              <a:defRPr sz="1400"/>
            </a:pPr>
            <a:r>
              <a:t>Questions</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Reflect on the life of someone like Mother Teresa. Do you think that this lifestyle is a great personal sacrifice for that person? Or do you think that perhaps he or she is happier living that way?</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Should every Christian lead a simple lifestyle, or only those who have this gift?</a:t>
            </a:r>
          </a:p>
        </p:txBody>
      </p:sp>
      <p:pic>
        <p:nvPicPr>
          <p:cNvPr id="522" name="breadandwater.png" descr="breadandwater.png"/>
          <p:cNvPicPr>
            <a:picLocks noChangeAspect="1"/>
          </p:cNvPicPr>
          <p:nvPr/>
        </p:nvPicPr>
        <p:blipFill>
          <a:blip r:embed="rId3">
            <a:extLst/>
          </a:blip>
          <a:srcRect l="0" t="0" r="0" b="0"/>
          <a:stretch>
            <a:fillRect/>
          </a:stretch>
        </p:blipFill>
        <p:spPr>
          <a:xfrm>
            <a:off x="290421" y="1450819"/>
            <a:ext cx="1666950" cy="1237654"/>
          </a:xfrm>
          <a:prstGeom prst="rect">
            <a:avLst/>
          </a:prstGeom>
          <a:ln w="12700">
            <a:miter lim="400000"/>
          </a:ln>
        </p:spPr>
      </p:pic>
      <p:grpSp>
        <p:nvGrpSpPr>
          <p:cNvPr id="525" name="TextBox 6">
            <a:hlinkClick r:id="rId4" invalidUrl="" action="ppaction://hlinksldjump" tgtFrame="" tooltip="" history="1" highlightClick="0" endSnd="0"/>
          </p:cNvPr>
          <p:cNvGrpSpPr/>
          <p:nvPr/>
        </p:nvGrpSpPr>
        <p:grpSpPr>
          <a:xfrm>
            <a:off x="3203848" y="6188771"/>
            <a:ext cx="3183136" cy="320041"/>
            <a:chOff x="0" y="-10440"/>
            <a:chExt cx="3183135" cy="320040"/>
          </a:xfrm>
        </p:grpSpPr>
        <p:sp>
          <p:nvSpPr>
            <p:cNvPr id="523" name="Rounded Rectangle"/>
            <p:cNvSpPr/>
            <p:nvPr/>
          </p:nvSpPr>
          <p:spPr>
            <a:xfrm>
              <a:off x="0" y="0"/>
              <a:ext cx="3183136" cy="307807"/>
            </a:xfrm>
            <a:prstGeom prst="roundRect">
              <a:avLst>
                <a:gd name="adj" fmla="val 16667"/>
              </a:avLst>
            </a:prstGeom>
            <a:solidFill>
              <a:srgbClr val="D5D4AE"/>
            </a:solidFill>
            <a:ln w="12700" cap="flat">
              <a:noFill/>
              <a:miter lim="400000"/>
            </a:ln>
            <a:effectLst/>
          </p:spPr>
          <p:txBody>
            <a:bodyPr wrap="square" lIns="45719" tIns="45719" rIns="45719" bIns="45719" numCol="1" anchor="t">
              <a:noAutofit/>
            </a:bodyPr>
            <a:lstStyle/>
            <a:p>
              <a:pPr>
                <a:defRPr b="1" sz="1200">
                  <a:latin typeface="Tahoma"/>
                  <a:ea typeface="Tahoma"/>
                  <a:cs typeface="Tahoma"/>
                  <a:sym typeface="Tahoma"/>
                </a:defRPr>
              </a:pPr>
            </a:p>
          </p:txBody>
        </p:sp>
        <p:sp>
          <p:nvSpPr>
            <p:cNvPr id="524" name="Return to gift description index"/>
            <p:cNvSpPr txBox="1"/>
            <p:nvPr/>
          </p:nvSpPr>
          <p:spPr>
            <a:xfrm>
              <a:off x="186737" y="-10441"/>
              <a:ext cx="2731577"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a:defRPr sz="1400"/>
              </a:lvl1pPr>
            </a:lstStyle>
            <a:p>
              <a:pPr/>
              <a:r>
                <a:t>Return to gift description index</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9" name="Title 2"/>
          <p:cNvSpPr txBox="1"/>
          <p:nvPr>
            <p:ph type="ctrTitle"/>
          </p:nvPr>
        </p:nvSpPr>
        <p:spPr>
          <a:xfrm>
            <a:off x="846805" y="271604"/>
            <a:ext cx="6732091" cy="1089026"/>
          </a:xfrm>
          <a:prstGeom prst="rect">
            <a:avLst/>
          </a:prstGeom>
        </p:spPr>
        <p:txBody>
          <a:bodyPr/>
          <a:lstStyle/>
          <a:p>
            <a:pPr/>
            <a:r>
              <a:t>The gift of wisdom</a:t>
            </a:r>
          </a:p>
        </p:txBody>
      </p:sp>
      <p:sp>
        <p:nvSpPr>
          <p:cNvPr id="530" name="TextBox 30"/>
          <p:cNvSpPr txBox="1"/>
          <p:nvPr/>
        </p:nvSpPr>
        <p:spPr>
          <a:xfrm>
            <a:off x="222272" y="2876230"/>
            <a:ext cx="1671492" cy="1234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1400"/>
            </a:lvl1pPr>
          </a:lstStyle>
          <a:p>
            <a:pPr/>
            <a:r>
              <a:t>This gift enables you to help others apply existing knowledge to specific situations.</a:t>
            </a:r>
          </a:p>
        </p:txBody>
      </p:sp>
      <p:sp>
        <p:nvSpPr>
          <p:cNvPr id="531" name="TextBox 32"/>
          <p:cNvSpPr txBox="1"/>
          <p:nvPr/>
        </p:nvSpPr>
        <p:spPr>
          <a:xfrm>
            <a:off x="2284858" y="1132911"/>
            <a:ext cx="6224239" cy="448132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10000"/>
              </a:lnSpc>
              <a:spcBef>
                <a:spcPts val="700"/>
              </a:spcBef>
              <a:defRPr sz="1400">
                <a:latin typeface="Mulish ExtraLight Regular"/>
                <a:ea typeface="Mulish ExtraLight Regular"/>
                <a:cs typeface="Mulish ExtraLight Regular"/>
                <a:sym typeface="Mulish ExtraLight Regular"/>
              </a:defRPr>
            </a:pPr>
            <a:r>
              <a:t>The </a:t>
            </a:r>
            <a:r>
              <a:rPr>
                <a:latin typeface="Mulish ExtraLight Bold"/>
                <a:ea typeface="Mulish ExtraLight Bold"/>
                <a:cs typeface="Mulish ExtraLight Bold"/>
                <a:sym typeface="Mulish ExtraLight Bold"/>
              </a:rPr>
              <a:t>gift of wisdom</a:t>
            </a:r>
            <a:r>
              <a:t> is distinct from the </a:t>
            </a:r>
            <a:r>
              <a:rPr>
                <a:latin typeface="Mulish ExtraLight Bold"/>
                <a:ea typeface="Mulish ExtraLight Bold"/>
                <a:cs typeface="Mulish ExtraLight Bold"/>
                <a:sym typeface="Mulish ExtraLight Bold"/>
              </a:rPr>
              <a:t>gift of knowledge</a:t>
            </a:r>
            <a:r>
              <a:t>. Knowledge is like a researcher uncovering insights, while wisdom is like a physician </a:t>
            </a:r>
            <a:r>
              <a:rPr>
                <a:latin typeface="Mulish ExtraLight Bold"/>
                <a:ea typeface="Mulish ExtraLight Bold"/>
                <a:cs typeface="Mulish ExtraLight Bold"/>
                <a:sym typeface="Mulish ExtraLight Bold"/>
              </a:rPr>
              <a:t>applying that knowledge</a:t>
            </a:r>
            <a:r>
              <a:t> to real-life situations. However, “word of wisdom” is sometimes mistaken for a prophetic utterance.</a:t>
            </a:r>
            <a:endParaRPr b="1" sz="1200">
              <a:latin typeface="Tahoma"/>
              <a:ea typeface="Tahoma"/>
              <a:cs typeface="Tahoma"/>
              <a:sym typeface="Tahoma"/>
            </a:endParaRPr>
          </a:p>
          <a:p>
            <a:pPr algn="l">
              <a:lnSpc>
                <a:spcPct val="110000"/>
              </a:lnSpc>
              <a:spcBef>
                <a:spcPts val="700"/>
              </a:spcBef>
              <a:defRPr sz="1400"/>
            </a:pPr>
            <a:r>
              <a:t>Scripture references</a:t>
            </a:r>
          </a:p>
          <a:p>
            <a:pPr algn="l">
              <a:lnSpc>
                <a:spcPct val="110000"/>
              </a:lnSpc>
              <a:spcBef>
                <a:spcPts val="700"/>
              </a:spcBef>
              <a:defRPr i="1" sz="1200">
                <a:latin typeface="Mulish ExtraLight Regular"/>
                <a:ea typeface="Mulish ExtraLight Regular"/>
                <a:cs typeface="Mulish ExtraLight Regular"/>
                <a:sym typeface="Mulish ExtraLight Regular"/>
              </a:defRPr>
            </a:pPr>
            <a:r>
              <a:t>1 Kings 3:5-28, 1 Corinthians 12:7-8, James 3:13-18</a:t>
            </a:r>
          </a:p>
          <a:p>
            <a:pPr algn="l">
              <a:lnSpc>
                <a:spcPct val="110000"/>
              </a:lnSpc>
              <a:spcBef>
                <a:spcPts val="700"/>
              </a:spcBef>
              <a:defRPr sz="1400"/>
            </a:pPr>
            <a:r>
              <a:t>Possible tasks</a:t>
            </a:r>
          </a:p>
          <a:p>
            <a:pPr algn="l">
              <a:lnSpc>
                <a:spcPct val="110000"/>
              </a:lnSpc>
              <a:spcBef>
                <a:spcPts val="700"/>
              </a:spcBef>
              <a:defRPr i="1" sz="1400">
                <a:latin typeface="Mulish ExtraLight Regular"/>
                <a:ea typeface="Mulish ExtraLight Regular"/>
                <a:cs typeface="Mulish ExtraLight Regular"/>
                <a:sym typeface="Mulish ExtraLight Regular"/>
              </a:defRPr>
            </a:pPr>
            <a:r>
              <a:t>Counseling, conflict resolution, prayer team, career consulting, training courses, gift consulting, seminars, coaching, online forums, church consulting...</a:t>
            </a:r>
          </a:p>
          <a:p>
            <a:pPr algn="l">
              <a:lnSpc>
                <a:spcPct val="110000"/>
              </a:lnSpc>
              <a:spcBef>
                <a:spcPts val="700"/>
              </a:spcBef>
              <a:defRPr sz="1400"/>
            </a:pPr>
            <a:r>
              <a:t>Questions</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When have you personally benefited from people that have this gift? Record the details of this experience.</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Would it be valuable for your church to seek out a church consultant? Write down the advantages and disadvantages.</a:t>
            </a:r>
          </a:p>
        </p:txBody>
      </p:sp>
      <p:pic>
        <p:nvPicPr>
          <p:cNvPr id="532" name="maze.png" descr="maze.png"/>
          <p:cNvPicPr>
            <a:picLocks noChangeAspect="1"/>
          </p:cNvPicPr>
          <p:nvPr/>
        </p:nvPicPr>
        <p:blipFill>
          <a:blip r:embed="rId3">
            <a:extLst/>
          </a:blip>
          <a:srcRect l="0" t="0" r="0" b="0"/>
          <a:stretch>
            <a:fillRect/>
          </a:stretch>
        </p:blipFill>
        <p:spPr>
          <a:xfrm>
            <a:off x="313550" y="1882096"/>
            <a:ext cx="1897967" cy="786963"/>
          </a:xfrm>
          <a:prstGeom prst="rect">
            <a:avLst/>
          </a:prstGeom>
          <a:ln w="12700">
            <a:miter lim="400000"/>
          </a:ln>
        </p:spPr>
      </p:pic>
      <p:grpSp>
        <p:nvGrpSpPr>
          <p:cNvPr id="535" name="TextBox 6">
            <a:hlinkClick r:id="rId4" invalidUrl="" action="ppaction://hlinksldjump" tgtFrame="" tooltip="" history="1" highlightClick="0" endSnd="0"/>
          </p:cNvPr>
          <p:cNvGrpSpPr/>
          <p:nvPr/>
        </p:nvGrpSpPr>
        <p:grpSpPr>
          <a:xfrm>
            <a:off x="3203848" y="6188771"/>
            <a:ext cx="3183136" cy="320041"/>
            <a:chOff x="0" y="-10440"/>
            <a:chExt cx="3183135" cy="320040"/>
          </a:xfrm>
        </p:grpSpPr>
        <p:sp>
          <p:nvSpPr>
            <p:cNvPr id="533" name="Rounded Rectangle"/>
            <p:cNvSpPr/>
            <p:nvPr/>
          </p:nvSpPr>
          <p:spPr>
            <a:xfrm>
              <a:off x="0" y="0"/>
              <a:ext cx="3183136" cy="307807"/>
            </a:xfrm>
            <a:prstGeom prst="roundRect">
              <a:avLst>
                <a:gd name="adj" fmla="val 16667"/>
              </a:avLst>
            </a:prstGeom>
            <a:solidFill>
              <a:srgbClr val="D5D4AE"/>
            </a:solidFill>
            <a:ln w="12700" cap="flat">
              <a:noFill/>
              <a:miter lim="400000"/>
            </a:ln>
            <a:effectLst/>
          </p:spPr>
          <p:txBody>
            <a:bodyPr wrap="square" lIns="45719" tIns="45719" rIns="45719" bIns="45719" numCol="1" anchor="t">
              <a:noAutofit/>
            </a:bodyPr>
            <a:lstStyle/>
            <a:p>
              <a:pPr>
                <a:defRPr b="1" sz="1200">
                  <a:latin typeface="Tahoma"/>
                  <a:ea typeface="Tahoma"/>
                  <a:cs typeface="Tahoma"/>
                  <a:sym typeface="Tahoma"/>
                </a:defRPr>
              </a:pPr>
            </a:p>
          </p:txBody>
        </p:sp>
        <p:sp>
          <p:nvSpPr>
            <p:cNvPr id="534" name="Return to gift description index"/>
            <p:cNvSpPr txBox="1"/>
            <p:nvPr/>
          </p:nvSpPr>
          <p:spPr>
            <a:xfrm>
              <a:off x="186737" y="-10441"/>
              <a:ext cx="2731577"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a:defRPr sz="1400"/>
              </a:lvl1pPr>
            </a:lstStyle>
            <a:p>
              <a:pPr/>
              <a:r>
                <a:t>Return to gift description index</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9" name="Title 2"/>
          <p:cNvSpPr txBox="1"/>
          <p:nvPr>
            <p:ph type="ctrTitle"/>
          </p:nvPr>
        </p:nvSpPr>
        <p:spPr>
          <a:xfrm>
            <a:off x="583086" y="129592"/>
            <a:ext cx="6732090" cy="1089026"/>
          </a:xfrm>
          <a:prstGeom prst="rect">
            <a:avLst/>
          </a:prstGeom>
        </p:spPr>
        <p:txBody>
          <a:bodyPr/>
          <a:lstStyle/>
          <a:p>
            <a:pPr/>
            <a:r>
              <a:t>The gift of apostle</a:t>
            </a:r>
          </a:p>
        </p:txBody>
      </p:sp>
      <p:sp>
        <p:nvSpPr>
          <p:cNvPr id="540" name="TextBox 30"/>
          <p:cNvSpPr txBox="1"/>
          <p:nvPr/>
        </p:nvSpPr>
        <p:spPr>
          <a:xfrm>
            <a:off x="239759" y="3763387"/>
            <a:ext cx="1587291" cy="1463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1400"/>
            </a:lvl1pPr>
          </a:lstStyle>
          <a:p>
            <a:pPr/>
            <a:r>
              <a:t>This gift enables you to be recognized as a spiritual leader by a variety of churches.</a:t>
            </a:r>
          </a:p>
        </p:txBody>
      </p:sp>
      <p:sp>
        <p:nvSpPr>
          <p:cNvPr id="541" name="TextBox 32"/>
          <p:cNvSpPr txBox="1"/>
          <p:nvPr/>
        </p:nvSpPr>
        <p:spPr>
          <a:xfrm>
            <a:off x="2289063" y="1032117"/>
            <a:ext cx="6323344" cy="469087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10000"/>
              </a:lnSpc>
              <a:spcBef>
                <a:spcPts val="700"/>
              </a:spcBef>
              <a:defRPr sz="1400">
                <a:latin typeface="Mulish ExtraLight Regular"/>
                <a:ea typeface="Mulish ExtraLight Regular"/>
                <a:cs typeface="Mulish ExtraLight Regular"/>
                <a:sym typeface="Mulish ExtraLight Regular"/>
              </a:defRPr>
            </a:pPr>
            <a:r>
              <a:t>The </a:t>
            </a:r>
            <a:r>
              <a:rPr>
                <a:latin typeface="Mulish ExtraLight Bold"/>
                <a:ea typeface="Mulish ExtraLight Bold"/>
                <a:cs typeface="Mulish ExtraLight Bold"/>
                <a:sym typeface="Mulish ExtraLight Bold"/>
              </a:rPr>
              <a:t>gift of apostle</a:t>
            </a:r>
            <a:r>
              <a:t> is not limited to the original twelve apostles. The New Testament highlights other individuals, both men and women, in apostolic roles. Apostles typically have responsibilities that extend beyond their local church, and their authority is not tied to any specific office. Those with this gift are known for their </a:t>
            </a:r>
            <a:r>
              <a:rPr>
                <a:latin typeface="Mulish ExtraLight Bold"/>
                <a:ea typeface="Mulish ExtraLight Bold"/>
                <a:cs typeface="Mulish ExtraLight Bold"/>
                <a:sym typeface="Mulish ExtraLight Bold"/>
              </a:rPr>
              <a:t>farsighted vision</a:t>
            </a:r>
            <a:r>
              <a:t> and leadership</a:t>
            </a:r>
          </a:p>
          <a:p>
            <a:pPr algn="l">
              <a:lnSpc>
                <a:spcPct val="110000"/>
              </a:lnSpc>
              <a:spcBef>
                <a:spcPts val="700"/>
              </a:spcBef>
              <a:defRPr sz="1400"/>
            </a:pPr>
            <a:r>
              <a:t>Scripture references</a:t>
            </a:r>
          </a:p>
          <a:p>
            <a:pPr algn="l">
              <a:lnSpc>
                <a:spcPct val="110000"/>
              </a:lnSpc>
              <a:spcBef>
                <a:spcPts val="700"/>
              </a:spcBef>
              <a:defRPr i="1" sz="1200">
                <a:latin typeface="Mulish ExtraLight Regular"/>
                <a:ea typeface="Mulish ExtraLight Regular"/>
                <a:cs typeface="Mulish ExtraLight Regular"/>
                <a:sym typeface="Mulish ExtraLight Regular"/>
              </a:defRPr>
            </a:pPr>
            <a:r>
              <a:t>Matthew 10:2-15, John 13:12-17, Acts 8:14-25, Acts 14:14- 15, Acts 15:1-6, Romans 16:7, 1 Corinthians 12:28-29, 2 Corinthians 12:12, Galatians 1:1, Ephesians 4:11</a:t>
            </a:r>
          </a:p>
          <a:p>
            <a:pPr algn="l">
              <a:lnSpc>
                <a:spcPct val="110000"/>
              </a:lnSpc>
              <a:spcBef>
                <a:spcPts val="700"/>
              </a:spcBef>
              <a:defRPr sz="1400"/>
            </a:pPr>
            <a:r>
              <a:t>Possible tasks</a:t>
            </a:r>
          </a:p>
          <a:p>
            <a:pPr algn="l">
              <a:lnSpc>
                <a:spcPct val="110000"/>
              </a:lnSpc>
              <a:spcBef>
                <a:spcPts val="700"/>
              </a:spcBef>
              <a:defRPr i="1" sz="1400">
                <a:latin typeface="Mulish ExtraLight Regular"/>
                <a:ea typeface="Mulish ExtraLight Regular"/>
                <a:cs typeface="Mulish ExtraLight Regular"/>
                <a:sym typeface="Mulish ExtraLight Regular"/>
              </a:defRPr>
            </a:pPr>
            <a:r>
              <a:t>Church planting, church consulting, long-term planning, regional/denominational responsibilities, interdenominational work…</a:t>
            </a:r>
          </a:p>
          <a:p>
            <a:pPr algn="l">
              <a:lnSpc>
                <a:spcPct val="110000"/>
              </a:lnSpc>
              <a:spcBef>
                <a:spcPts val="700"/>
              </a:spcBef>
              <a:defRPr sz="1400"/>
            </a:pPr>
            <a:r>
              <a:t>Questions</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Does each regional or national church leader (e.g., bishop, superin- tendent, etc.) have to have an apostolic gift? Why, or why not?</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In your opinion, do the regional leaders of your church have an apostolic gift? Explain.</a:t>
            </a:r>
          </a:p>
        </p:txBody>
      </p:sp>
      <p:pic>
        <p:nvPicPr>
          <p:cNvPr id="542" name="lighthouse.png" descr="lighthouse.png"/>
          <p:cNvPicPr>
            <a:picLocks noChangeAspect="1"/>
          </p:cNvPicPr>
          <p:nvPr/>
        </p:nvPicPr>
        <p:blipFill>
          <a:blip r:embed="rId3">
            <a:extLst/>
          </a:blip>
          <a:stretch>
            <a:fillRect/>
          </a:stretch>
        </p:blipFill>
        <p:spPr>
          <a:xfrm>
            <a:off x="215198" y="1067354"/>
            <a:ext cx="1562643" cy="2646076"/>
          </a:xfrm>
          <a:prstGeom prst="rect">
            <a:avLst/>
          </a:prstGeom>
          <a:ln w="12700">
            <a:miter lim="400000"/>
          </a:ln>
        </p:spPr>
      </p:pic>
      <p:grpSp>
        <p:nvGrpSpPr>
          <p:cNvPr id="545" name="TextBox 6">
            <a:hlinkClick r:id="rId4" invalidUrl="" action="ppaction://hlinksldjump" tgtFrame="" tooltip="" history="1" highlightClick="0" endSnd="0"/>
          </p:cNvPr>
          <p:cNvGrpSpPr/>
          <p:nvPr/>
        </p:nvGrpSpPr>
        <p:grpSpPr>
          <a:xfrm>
            <a:off x="3203848" y="6188771"/>
            <a:ext cx="3183136" cy="320041"/>
            <a:chOff x="0" y="-10440"/>
            <a:chExt cx="3183135" cy="320040"/>
          </a:xfrm>
        </p:grpSpPr>
        <p:sp>
          <p:nvSpPr>
            <p:cNvPr id="543" name="Rounded Rectangle"/>
            <p:cNvSpPr/>
            <p:nvPr/>
          </p:nvSpPr>
          <p:spPr>
            <a:xfrm>
              <a:off x="0" y="0"/>
              <a:ext cx="3183136" cy="307807"/>
            </a:xfrm>
            <a:prstGeom prst="roundRect">
              <a:avLst>
                <a:gd name="adj" fmla="val 16667"/>
              </a:avLst>
            </a:prstGeom>
            <a:solidFill>
              <a:srgbClr val="D5D4AE"/>
            </a:solidFill>
            <a:ln w="12700" cap="flat">
              <a:noFill/>
              <a:miter lim="400000"/>
            </a:ln>
            <a:effectLst/>
          </p:spPr>
          <p:txBody>
            <a:bodyPr wrap="square" lIns="45719" tIns="45719" rIns="45719" bIns="45719" numCol="1" anchor="t">
              <a:noAutofit/>
            </a:bodyPr>
            <a:lstStyle/>
            <a:p>
              <a:pPr>
                <a:defRPr b="1" sz="1200">
                  <a:latin typeface="Tahoma"/>
                  <a:ea typeface="Tahoma"/>
                  <a:cs typeface="Tahoma"/>
                  <a:sym typeface="Tahoma"/>
                </a:defRPr>
              </a:pPr>
            </a:p>
          </p:txBody>
        </p:sp>
        <p:sp>
          <p:nvSpPr>
            <p:cNvPr id="544" name="Return to gift description index"/>
            <p:cNvSpPr txBox="1"/>
            <p:nvPr/>
          </p:nvSpPr>
          <p:spPr>
            <a:xfrm>
              <a:off x="186737" y="-10441"/>
              <a:ext cx="2731577"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a:defRPr sz="1400"/>
              </a:lvl1pPr>
            </a:lstStyle>
            <a:p>
              <a:pPr/>
              <a:r>
                <a:t>Return to gift description index</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9" name="Title 2"/>
          <p:cNvSpPr txBox="1"/>
          <p:nvPr>
            <p:ph type="ctrTitle"/>
          </p:nvPr>
        </p:nvSpPr>
        <p:spPr>
          <a:xfrm>
            <a:off x="640682" y="143991"/>
            <a:ext cx="6732090" cy="1089026"/>
          </a:xfrm>
          <a:prstGeom prst="rect">
            <a:avLst/>
          </a:prstGeom>
        </p:spPr>
        <p:txBody>
          <a:bodyPr/>
          <a:lstStyle/>
          <a:p>
            <a:pPr/>
            <a:r>
              <a:t>The gift of counseling</a:t>
            </a:r>
          </a:p>
        </p:txBody>
      </p:sp>
      <p:sp>
        <p:nvSpPr>
          <p:cNvPr id="550" name="TextBox 30"/>
          <p:cNvSpPr txBox="1"/>
          <p:nvPr/>
        </p:nvSpPr>
        <p:spPr>
          <a:xfrm>
            <a:off x="254158" y="3363221"/>
            <a:ext cx="1756920" cy="192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1400"/>
            </a:lvl1pPr>
          </a:lstStyle>
          <a:p>
            <a:pPr/>
            <a:r>
              <a:t>This gift enables you to serve others through comfort, admonition, and encouragement, so that they experience help and healing.</a:t>
            </a:r>
          </a:p>
        </p:txBody>
      </p:sp>
      <p:sp>
        <p:nvSpPr>
          <p:cNvPr id="551" name="TextBox 32"/>
          <p:cNvSpPr txBox="1"/>
          <p:nvPr/>
        </p:nvSpPr>
        <p:spPr>
          <a:xfrm>
            <a:off x="2278390" y="1046517"/>
            <a:ext cx="6432406" cy="484479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10000"/>
              </a:lnSpc>
              <a:spcBef>
                <a:spcPts val="700"/>
              </a:spcBef>
              <a:defRPr sz="1400">
                <a:latin typeface="Mulish ExtraLight Regular"/>
                <a:ea typeface="Mulish ExtraLight Regular"/>
                <a:cs typeface="Mulish ExtraLight Regular"/>
                <a:sym typeface="Mulish ExtraLight Regular"/>
              </a:defRPr>
            </a:pPr>
            <a:r>
              <a:t>The gift of counselling combines both </a:t>
            </a:r>
            <a:r>
              <a:rPr>
                <a:latin typeface="Mulish ExtraLight Bold"/>
                <a:ea typeface="Mulish ExtraLight Bold"/>
                <a:cs typeface="Mulish ExtraLight Bold"/>
                <a:sym typeface="Mulish ExtraLight Bold"/>
              </a:rPr>
              <a:t>admonition</a:t>
            </a:r>
            <a:r>
              <a:t> and </a:t>
            </a:r>
            <a:r>
              <a:rPr>
                <a:latin typeface="Mulish ExtraLight Bold"/>
                <a:ea typeface="Mulish ExtraLight Bold"/>
                <a:cs typeface="Mulish ExtraLight Bold"/>
                <a:sym typeface="Mulish ExtraLight Bold"/>
              </a:rPr>
              <a:t>encouragement</a:t>
            </a:r>
            <a:r>
              <a:t>, as reflected in the Greek word </a:t>
            </a:r>
            <a:r>
              <a:rPr i="1">
                <a:latin typeface="Mulish ExtraLight Bold"/>
                <a:ea typeface="Mulish ExtraLight Bold"/>
                <a:cs typeface="Mulish ExtraLight Bold"/>
                <a:sym typeface="Mulish ExtraLight Bold"/>
              </a:rPr>
              <a:t>parakaleo</a:t>
            </a:r>
            <a:r>
              <a:t>. Unlike shepherding, it does not require a long-term relationship; instead, it is used for a </a:t>
            </a:r>
            <a:r>
              <a:rPr>
                <a:latin typeface="Mulish ExtraLight Bold"/>
                <a:ea typeface="Mulish ExtraLight Bold"/>
                <a:cs typeface="Mulish ExtraLight Bold"/>
                <a:sym typeface="Mulish ExtraLight Bold"/>
              </a:rPr>
              <a:t>limited time</a:t>
            </a:r>
            <a:r>
              <a:t> to support someone’s personal and spiritual well-being before being applied elsewhere. Notably, 41% of those with this gift also have the gift of hospitality.</a:t>
            </a:r>
          </a:p>
          <a:p>
            <a:pPr algn="l">
              <a:lnSpc>
                <a:spcPct val="110000"/>
              </a:lnSpc>
              <a:spcBef>
                <a:spcPts val="700"/>
              </a:spcBef>
              <a:defRPr sz="1400"/>
            </a:pPr>
            <a:r>
              <a:t>Scripture references</a:t>
            </a:r>
          </a:p>
          <a:p>
            <a:pPr algn="l">
              <a:lnSpc>
                <a:spcPct val="110000"/>
              </a:lnSpc>
              <a:spcBef>
                <a:spcPts val="700"/>
              </a:spcBef>
              <a:defRPr i="1" sz="1200">
                <a:latin typeface="Mulish ExtraLight Regular"/>
                <a:ea typeface="Mulish ExtraLight Regular"/>
                <a:cs typeface="Mulish ExtraLight Regular"/>
                <a:sym typeface="Mulish ExtraLight Regular"/>
              </a:defRPr>
            </a:pPr>
            <a:r>
              <a:t>John 4:1-42, Acts 14:21-22, Romans 12:6-8, 2 Corinthians 1:3-7, 1 Thessalonians 2:11, 1 Thessalonians 5:14, 1 Timothy 5:1</a:t>
            </a:r>
          </a:p>
          <a:p>
            <a:pPr algn="l">
              <a:lnSpc>
                <a:spcPct val="110000"/>
              </a:lnSpc>
              <a:spcBef>
                <a:spcPts val="700"/>
              </a:spcBef>
              <a:defRPr sz="1400"/>
            </a:pPr>
            <a:r>
              <a:t>Possible tasks</a:t>
            </a:r>
          </a:p>
          <a:p>
            <a:pPr algn="l">
              <a:lnSpc>
                <a:spcPct val="110000"/>
              </a:lnSpc>
              <a:spcBef>
                <a:spcPts val="700"/>
              </a:spcBef>
              <a:defRPr i="1" sz="1400">
                <a:latin typeface="Mulish ExtraLight Regular"/>
                <a:ea typeface="Mulish ExtraLight Regular"/>
                <a:cs typeface="Mulish ExtraLight Regular"/>
                <a:sym typeface="Mulish ExtraLight Regular"/>
              </a:defRPr>
            </a:pPr>
            <a:r>
              <a:rPr>
                <a:latin typeface="Mulish ExtraLight Bold"/>
                <a:ea typeface="Mulish ExtraLight Bold"/>
                <a:cs typeface="Mulish ExtraLight Bold"/>
                <a:sym typeface="Mulish ExtraLight Bold"/>
              </a:rPr>
              <a:t>providing spiritual guidance:</a:t>
            </a:r>
            <a:r>
              <a:t> integrating new Christians, leading small groups, and gift consulting; </a:t>
            </a:r>
            <a:r>
              <a:rPr>
                <a:latin typeface="Mulish ExtraLight Bold"/>
                <a:ea typeface="Mulish ExtraLight Bold"/>
                <a:cs typeface="Mulish ExtraLight Bold"/>
                <a:sym typeface="Mulish ExtraLight Bold"/>
              </a:rPr>
              <a:t>crisis support: </a:t>
            </a:r>
            <a:r>
              <a:t>hospital, hospice, prison ministry, substance abuse and family counselling. </a:t>
            </a:r>
            <a:r>
              <a:rPr>
                <a:latin typeface="Mulish ExtraLight Bold"/>
                <a:ea typeface="Mulish ExtraLight Bold"/>
                <a:cs typeface="Mulish ExtraLight Bold"/>
                <a:sym typeface="Mulish ExtraLight Bold"/>
              </a:rPr>
              <a:t>community outreach</a:t>
            </a:r>
            <a:r>
              <a:t>, supporting seniors, the underprivileged; </a:t>
            </a:r>
            <a:r>
              <a:rPr>
                <a:latin typeface="Mulish ExtraLight Bold"/>
                <a:ea typeface="Mulish ExtraLight Bold"/>
                <a:cs typeface="Mulish ExtraLight Bold"/>
                <a:sym typeface="Mulish ExtraLight Bold"/>
              </a:rPr>
              <a:t>remote and digital counselling: </a:t>
            </a:r>
            <a:r>
              <a:t>telephone support, internet forums, and supervision…</a:t>
            </a:r>
          </a:p>
          <a:p>
            <a:pPr algn="l">
              <a:lnSpc>
                <a:spcPct val="110000"/>
              </a:lnSpc>
              <a:spcBef>
                <a:spcPts val="700"/>
              </a:spcBef>
              <a:defRPr sz="1400"/>
            </a:pPr>
            <a:r>
              <a:t>Questions</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Does every Christian who wants to counsel need training in psychology? Why, or why not?</a:t>
            </a:r>
          </a:p>
        </p:txBody>
      </p:sp>
      <p:pic>
        <p:nvPicPr>
          <p:cNvPr id="552" name="candle.png" descr="candle.png"/>
          <p:cNvPicPr>
            <a:picLocks noChangeAspect="1"/>
          </p:cNvPicPr>
          <p:nvPr/>
        </p:nvPicPr>
        <p:blipFill>
          <a:blip r:embed="rId3">
            <a:extLst/>
          </a:blip>
          <a:srcRect l="0" t="3652" r="0" b="0"/>
          <a:stretch>
            <a:fillRect/>
          </a:stretch>
        </p:blipFill>
        <p:spPr>
          <a:xfrm>
            <a:off x="618286" y="990725"/>
            <a:ext cx="926928" cy="2214573"/>
          </a:xfrm>
          <a:prstGeom prst="rect">
            <a:avLst/>
          </a:prstGeom>
          <a:ln w="12700">
            <a:miter lim="400000"/>
          </a:ln>
        </p:spPr>
      </p:pic>
      <p:grpSp>
        <p:nvGrpSpPr>
          <p:cNvPr id="555" name="TextBox 6">
            <a:hlinkClick r:id="rId4" invalidUrl="" action="ppaction://hlinksldjump" tgtFrame="" tooltip="" history="1" highlightClick="0" endSnd="0"/>
          </p:cNvPr>
          <p:cNvGrpSpPr/>
          <p:nvPr/>
        </p:nvGrpSpPr>
        <p:grpSpPr>
          <a:xfrm>
            <a:off x="3203848" y="6188771"/>
            <a:ext cx="3183136" cy="320041"/>
            <a:chOff x="0" y="-10440"/>
            <a:chExt cx="3183135" cy="320040"/>
          </a:xfrm>
        </p:grpSpPr>
        <p:sp>
          <p:nvSpPr>
            <p:cNvPr id="553" name="Rounded Rectangle"/>
            <p:cNvSpPr/>
            <p:nvPr/>
          </p:nvSpPr>
          <p:spPr>
            <a:xfrm>
              <a:off x="0" y="0"/>
              <a:ext cx="3183136" cy="307807"/>
            </a:xfrm>
            <a:prstGeom prst="roundRect">
              <a:avLst>
                <a:gd name="adj" fmla="val 16667"/>
              </a:avLst>
            </a:prstGeom>
            <a:solidFill>
              <a:srgbClr val="D5D4AE"/>
            </a:solidFill>
            <a:ln w="12700" cap="flat">
              <a:noFill/>
              <a:miter lim="400000"/>
            </a:ln>
            <a:effectLst/>
          </p:spPr>
          <p:txBody>
            <a:bodyPr wrap="square" lIns="45719" tIns="45719" rIns="45719" bIns="45719" numCol="1" anchor="t">
              <a:noAutofit/>
            </a:bodyPr>
            <a:lstStyle/>
            <a:p>
              <a:pPr>
                <a:defRPr b="1" sz="1200">
                  <a:latin typeface="Tahoma"/>
                  <a:ea typeface="Tahoma"/>
                  <a:cs typeface="Tahoma"/>
                  <a:sym typeface="Tahoma"/>
                </a:defRPr>
              </a:pPr>
            </a:p>
          </p:txBody>
        </p:sp>
        <p:sp>
          <p:nvSpPr>
            <p:cNvPr id="554" name="Return to gift description index"/>
            <p:cNvSpPr txBox="1"/>
            <p:nvPr/>
          </p:nvSpPr>
          <p:spPr>
            <a:xfrm>
              <a:off x="186737" y="-10441"/>
              <a:ext cx="2731577"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a:defRPr sz="1400"/>
              </a:lvl1pPr>
            </a:lstStyle>
            <a:p>
              <a:pPr/>
              <a:r>
                <a:t>Return to gift description index</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9" name="Title 2"/>
          <p:cNvSpPr txBox="1"/>
          <p:nvPr>
            <p:ph type="ctrTitle"/>
          </p:nvPr>
        </p:nvSpPr>
        <p:spPr>
          <a:xfrm>
            <a:off x="461200" y="151711"/>
            <a:ext cx="6732090" cy="1089026"/>
          </a:xfrm>
          <a:prstGeom prst="rect">
            <a:avLst/>
          </a:prstGeom>
        </p:spPr>
        <p:txBody>
          <a:bodyPr/>
          <a:lstStyle/>
          <a:p>
            <a:pPr/>
            <a:r>
              <a:t>The gift of evangelism</a:t>
            </a:r>
          </a:p>
        </p:txBody>
      </p:sp>
      <p:sp>
        <p:nvSpPr>
          <p:cNvPr id="560" name="TextBox 30"/>
          <p:cNvSpPr txBox="1"/>
          <p:nvPr/>
        </p:nvSpPr>
        <p:spPr>
          <a:xfrm>
            <a:off x="360143" y="3175926"/>
            <a:ext cx="1668915" cy="2148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1400"/>
            </a:lvl1pPr>
          </a:lstStyle>
          <a:p>
            <a:pPr/>
            <a:r>
              <a:t>This gift enables you to communicate the gospel to non-Christians in a manner conductive to leading them to faith.</a:t>
            </a:r>
          </a:p>
        </p:txBody>
      </p:sp>
      <p:sp>
        <p:nvSpPr>
          <p:cNvPr id="561" name="TextBox 32"/>
          <p:cNvSpPr txBox="1"/>
          <p:nvPr/>
        </p:nvSpPr>
        <p:spPr>
          <a:xfrm>
            <a:off x="2309938" y="1196532"/>
            <a:ext cx="6205605" cy="469087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10000"/>
              </a:lnSpc>
              <a:spcBef>
                <a:spcPts val="700"/>
              </a:spcBef>
              <a:defRPr sz="1400">
                <a:latin typeface="Mulish ExtraLight Regular"/>
                <a:ea typeface="Mulish ExtraLight Regular"/>
                <a:cs typeface="Mulish ExtraLight Regular"/>
                <a:sym typeface="Mulish ExtraLight Regular"/>
              </a:defRPr>
            </a:pPr>
            <a:r>
              <a:t>Our research confirmed the thesis held by C. Peter Wagner that exactly 10 percent of the Christians in each local congregation have the </a:t>
            </a:r>
            <a:r>
              <a:rPr>
                <a:latin typeface="Mulish ExtraLight Bold"/>
                <a:ea typeface="Mulish ExtraLight Bold"/>
                <a:cs typeface="Mulish ExtraLight Bold"/>
                <a:sym typeface="Mulish ExtraLight Bold"/>
              </a:rPr>
              <a:t>gift of evangelism</a:t>
            </a:r>
            <a:r>
              <a:t>. Christians who discover this gift should be given enough time to exercise it and, in most cases, </a:t>
            </a:r>
            <a:r>
              <a:rPr>
                <a:latin typeface="Mulish ExtraLight Bold"/>
                <a:ea typeface="Mulish ExtraLight Bold"/>
                <a:cs typeface="Mulish ExtraLight Bold"/>
                <a:sym typeface="Mulish ExtraLight Bold"/>
              </a:rPr>
              <a:t>should be released</a:t>
            </a:r>
            <a:r>
              <a:t> from other tasks.</a:t>
            </a:r>
          </a:p>
          <a:p>
            <a:pPr algn="l">
              <a:lnSpc>
                <a:spcPct val="110000"/>
              </a:lnSpc>
              <a:spcBef>
                <a:spcPts val="700"/>
              </a:spcBef>
              <a:defRPr sz="1400"/>
            </a:pPr>
            <a:r>
              <a:t>Scripture references</a:t>
            </a:r>
          </a:p>
          <a:p>
            <a:pPr algn="l">
              <a:lnSpc>
                <a:spcPct val="110000"/>
              </a:lnSpc>
              <a:spcBef>
                <a:spcPts val="700"/>
              </a:spcBef>
              <a:defRPr i="1" sz="1200">
                <a:latin typeface="Mulish ExtraLight Regular"/>
                <a:ea typeface="Mulish ExtraLight Regular"/>
                <a:cs typeface="Mulish ExtraLight Regular"/>
                <a:sym typeface="Mulish ExtraLight Regular"/>
              </a:defRPr>
            </a:pPr>
            <a:r>
              <a:t>Acts 8:5-6, Acts 8:26-40, Acts 14:13-21, Romans 10:14-15, </a:t>
            </a:r>
            <a:br/>
            <a:r>
              <a:t>Ephesians 4:11</a:t>
            </a:r>
          </a:p>
          <a:p>
            <a:pPr algn="l">
              <a:lnSpc>
                <a:spcPct val="110000"/>
              </a:lnSpc>
              <a:spcBef>
                <a:spcPts val="700"/>
              </a:spcBef>
              <a:defRPr sz="1400"/>
            </a:pPr>
            <a:r>
              <a:t>Possible tasks</a:t>
            </a:r>
          </a:p>
          <a:p>
            <a:pPr algn="l">
              <a:lnSpc>
                <a:spcPct val="110000"/>
              </a:lnSpc>
              <a:spcBef>
                <a:spcPts val="700"/>
              </a:spcBef>
              <a:defRPr i="1" sz="1400">
                <a:latin typeface="Mulish ExtraLight Regular"/>
                <a:ea typeface="Mulish ExtraLight Regular"/>
                <a:cs typeface="Mulish ExtraLight Regular"/>
                <a:sym typeface="Mulish ExtraLight Regular"/>
              </a:defRPr>
            </a:pPr>
            <a:r>
              <a:t>Preaching, open houses, visitation ministry, radio ministry, internet forums, foreign missions, church planting team, evangelistic home groups, music or band ministry, children’s evangelism, ministry to internationals…</a:t>
            </a:r>
          </a:p>
          <a:p>
            <a:pPr algn="l">
              <a:lnSpc>
                <a:spcPct val="110000"/>
              </a:lnSpc>
              <a:spcBef>
                <a:spcPts val="700"/>
              </a:spcBef>
              <a:defRPr sz="1400">
                <a:latin typeface="Mulish ExtraLight Regular"/>
                <a:ea typeface="Mulish ExtraLight Regular"/>
                <a:cs typeface="Mulish ExtraLight Regular"/>
                <a:sym typeface="Mulish ExtraLight Regular"/>
              </a:defRPr>
            </a:pPr>
            <a:r>
              <a:t>Questions</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As you reflect on how you came to faith, which person(s) had the greatest influence on your decision? Why?</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Do you think that they had the gift of evangelism? What makes you think so?</a:t>
            </a:r>
          </a:p>
        </p:txBody>
      </p:sp>
      <p:pic>
        <p:nvPicPr>
          <p:cNvPr id="562" name="seed-shed.png" descr="seed-shed.png"/>
          <p:cNvPicPr>
            <a:picLocks noChangeAspect="1"/>
          </p:cNvPicPr>
          <p:nvPr/>
        </p:nvPicPr>
        <p:blipFill>
          <a:blip r:embed="rId3">
            <a:extLst/>
          </a:blip>
          <a:srcRect l="3551" t="0" r="3551" b="0"/>
          <a:stretch>
            <a:fillRect/>
          </a:stretch>
        </p:blipFill>
        <p:spPr>
          <a:xfrm>
            <a:off x="314838" y="1255208"/>
            <a:ext cx="1668916" cy="1616439"/>
          </a:xfrm>
          <a:prstGeom prst="rect">
            <a:avLst/>
          </a:prstGeom>
          <a:ln w="12700">
            <a:miter lim="400000"/>
          </a:ln>
        </p:spPr>
      </p:pic>
      <p:grpSp>
        <p:nvGrpSpPr>
          <p:cNvPr id="565" name="TextBox 6">
            <a:hlinkClick r:id="rId4" invalidUrl="" action="ppaction://hlinksldjump" tgtFrame="" tooltip="" history="1" highlightClick="0" endSnd="0"/>
          </p:cNvPr>
          <p:cNvGrpSpPr/>
          <p:nvPr/>
        </p:nvGrpSpPr>
        <p:grpSpPr>
          <a:xfrm>
            <a:off x="3203848" y="6188771"/>
            <a:ext cx="3183136" cy="320041"/>
            <a:chOff x="0" y="-10440"/>
            <a:chExt cx="3183135" cy="320040"/>
          </a:xfrm>
        </p:grpSpPr>
        <p:sp>
          <p:nvSpPr>
            <p:cNvPr id="563" name="Rounded Rectangle"/>
            <p:cNvSpPr/>
            <p:nvPr/>
          </p:nvSpPr>
          <p:spPr>
            <a:xfrm>
              <a:off x="0" y="0"/>
              <a:ext cx="3183136" cy="307807"/>
            </a:xfrm>
            <a:prstGeom prst="roundRect">
              <a:avLst>
                <a:gd name="adj" fmla="val 16667"/>
              </a:avLst>
            </a:prstGeom>
            <a:solidFill>
              <a:srgbClr val="D5D4AE"/>
            </a:solidFill>
            <a:ln w="12700" cap="flat">
              <a:noFill/>
              <a:miter lim="400000"/>
            </a:ln>
            <a:effectLst/>
          </p:spPr>
          <p:txBody>
            <a:bodyPr wrap="square" lIns="45719" tIns="45719" rIns="45719" bIns="45719" numCol="1" anchor="t">
              <a:noAutofit/>
            </a:bodyPr>
            <a:lstStyle/>
            <a:p>
              <a:pPr>
                <a:defRPr b="1" sz="1200">
                  <a:latin typeface="Tahoma"/>
                  <a:ea typeface="Tahoma"/>
                  <a:cs typeface="Tahoma"/>
                  <a:sym typeface="Tahoma"/>
                </a:defRPr>
              </a:pPr>
            </a:p>
          </p:txBody>
        </p:sp>
        <p:sp>
          <p:nvSpPr>
            <p:cNvPr id="564" name="Return to gift description index"/>
            <p:cNvSpPr txBox="1"/>
            <p:nvPr/>
          </p:nvSpPr>
          <p:spPr>
            <a:xfrm>
              <a:off x="186737" y="-10441"/>
              <a:ext cx="2731577"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a:defRPr sz="1400"/>
              </a:lvl1pPr>
            </a:lstStyle>
            <a:p>
              <a:pPr/>
              <a:r>
                <a:t>Return to gift description index</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9" name="Title 2"/>
          <p:cNvSpPr txBox="1"/>
          <p:nvPr>
            <p:ph type="ctrTitle"/>
          </p:nvPr>
        </p:nvSpPr>
        <p:spPr>
          <a:xfrm>
            <a:off x="582335" y="70817"/>
            <a:ext cx="6732090" cy="1089026"/>
          </a:xfrm>
          <a:prstGeom prst="rect">
            <a:avLst/>
          </a:prstGeom>
        </p:spPr>
        <p:txBody>
          <a:bodyPr/>
          <a:lstStyle/>
          <a:p>
            <a:pPr/>
            <a:r>
              <a:t>The gift of helps</a:t>
            </a:r>
          </a:p>
        </p:txBody>
      </p:sp>
      <p:sp>
        <p:nvSpPr>
          <p:cNvPr id="570" name="TextBox 30"/>
          <p:cNvSpPr txBox="1"/>
          <p:nvPr/>
        </p:nvSpPr>
        <p:spPr>
          <a:xfrm>
            <a:off x="410160" y="3962237"/>
            <a:ext cx="1696994" cy="192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1400"/>
            </a:lvl1pPr>
          </a:lstStyle>
          <a:p>
            <a:pPr/>
            <a:r>
              <a:t>This gift enables you to place your own gifts at the disposal of other people, thus releasing them to concentrate more on their ministry.</a:t>
            </a:r>
          </a:p>
        </p:txBody>
      </p:sp>
      <p:sp>
        <p:nvSpPr>
          <p:cNvPr id="571" name="TextBox 32"/>
          <p:cNvSpPr txBox="1"/>
          <p:nvPr/>
        </p:nvSpPr>
        <p:spPr>
          <a:xfrm>
            <a:off x="2272322" y="1091131"/>
            <a:ext cx="6175018" cy="494233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10000"/>
              </a:lnSpc>
              <a:spcBef>
                <a:spcPts val="700"/>
              </a:spcBef>
              <a:defRPr sz="1400">
                <a:latin typeface="Mulish ExtraLight Regular"/>
                <a:ea typeface="Mulish ExtraLight Regular"/>
                <a:cs typeface="Mulish ExtraLight Regular"/>
                <a:sym typeface="Mulish ExtraLight Regular"/>
              </a:defRPr>
            </a:pPr>
            <a:r>
              <a:t>The gift of helps focuses on </a:t>
            </a:r>
            <a:r>
              <a:rPr>
                <a:latin typeface="Mulish ExtraLight Bold"/>
                <a:ea typeface="Mulish ExtraLight Bold"/>
                <a:cs typeface="Mulish ExtraLight Bold"/>
                <a:sym typeface="Mulish ExtraLight Bold"/>
              </a:rPr>
              <a:t>supporting individuals</a:t>
            </a:r>
            <a:r>
              <a:t>, particularly by easing the workload of other Christians, often leaders, so </a:t>
            </a:r>
            <a:r>
              <a:rPr>
                <a:latin typeface="Mulish ExtraLight Bold"/>
                <a:ea typeface="Mulish ExtraLight Bold"/>
                <a:cs typeface="Mulish ExtraLight Bold"/>
                <a:sym typeface="Mulish ExtraLight Bold"/>
              </a:rPr>
              <a:t>they can use their gifts more effectively</a:t>
            </a:r>
            <a:r>
              <a:t>. Unlike mercy, it is not primarily for the underprivileged, and unlike service, which supports organisations, helps is directed toward individuals.</a:t>
            </a:r>
          </a:p>
          <a:p>
            <a:pPr algn="l">
              <a:lnSpc>
                <a:spcPct val="110000"/>
              </a:lnSpc>
              <a:spcBef>
                <a:spcPts val="700"/>
              </a:spcBef>
              <a:defRPr sz="1400"/>
            </a:pPr>
            <a:r>
              <a:t>Scripture references</a:t>
            </a:r>
            <a:endParaRPr sz="1200"/>
          </a:p>
          <a:p>
            <a:pPr algn="l">
              <a:lnSpc>
                <a:spcPct val="110000"/>
              </a:lnSpc>
              <a:spcBef>
                <a:spcPts val="700"/>
              </a:spcBef>
              <a:defRPr i="1" sz="1200">
                <a:latin typeface="Mulish ExtraLight Regular"/>
                <a:ea typeface="Mulish ExtraLight Regular"/>
                <a:cs typeface="Mulish ExtraLight Regular"/>
                <a:sym typeface="Mulish ExtraLight Regular"/>
              </a:defRPr>
            </a:pPr>
            <a:r>
              <a:t>Exodus 18:21-22, Numbers 11:16-17, Luke 10:38-42, Romans 16:1-2, 1 Corinthians 12:28</a:t>
            </a:r>
          </a:p>
          <a:p>
            <a:pPr algn="l">
              <a:lnSpc>
                <a:spcPct val="110000"/>
              </a:lnSpc>
              <a:spcBef>
                <a:spcPts val="700"/>
              </a:spcBef>
              <a:defRPr sz="1400"/>
            </a:pPr>
            <a:r>
              <a:t>Possible tasks</a:t>
            </a:r>
          </a:p>
          <a:p>
            <a:pPr algn="l">
              <a:lnSpc>
                <a:spcPct val="110000"/>
              </a:lnSpc>
              <a:spcBef>
                <a:spcPts val="700"/>
              </a:spcBef>
              <a:defRPr i="1" sz="1400">
                <a:latin typeface="Mulish ExtraLight Regular"/>
                <a:ea typeface="Mulish ExtraLight Regular"/>
                <a:cs typeface="Mulish ExtraLight Regular"/>
                <a:sym typeface="Mulish ExtraLight Regular"/>
              </a:defRPr>
            </a:pPr>
            <a:r>
              <a:t>Telephone ministry, supporting leaders, secretarial help, helping families move into new homes, web support, custodial service...</a:t>
            </a:r>
          </a:p>
          <a:p>
            <a:pPr algn="l">
              <a:lnSpc>
                <a:spcPct val="110000"/>
              </a:lnSpc>
              <a:spcBef>
                <a:spcPts val="700"/>
              </a:spcBef>
              <a:defRPr sz="1400"/>
            </a:pPr>
            <a:r>
              <a:t>Questions</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In what way could the leaders of your church be aided if the gift of helps was consistently exercised?</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According to our research, 13 percent of all Christians have the gift of helps. Do the Christians in your church who have this gift know that it is a spiritual gift?</a:t>
            </a:r>
          </a:p>
        </p:txBody>
      </p:sp>
      <p:pic>
        <p:nvPicPr>
          <p:cNvPr id="572" name="brooms.png" descr="brooms.png"/>
          <p:cNvPicPr>
            <a:picLocks noChangeAspect="1"/>
          </p:cNvPicPr>
          <p:nvPr/>
        </p:nvPicPr>
        <p:blipFill>
          <a:blip r:embed="rId3">
            <a:extLst/>
          </a:blip>
          <a:srcRect l="0" t="0" r="0" b="0"/>
          <a:stretch>
            <a:fillRect/>
          </a:stretch>
        </p:blipFill>
        <p:spPr>
          <a:xfrm>
            <a:off x="342762" y="1061188"/>
            <a:ext cx="1831570" cy="2845865"/>
          </a:xfrm>
          <a:prstGeom prst="rect">
            <a:avLst/>
          </a:prstGeom>
          <a:ln w="12700">
            <a:miter lim="400000"/>
          </a:ln>
        </p:spPr>
      </p:pic>
      <p:grpSp>
        <p:nvGrpSpPr>
          <p:cNvPr id="575" name="TextBox 6">
            <a:hlinkClick r:id="rId4" invalidUrl="" action="ppaction://hlinksldjump" tgtFrame="" tooltip="" history="1" highlightClick="0" endSnd="0"/>
          </p:cNvPr>
          <p:cNvGrpSpPr/>
          <p:nvPr/>
        </p:nvGrpSpPr>
        <p:grpSpPr>
          <a:xfrm>
            <a:off x="3203848" y="6188771"/>
            <a:ext cx="3183136" cy="320041"/>
            <a:chOff x="0" y="-10440"/>
            <a:chExt cx="3183135" cy="320040"/>
          </a:xfrm>
        </p:grpSpPr>
        <p:sp>
          <p:nvSpPr>
            <p:cNvPr id="573" name="Rounded Rectangle"/>
            <p:cNvSpPr/>
            <p:nvPr/>
          </p:nvSpPr>
          <p:spPr>
            <a:xfrm>
              <a:off x="0" y="0"/>
              <a:ext cx="3183136" cy="307807"/>
            </a:xfrm>
            <a:prstGeom prst="roundRect">
              <a:avLst>
                <a:gd name="adj" fmla="val 16667"/>
              </a:avLst>
            </a:prstGeom>
            <a:solidFill>
              <a:srgbClr val="D5D4AE"/>
            </a:solidFill>
            <a:ln w="12700" cap="flat">
              <a:noFill/>
              <a:miter lim="400000"/>
            </a:ln>
            <a:effectLst/>
          </p:spPr>
          <p:txBody>
            <a:bodyPr wrap="square" lIns="45719" tIns="45719" rIns="45719" bIns="45719" numCol="1" anchor="t">
              <a:noAutofit/>
            </a:bodyPr>
            <a:lstStyle/>
            <a:p>
              <a:pPr>
                <a:defRPr b="1" sz="1200">
                  <a:latin typeface="Tahoma"/>
                  <a:ea typeface="Tahoma"/>
                  <a:cs typeface="Tahoma"/>
                  <a:sym typeface="Tahoma"/>
                </a:defRPr>
              </a:pPr>
            </a:p>
          </p:txBody>
        </p:sp>
        <p:sp>
          <p:nvSpPr>
            <p:cNvPr id="574" name="Return to gift description index"/>
            <p:cNvSpPr txBox="1"/>
            <p:nvPr/>
          </p:nvSpPr>
          <p:spPr>
            <a:xfrm>
              <a:off x="186737" y="-10441"/>
              <a:ext cx="2731577"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a:defRPr sz="1400"/>
              </a:lvl1pPr>
            </a:lstStyle>
            <a:p>
              <a:pPr/>
              <a:r>
                <a:t>Return to gift description index</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9" name="Title 2"/>
          <p:cNvSpPr txBox="1"/>
          <p:nvPr>
            <p:ph type="ctrTitle"/>
          </p:nvPr>
        </p:nvSpPr>
        <p:spPr>
          <a:xfrm>
            <a:off x="632110" y="152939"/>
            <a:ext cx="6732090" cy="1089026"/>
          </a:xfrm>
          <a:prstGeom prst="rect">
            <a:avLst/>
          </a:prstGeom>
        </p:spPr>
        <p:txBody>
          <a:bodyPr/>
          <a:lstStyle/>
          <a:p>
            <a:pPr/>
            <a:r>
              <a:t>The gift of leadership</a:t>
            </a:r>
          </a:p>
        </p:txBody>
      </p:sp>
      <p:sp>
        <p:nvSpPr>
          <p:cNvPr id="580" name="TextBox 30"/>
          <p:cNvSpPr txBox="1"/>
          <p:nvPr/>
        </p:nvSpPr>
        <p:spPr>
          <a:xfrm>
            <a:off x="239956" y="2797797"/>
            <a:ext cx="1818856" cy="169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1400"/>
            </a:lvl1pPr>
          </a:lstStyle>
          <a:p>
            <a:pPr/>
            <a:r>
              <a:t>This gift enables you to set goals for the church and to communicate them in such a way that others volunteer to achieve them.</a:t>
            </a:r>
          </a:p>
        </p:txBody>
      </p:sp>
      <p:sp>
        <p:nvSpPr>
          <p:cNvPr id="581" name="TextBox 32"/>
          <p:cNvSpPr txBox="1"/>
          <p:nvPr/>
        </p:nvSpPr>
        <p:spPr>
          <a:xfrm>
            <a:off x="2304294" y="1096630"/>
            <a:ext cx="6190420" cy="44394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10000"/>
              </a:lnSpc>
              <a:spcBef>
                <a:spcPts val="700"/>
              </a:spcBef>
              <a:defRPr sz="1400">
                <a:latin typeface="Mulish ExtraLight Regular"/>
                <a:ea typeface="Mulish ExtraLight Regular"/>
                <a:cs typeface="Mulish ExtraLight Regular"/>
                <a:sym typeface="Mulish ExtraLight Regular"/>
              </a:defRPr>
            </a:pPr>
            <a:r>
              <a:t>A true leader is </a:t>
            </a:r>
            <a:r>
              <a:rPr>
                <a:latin typeface="Mulish ExtraLight Bold"/>
                <a:ea typeface="Mulish ExtraLight Bold"/>
                <a:cs typeface="Mulish ExtraLight Bold"/>
                <a:sym typeface="Mulish ExtraLight Bold"/>
              </a:rPr>
              <a:t>followed willingly</a:t>
            </a:r>
            <a:r>
              <a:t>, not through coercion. Christians with this gift </a:t>
            </a:r>
            <a:r>
              <a:rPr>
                <a:latin typeface="Mulish ExtraLight Bold"/>
                <a:ea typeface="Mulish ExtraLight Bold"/>
                <a:cs typeface="Mulish ExtraLight Bold"/>
                <a:sym typeface="Mulish ExtraLight Bold"/>
              </a:rPr>
              <a:t>rarely need to assert</a:t>
            </a:r>
            <a:r>
              <a:t> their authority—doing so often signals a lack of it. Notably, 68% of those with this gift also have the gift of organisation.</a:t>
            </a:r>
          </a:p>
          <a:p>
            <a:pPr algn="l">
              <a:lnSpc>
                <a:spcPct val="110000"/>
              </a:lnSpc>
              <a:spcBef>
                <a:spcPts val="700"/>
              </a:spcBef>
              <a:defRPr sz="1400"/>
            </a:pPr>
            <a:r>
              <a:t>Scripture references</a:t>
            </a:r>
          </a:p>
          <a:p>
            <a:pPr algn="l">
              <a:lnSpc>
                <a:spcPct val="110000"/>
              </a:lnSpc>
              <a:spcBef>
                <a:spcPts val="700"/>
              </a:spcBef>
              <a:defRPr i="1" sz="1200">
                <a:latin typeface="Mulish ExtraLight Regular"/>
                <a:ea typeface="Mulish ExtraLight Regular"/>
                <a:cs typeface="Mulish ExtraLight Regular"/>
                <a:sym typeface="Mulish ExtraLight Regular"/>
              </a:defRPr>
            </a:pPr>
            <a:r>
              <a:t>Exodus 18:13-27, Romans 12:8, 1 Thessalonians 5:12-13, 1 Timothy 3:1-7, 1 Timothy 5:17-22</a:t>
            </a:r>
          </a:p>
          <a:p>
            <a:pPr algn="l">
              <a:lnSpc>
                <a:spcPct val="110000"/>
              </a:lnSpc>
              <a:spcBef>
                <a:spcPts val="700"/>
              </a:spcBef>
              <a:defRPr sz="1400"/>
            </a:pPr>
            <a:r>
              <a:t>Possible tasks</a:t>
            </a:r>
          </a:p>
          <a:p>
            <a:pPr algn="l">
              <a:lnSpc>
                <a:spcPct val="110000"/>
              </a:lnSpc>
              <a:spcBef>
                <a:spcPts val="700"/>
              </a:spcBef>
              <a:defRPr i="1" sz="1400">
                <a:latin typeface="Mulish ExtraLight Regular"/>
                <a:ea typeface="Mulish ExtraLight Regular"/>
                <a:cs typeface="Mulish ExtraLight Regular"/>
                <a:sym typeface="Mulish ExtraLight Regular"/>
              </a:defRPr>
            </a:pPr>
            <a:r>
              <a:t>Pastor, elder, worship service leader, department leader, long-term planning, church planting, pioneer work, initiating new ministries ...</a:t>
            </a:r>
          </a:p>
          <a:p>
            <a:pPr algn="l">
              <a:lnSpc>
                <a:spcPct val="110000"/>
              </a:lnSpc>
              <a:spcBef>
                <a:spcPts val="700"/>
              </a:spcBef>
              <a:defRPr sz="1400"/>
            </a:pPr>
            <a:r>
              <a:t>Questions</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Consider those in your church in leadership positions. Do these individuals have the gift of leadership? How can you tell?</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Reflect on others you may know who possess this gift. Which gifts are frequently combined with the gift of leadership?</a:t>
            </a:r>
          </a:p>
        </p:txBody>
      </p:sp>
      <p:pic>
        <p:nvPicPr>
          <p:cNvPr id="582" name="captaindesk.png" descr="captaindesk.png"/>
          <p:cNvPicPr>
            <a:picLocks noChangeAspect="1"/>
          </p:cNvPicPr>
          <p:nvPr/>
        </p:nvPicPr>
        <p:blipFill>
          <a:blip r:embed="rId3">
            <a:extLst/>
          </a:blip>
          <a:stretch>
            <a:fillRect/>
          </a:stretch>
        </p:blipFill>
        <p:spPr>
          <a:xfrm>
            <a:off x="296301" y="1147682"/>
            <a:ext cx="1705990" cy="1522909"/>
          </a:xfrm>
          <a:prstGeom prst="rect">
            <a:avLst/>
          </a:prstGeom>
          <a:ln w="12700">
            <a:miter lim="400000"/>
          </a:ln>
        </p:spPr>
      </p:pic>
      <p:grpSp>
        <p:nvGrpSpPr>
          <p:cNvPr id="585" name="TextBox 6">
            <a:hlinkClick r:id="rId4" invalidUrl="" action="ppaction://hlinksldjump" tgtFrame="" tooltip="" history="1" highlightClick="0" endSnd="0"/>
          </p:cNvPr>
          <p:cNvGrpSpPr/>
          <p:nvPr/>
        </p:nvGrpSpPr>
        <p:grpSpPr>
          <a:xfrm>
            <a:off x="3203848" y="6188771"/>
            <a:ext cx="3183136" cy="320041"/>
            <a:chOff x="0" y="-10440"/>
            <a:chExt cx="3183135" cy="320040"/>
          </a:xfrm>
        </p:grpSpPr>
        <p:sp>
          <p:nvSpPr>
            <p:cNvPr id="583" name="Rounded Rectangle"/>
            <p:cNvSpPr/>
            <p:nvPr/>
          </p:nvSpPr>
          <p:spPr>
            <a:xfrm>
              <a:off x="0" y="0"/>
              <a:ext cx="3183136" cy="307807"/>
            </a:xfrm>
            <a:prstGeom prst="roundRect">
              <a:avLst>
                <a:gd name="adj" fmla="val 16667"/>
              </a:avLst>
            </a:prstGeom>
            <a:solidFill>
              <a:srgbClr val="D5D4AE"/>
            </a:solidFill>
            <a:ln w="12700" cap="flat">
              <a:noFill/>
              <a:miter lim="400000"/>
            </a:ln>
            <a:effectLst/>
          </p:spPr>
          <p:txBody>
            <a:bodyPr wrap="square" lIns="45719" tIns="45719" rIns="45719" bIns="45719" numCol="1" anchor="t">
              <a:noAutofit/>
            </a:bodyPr>
            <a:lstStyle/>
            <a:p>
              <a:pPr>
                <a:defRPr b="1" sz="1200">
                  <a:latin typeface="Tahoma"/>
                  <a:ea typeface="Tahoma"/>
                  <a:cs typeface="Tahoma"/>
                  <a:sym typeface="Tahoma"/>
                </a:defRPr>
              </a:pPr>
            </a:p>
          </p:txBody>
        </p:sp>
        <p:sp>
          <p:nvSpPr>
            <p:cNvPr id="584" name="Return to gift description index"/>
            <p:cNvSpPr txBox="1"/>
            <p:nvPr/>
          </p:nvSpPr>
          <p:spPr>
            <a:xfrm>
              <a:off x="186737" y="-10441"/>
              <a:ext cx="2731577"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a:defRPr sz="1400"/>
              </a:lvl1pPr>
            </a:lstStyle>
            <a:p>
              <a:pPr/>
              <a:r>
                <a:t>Return to gift description index</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9" name="Title 2"/>
          <p:cNvSpPr txBox="1"/>
          <p:nvPr>
            <p:ph type="ctrTitle"/>
          </p:nvPr>
        </p:nvSpPr>
        <p:spPr>
          <a:xfrm>
            <a:off x="704537" y="142269"/>
            <a:ext cx="6732090" cy="1089026"/>
          </a:xfrm>
          <a:prstGeom prst="rect">
            <a:avLst/>
          </a:prstGeom>
        </p:spPr>
        <p:txBody>
          <a:bodyPr/>
          <a:lstStyle/>
          <a:p>
            <a:pPr/>
            <a:r>
              <a:t>The gift of missionary</a:t>
            </a:r>
          </a:p>
        </p:txBody>
      </p:sp>
      <p:sp>
        <p:nvSpPr>
          <p:cNvPr id="590" name="TextBox 30"/>
          <p:cNvSpPr txBox="1"/>
          <p:nvPr/>
        </p:nvSpPr>
        <p:spPr>
          <a:xfrm>
            <a:off x="383172" y="2532380"/>
            <a:ext cx="1821664"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1400"/>
            </a:lvl1pPr>
          </a:lstStyle>
          <a:p>
            <a:pPr/>
            <a:r>
              <a:t>This gift enables you to utilize your other gifts in a second culture.</a:t>
            </a:r>
          </a:p>
        </p:txBody>
      </p:sp>
      <p:sp>
        <p:nvSpPr>
          <p:cNvPr id="591" name="TextBox 32"/>
          <p:cNvSpPr txBox="1"/>
          <p:nvPr/>
        </p:nvSpPr>
        <p:spPr>
          <a:xfrm>
            <a:off x="2294234" y="1048787"/>
            <a:ext cx="6301023" cy="494233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10000"/>
              </a:lnSpc>
              <a:spcBef>
                <a:spcPts val="700"/>
              </a:spcBef>
              <a:defRPr sz="1400">
                <a:latin typeface="Mulish ExtraLight Regular"/>
                <a:ea typeface="Mulish ExtraLight Regular"/>
                <a:cs typeface="Mulish ExtraLight Regular"/>
                <a:sym typeface="Mulish ExtraLight Regular"/>
              </a:defRPr>
            </a:pPr>
            <a:r>
              <a:t>Christians with the gift of missionary </a:t>
            </a:r>
            <a:r>
              <a:rPr>
                <a:latin typeface="Mulish ExtraLight Bold"/>
                <a:ea typeface="Mulish ExtraLight Bold"/>
                <a:cs typeface="Mulish ExtraLight Bold"/>
                <a:sym typeface="Mulish ExtraLight Bold"/>
              </a:rPr>
              <a:t>thrive in leaving their own culture</a:t>
            </a:r>
            <a:r>
              <a:t> to </a:t>
            </a:r>
            <a:r>
              <a:rPr>
                <a:latin typeface="Mulish ExtraLight Bold"/>
                <a:ea typeface="Mulish ExtraLight Bold"/>
                <a:cs typeface="Mulish ExtraLight Bold"/>
                <a:sym typeface="Mulish ExtraLight Bold"/>
              </a:rPr>
              <a:t>build a home</a:t>
            </a:r>
            <a:r>
              <a:t> and ministry in a </a:t>
            </a:r>
            <a:r>
              <a:rPr>
                <a:latin typeface="Mulish ExtraLight Bold"/>
                <a:ea typeface="Mulish ExtraLight Bold"/>
                <a:cs typeface="Mulish ExtraLight Bold"/>
                <a:sym typeface="Mulish ExtraLight Bold"/>
              </a:rPr>
              <a:t>foreign or unfamiliar social setting</a:t>
            </a:r>
            <a:r>
              <a:t>. This gift extends to cross-cultural work within one’s own country. Unlike evangelism, which focuses on sharing the Gospel, missionary work </a:t>
            </a:r>
            <a:r>
              <a:rPr>
                <a:latin typeface="Mulish ExtraLight Bold"/>
                <a:ea typeface="Mulish ExtraLight Bold"/>
                <a:cs typeface="Mulish ExtraLight Bold"/>
                <a:sym typeface="Mulish ExtraLight Bold"/>
              </a:rPr>
              <a:t>centres on adapting and ministering within a new culture</a:t>
            </a:r>
            <a:r>
              <a:t>. Notably, only 8% of those with this gift also have the gift of evangelism.</a:t>
            </a:r>
          </a:p>
          <a:p>
            <a:pPr algn="l">
              <a:lnSpc>
                <a:spcPct val="110000"/>
              </a:lnSpc>
              <a:spcBef>
                <a:spcPts val="700"/>
              </a:spcBef>
              <a:defRPr sz="1400"/>
            </a:pPr>
            <a:r>
              <a:t>Scripture references</a:t>
            </a:r>
          </a:p>
          <a:p>
            <a:pPr algn="l">
              <a:lnSpc>
                <a:spcPct val="110000"/>
              </a:lnSpc>
              <a:spcBef>
                <a:spcPts val="700"/>
              </a:spcBef>
              <a:defRPr i="1" sz="1200">
                <a:latin typeface="Mulish ExtraLight Regular"/>
                <a:ea typeface="Mulish ExtraLight Regular"/>
                <a:cs typeface="Mulish ExtraLight Regular"/>
                <a:sym typeface="Mulish ExtraLight Regular"/>
              </a:defRPr>
            </a:pPr>
            <a:r>
              <a:t>Acts 9:13-17, Acts 14:21-28, 1 Corinthians 9:19-23, Galatians 1:15-17, Galatians 2:7-14, Ephesians 3:6-8</a:t>
            </a:r>
          </a:p>
          <a:p>
            <a:pPr algn="l">
              <a:lnSpc>
                <a:spcPct val="110000"/>
              </a:lnSpc>
              <a:spcBef>
                <a:spcPts val="700"/>
              </a:spcBef>
              <a:defRPr sz="1400"/>
            </a:pPr>
            <a:r>
              <a:t>Possible tasks</a:t>
            </a:r>
          </a:p>
          <a:p>
            <a:pPr algn="l">
              <a:lnSpc>
                <a:spcPct val="110000"/>
              </a:lnSpc>
              <a:spcBef>
                <a:spcPts val="700"/>
              </a:spcBef>
              <a:defRPr i="1" sz="1400">
                <a:latin typeface="Mulish ExtraLight Regular"/>
                <a:ea typeface="Mulish ExtraLight Regular"/>
                <a:cs typeface="Mulish ExtraLight Regular"/>
                <a:sym typeface="Mulish ExtraLight Regular"/>
              </a:defRPr>
            </a:pPr>
            <a:r>
              <a:t>Ministry to the underprivileged, ministry to internationals, foreign missions, church planting, intercultural dialogue, ministry to specific target groups ...</a:t>
            </a:r>
          </a:p>
          <a:p>
            <a:pPr algn="l">
              <a:lnSpc>
                <a:spcPct val="110000"/>
              </a:lnSpc>
              <a:spcBef>
                <a:spcPts val="700"/>
              </a:spcBef>
              <a:defRPr sz="1400"/>
            </a:pPr>
            <a:r>
              <a:t>Questions</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What exactly is the difference between the gift of missionary and the gift of evangelism?</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“Everyone should become a foreign missionary if God has not called them to stay home.” What do you think of this statement?</a:t>
            </a:r>
          </a:p>
        </p:txBody>
      </p:sp>
      <p:pic>
        <p:nvPicPr>
          <p:cNvPr id="592" name="tent.png" descr="tent.png"/>
          <p:cNvPicPr>
            <a:picLocks noChangeAspect="1"/>
          </p:cNvPicPr>
          <p:nvPr/>
        </p:nvPicPr>
        <p:blipFill>
          <a:blip r:embed="rId3">
            <a:extLst/>
          </a:blip>
          <a:srcRect l="0" t="0" r="0" b="0"/>
          <a:stretch>
            <a:fillRect/>
          </a:stretch>
        </p:blipFill>
        <p:spPr>
          <a:xfrm>
            <a:off x="369848" y="1366577"/>
            <a:ext cx="1558896" cy="1030520"/>
          </a:xfrm>
          <a:prstGeom prst="rect">
            <a:avLst/>
          </a:prstGeom>
          <a:ln w="12700">
            <a:miter lim="400000"/>
          </a:ln>
        </p:spPr>
      </p:pic>
      <p:grpSp>
        <p:nvGrpSpPr>
          <p:cNvPr id="595" name="TextBox 6">
            <a:hlinkClick r:id="rId4" invalidUrl="" action="ppaction://hlinksldjump" tgtFrame="" tooltip="" history="1" highlightClick="0" endSnd="0"/>
          </p:cNvPr>
          <p:cNvGrpSpPr/>
          <p:nvPr/>
        </p:nvGrpSpPr>
        <p:grpSpPr>
          <a:xfrm>
            <a:off x="3203848" y="6188771"/>
            <a:ext cx="3183136" cy="320041"/>
            <a:chOff x="0" y="-10440"/>
            <a:chExt cx="3183135" cy="320040"/>
          </a:xfrm>
        </p:grpSpPr>
        <p:sp>
          <p:nvSpPr>
            <p:cNvPr id="593" name="Rounded Rectangle"/>
            <p:cNvSpPr/>
            <p:nvPr/>
          </p:nvSpPr>
          <p:spPr>
            <a:xfrm>
              <a:off x="0" y="0"/>
              <a:ext cx="3183136" cy="307807"/>
            </a:xfrm>
            <a:prstGeom prst="roundRect">
              <a:avLst>
                <a:gd name="adj" fmla="val 16667"/>
              </a:avLst>
            </a:prstGeom>
            <a:solidFill>
              <a:srgbClr val="D5D4AE"/>
            </a:solidFill>
            <a:ln w="12700" cap="flat">
              <a:noFill/>
              <a:miter lim="400000"/>
            </a:ln>
            <a:effectLst/>
          </p:spPr>
          <p:txBody>
            <a:bodyPr wrap="square" lIns="45719" tIns="45719" rIns="45719" bIns="45719" numCol="1" anchor="t">
              <a:noAutofit/>
            </a:bodyPr>
            <a:lstStyle/>
            <a:p>
              <a:pPr>
                <a:defRPr b="1" sz="1200">
                  <a:latin typeface="Tahoma"/>
                  <a:ea typeface="Tahoma"/>
                  <a:cs typeface="Tahoma"/>
                  <a:sym typeface="Tahoma"/>
                </a:defRPr>
              </a:pPr>
            </a:p>
          </p:txBody>
        </p:sp>
        <p:sp>
          <p:nvSpPr>
            <p:cNvPr id="594" name="Return to gift description index"/>
            <p:cNvSpPr txBox="1"/>
            <p:nvPr/>
          </p:nvSpPr>
          <p:spPr>
            <a:xfrm>
              <a:off x="186737" y="-10441"/>
              <a:ext cx="2731577"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a:defRPr sz="1400"/>
              </a:lvl1pPr>
            </a:lstStyle>
            <a:p>
              <a:pPr/>
              <a:r>
                <a:t>Return to gift description index</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3" name="Group"/>
          <p:cNvGrpSpPr/>
          <p:nvPr/>
        </p:nvGrpSpPr>
        <p:grpSpPr>
          <a:xfrm>
            <a:off x="76396" y="3968176"/>
            <a:ext cx="3016888" cy="3023508"/>
            <a:chOff x="0" y="0"/>
            <a:chExt cx="3016887" cy="3023506"/>
          </a:xfrm>
        </p:grpSpPr>
        <p:grpSp>
          <p:nvGrpSpPr>
            <p:cNvPr id="49" name="Group 1"/>
            <p:cNvGrpSpPr/>
            <p:nvPr/>
          </p:nvGrpSpPr>
          <p:grpSpPr>
            <a:xfrm>
              <a:off x="0" y="186471"/>
              <a:ext cx="2978657" cy="1861601"/>
              <a:chOff x="0" y="0"/>
              <a:chExt cx="2978656" cy="1861599"/>
            </a:xfrm>
          </p:grpSpPr>
          <p:pic>
            <p:nvPicPr>
              <p:cNvPr id="47" name="logo-on-light.svg" descr="logo-on-light.svg"/>
              <p:cNvPicPr>
                <a:picLocks noChangeAspect="1"/>
              </p:cNvPicPr>
              <p:nvPr/>
            </p:nvPicPr>
            <p:blipFill>
              <a:blip r:embed="rId3">
                <a:extLst/>
              </a:blip>
              <a:srcRect l="0" t="4626" r="0" b="4626"/>
              <a:stretch>
                <a:fillRect/>
              </a:stretch>
            </p:blipFill>
            <p:spPr>
              <a:xfrm>
                <a:off x="618099" y="0"/>
                <a:ext cx="1832631" cy="1855604"/>
              </a:xfrm>
              <a:prstGeom prst="rect">
                <a:avLst/>
              </a:prstGeom>
              <a:ln w="12700" cap="flat">
                <a:noFill/>
                <a:miter lim="400000"/>
              </a:ln>
              <a:effectLst/>
            </p:spPr>
          </p:pic>
          <p:sp>
            <p:nvSpPr>
              <p:cNvPr id="48" name="Text Box 21"/>
              <p:cNvSpPr/>
              <p:nvPr/>
            </p:nvSpPr>
            <p:spPr>
              <a:xfrm>
                <a:off x="0" y="1861599"/>
                <a:ext cx="297865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000"/>
                </a:lvl1pPr>
              </a:lstStyle>
              <a:p>
                <a:pPr/>
                <a:r>
                  <a:t>Three authorities</a:t>
                </a:r>
              </a:p>
            </p:txBody>
          </p:sp>
        </p:grpSp>
        <p:sp>
          <p:nvSpPr>
            <p:cNvPr id="50" name="science"/>
            <p:cNvSpPr/>
            <p:nvPr/>
          </p:nvSpPr>
          <p:spPr>
            <a:xfrm>
              <a:off x="1088304" y="0"/>
              <a:ext cx="1270001" cy="1270000"/>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a:defRPr sz="1600">
                  <a:solidFill>
                    <a:srgbClr val="5A934D"/>
                  </a:solidFill>
                  <a:latin typeface="Mulish ExtraLight SemiBold"/>
                  <a:ea typeface="Mulish ExtraLight SemiBold"/>
                  <a:cs typeface="Mulish ExtraLight SemiBold"/>
                  <a:sym typeface="Mulish ExtraLight SemiBold"/>
                </a:defRPr>
              </a:lvl1pPr>
            </a:lstStyle>
            <a:p>
              <a:pPr/>
              <a:r>
                <a:t>science</a:t>
              </a:r>
            </a:p>
          </p:txBody>
        </p:sp>
        <p:sp>
          <p:nvSpPr>
            <p:cNvPr id="51" name="Scripture"/>
            <p:cNvSpPr/>
            <p:nvPr/>
          </p:nvSpPr>
          <p:spPr>
            <a:xfrm>
              <a:off x="1746887" y="175350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a:defRPr sz="1600">
                  <a:solidFill>
                    <a:srgbClr val="9E4744"/>
                  </a:solidFill>
                  <a:latin typeface="Mulish ExtraLight SemiBold"/>
                  <a:ea typeface="Mulish ExtraLight SemiBold"/>
                  <a:cs typeface="Mulish ExtraLight SemiBold"/>
                  <a:sym typeface="Mulish ExtraLight SemiBold"/>
                </a:defRPr>
              </a:lvl1pPr>
            </a:lstStyle>
            <a:p>
              <a:pPr/>
              <a:r>
                <a:t>Scripture</a:t>
              </a:r>
            </a:p>
          </p:txBody>
        </p:sp>
        <p:sp>
          <p:nvSpPr>
            <p:cNvPr id="52" name="experience"/>
            <p:cNvSpPr/>
            <p:nvPr/>
          </p:nvSpPr>
          <p:spPr>
            <a:xfrm>
              <a:off x="362777" y="175350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a:defRPr sz="1600">
                  <a:solidFill>
                    <a:srgbClr val="3D5C85"/>
                  </a:solidFill>
                  <a:latin typeface="Mulish ExtraLight SemiBold"/>
                  <a:ea typeface="Mulish ExtraLight SemiBold"/>
                  <a:cs typeface="Mulish ExtraLight SemiBold"/>
                  <a:sym typeface="Mulish ExtraLight SemiBold"/>
                </a:defRPr>
              </a:lvl1pPr>
            </a:lstStyle>
            <a:p>
              <a:pPr/>
              <a:r>
                <a:t>experience</a:t>
              </a:r>
            </a:p>
          </p:txBody>
        </p:sp>
      </p:grpSp>
      <p:grpSp>
        <p:nvGrpSpPr>
          <p:cNvPr id="60" name="Group"/>
          <p:cNvGrpSpPr/>
          <p:nvPr/>
        </p:nvGrpSpPr>
        <p:grpSpPr>
          <a:xfrm>
            <a:off x="3082671" y="4018487"/>
            <a:ext cx="2978658" cy="3023508"/>
            <a:chOff x="0" y="0"/>
            <a:chExt cx="2978656" cy="3023506"/>
          </a:xfrm>
        </p:grpSpPr>
        <p:grpSp>
          <p:nvGrpSpPr>
            <p:cNvPr id="56" name="Group 1"/>
            <p:cNvGrpSpPr/>
            <p:nvPr/>
          </p:nvGrpSpPr>
          <p:grpSpPr>
            <a:xfrm>
              <a:off x="0" y="186471"/>
              <a:ext cx="2978657" cy="1861601"/>
              <a:chOff x="0" y="0"/>
              <a:chExt cx="2978656" cy="1861599"/>
            </a:xfrm>
          </p:grpSpPr>
          <p:pic>
            <p:nvPicPr>
              <p:cNvPr id="54" name="logo-on-light.svg" descr="logo-on-light.svg"/>
              <p:cNvPicPr>
                <a:picLocks noChangeAspect="1"/>
              </p:cNvPicPr>
              <p:nvPr/>
            </p:nvPicPr>
            <p:blipFill>
              <a:blip r:embed="rId3">
                <a:extLst/>
              </a:blip>
              <a:srcRect l="0" t="4626" r="0" b="4626"/>
              <a:stretch>
                <a:fillRect/>
              </a:stretch>
            </p:blipFill>
            <p:spPr>
              <a:xfrm>
                <a:off x="618099" y="0"/>
                <a:ext cx="1832631" cy="1855604"/>
              </a:xfrm>
              <a:prstGeom prst="rect">
                <a:avLst/>
              </a:prstGeom>
              <a:ln w="12700" cap="flat">
                <a:noFill/>
                <a:miter lim="400000"/>
              </a:ln>
              <a:effectLst/>
            </p:spPr>
          </p:pic>
          <p:sp>
            <p:nvSpPr>
              <p:cNvPr id="55" name="Text Box 21"/>
              <p:cNvSpPr/>
              <p:nvPr/>
            </p:nvSpPr>
            <p:spPr>
              <a:xfrm>
                <a:off x="0" y="1861599"/>
                <a:ext cx="297865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000"/>
                </a:lvl1pPr>
              </a:lstStyle>
              <a:p>
                <a:pPr/>
                <a:r>
                  <a:t>Three tendencies</a:t>
                </a:r>
              </a:p>
            </p:txBody>
          </p:sp>
        </p:grpSp>
        <p:sp>
          <p:nvSpPr>
            <p:cNvPr id="57" name="liberal"/>
            <p:cNvSpPr/>
            <p:nvPr/>
          </p:nvSpPr>
          <p:spPr>
            <a:xfrm>
              <a:off x="1215304" y="0"/>
              <a:ext cx="1270001" cy="1270000"/>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a:defRPr sz="1600">
                  <a:solidFill>
                    <a:srgbClr val="5A934D"/>
                  </a:solidFill>
                  <a:latin typeface="Mulish ExtraLight SemiBold"/>
                  <a:ea typeface="Mulish ExtraLight SemiBold"/>
                  <a:cs typeface="Mulish ExtraLight SemiBold"/>
                  <a:sym typeface="Mulish ExtraLight SemiBold"/>
                </a:defRPr>
              </a:lvl1pPr>
            </a:lstStyle>
            <a:p>
              <a:pPr/>
              <a:r>
                <a:t>liberal</a:t>
              </a:r>
            </a:p>
          </p:txBody>
        </p:sp>
        <p:sp>
          <p:nvSpPr>
            <p:cNvPr id="58" name="evangelical"/>
            <p:cNvSpPr/>
            <p:nvPr/>
          </p:nvSpPr>
          <p:spPr>
            <a:xfrm>
              <a:off x="1670687" y="175350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a:defRPr sz="1600">
                  <a:solidFill>
                    <a:srgbClr val="9E4744"/>
                  </a:solidFill>
                  <a:latin typeface="Mulish ExtraLight SemiBold"/>
                  <a:ea typeface="Mulish ExtraLight SemiBold"/>
                  <a:cs typeface="Mulish ExtraLight SemiBold"/>
                  <a:sym typeface="Mulish ExtraLight SemiBold"/>
                </a:defRPr>
              </a:lvl1pPr>
            </a:lstStyle>
            <a:p>
              <a:pPr/>
              <a:r>
                <a:t>evangelical</a:t>
              </a:r>
            </a:p>
          </p:txBody>
        </p:sp>
        <p:sp>
          <p:nvSpPr>
            <p:cNvPr id="59" name="charismatic"/>
            <p:cNvSpPr/>
            <p:nvPr/>
          </p:nvSpPr>
          <p:spPr>
            <a:xfrm>
              <a:off x="286577" y="175350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a:defRPr sz="1600">
                  <a:solidFill>
                    <a:srgbClr val="3D5C85"/>
                  </a:solidFill>
                  <a:latin typeface="Mulish ExtraLight SemiBold"/>
                  <a:ea typeface="Mulish ExtraLight SemiBold"/>
                  <a:cs typeface="Mulish ExtraLight SemiBold"/>
                  <a:sym typeface="Mulish ExtraLight SemiBold"/>
                </a:defRPr>
              </a:lvl1pPr>
            </a:lstStyle>
            <a:p>
              <a:pPr/>
              <a:r>
                <a:t>charismatic</a:t>
              </a:r>
            </a:p>
          </p:txBody>
        </p:sp>
      </p:grpSp>
      <p:grpSp>
        <p:nvGrpSpPr>
          <p:cNvPr id="67" name="Group"/>
          <p:cNvGrpSpPr/>
          <p:nvPr/>
        </p:nvGrpSpPr>
        <p:grpSpPr>
          <a:xfrm>
            <a:off x="6088947" y="4018487"/>
            <a:ext cx="2978657" cy="3023508"/>
            <a:chOff x="0" y="0"/>
            <a:chExt cx="2978656" cy="3023506"/>
          </a:xfrm>
        </p:grpSpPr>
        <p:grpSp>
          <p:nvGrpSpPr>
            <p:cNvPr id="63" name="Group 1"/>
            <p:cNvGrpSpPr/>
            <p:nvPr/>
          </p:nvGrpSpPr>
          <p:grpSpPr>
            <a:xfrm>
              <a:off x="0" y="186471"/>
              <a:ext cx="2978657" cy="1861601"/>
              <a:chOff x="0" y="0"/>
              <a:chExt cx="2978656" cy="1861599"/>
            </a:xfrm>
          </p:grpSpPr>
          <p:pic>
            <p:nvPicPr>
              <p:cNvPr id="61" name="logo-on-light.svg" descr="logo-on-light.svg"/>
              <p:cNvPicPr>
                <a:picLocks noChangeAspect="1"/>
              </p:cNvPicPr>
              <p:nvPr/>
            </p:nvPicPr>
            <p:blipFill>
              <a:blip r:embed="rId3">
                <a:extLst/>
              </a:blip>
              <a:srcRect l="0" t="4626" r="0" b="4626"/>
              <a:stretch>
                <a:fillRect/>
              </a:stretch>
            </p:blipFill>
            <p:spPr>
              <a:xfrm>
                <a:off x="618099" y="0"/>
                <a:ext cx="1832631" cy="1855604"/>
              </a:xfrm>
              <a:prstGeom prst="rect">
                <a:avLst/>
              </a:prstGeom>
              <a:ln w="12700" cap="flat">
                <a:noFill/>
                <a:miter lim="400000"/>
              </a:ln>
              <a:effectLst/>
            </p:spPr>
          </p:pic>
          <p:sp>
            <p:nvSpPr>
              <p:cNvPr id="62" name="Text Box 21"/>
              <p:cNvSpPr/>
              <p:nvPr/>
            </p:nvSpPr>
            <p:spPr>
              <a:xfrm>
                <a:off x="0" y="1861599"/>
                <a:ext cx="297865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000"/>
                </a:lvl1pPr>
              </a:lstStyle>
              <a:p>
                <a:pPr/>
                <a:r>
                  <a:t>Three dangers</a:t>
                </a:r>
              </a:p>
            </p:txBody>
          </p:sp>
        </p:grpSp>
        <p:sp>
          <p:nvSpPr>
            <p:cNvPr id="64" name="syncretism"/>
            <p:cNvSpPr/>
            <p:nvPr/>
          </p:nvSpPr>
          <p:spPr>
            <a:xfrm>
              <a:off x="948604" y="0"/>
              <a:ext cx="1270001" cy="1270000"/>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a:defRPr sz="1600">
                  <a:solidFill>
                    <a:srgbClr val="5A934D"/>
                  </a:solidFill>
                  <a:latin typeface="Mulish ExtraLight SemiBold"/>
                  <a:ea typeface="Mulish ExtraLight SemiBold"/>
                  <a:cs typeface="Mulish ExtraLight SemiBold"/>
                  <a:sym typeface="Mulish ExtraLight SemiBold"/>
                </a:defRPr>
              </a:lvl1pPr>
            </a:lstStyle>
            <a:p>
              <a:pPr/>
              <a:r>
                <a:t>syncretism</a:t>
              </a:r>
            </a:p>
          </p:txBody>
        </p:sp>
        <p:sp>
          <p:nvSpPr>
            <p:cNvPr id="65" name="dogmatism"/>
            <p:cNvSpPr/>
            <p:nvPr/>
          </p:nvSpPr>
          <p:spPr>
            <a:xfrm>
              <a:off x="1619887" y="175350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a:defRPr sz="1600">
                  <a:solidFill>
                    <a:srgbClr val="9E4744"/>
                  </a:solidFill>
                  <a:latin typeface="Mulish ExtraLight SemiBold"/>
                  <a:ea typeface="Mulish ExtraLight SemiBold"/>
                  <a:cs typeface="Mulish ExtraLight SemiBold"/>
                  <a:sym typeface="Mulish ExtraLight SemiBold"/>
                </a:defRPr>
              </a:lvl1pPr>
            </a:lstStyle>
            <a:p>
              <a:pPr/>
              <a:r>
                <a:t>dogmatism</a:t>
              </a:r>
            </a:p>
          </p:txBody>
        </p:sp>
        <p:sp>
          <p:nvSpPr>
            <p:cNvPr id="66" name="spiritualism"/>
            <p:cNvSpPr/>
            <p:nvPr/>
          </p:nvSpPr>
          <p:spPr>
            <a:xfrm>
              <a:off x="235777" y="175350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a:defRPr sz="1600">
                  <a:solidFill>
                    <a:srgbClr val="3D5C85"/>
                  </a:solidFill>
                  <a:latin typeface="Mulish ExtraLight SemiBold"/>
                  <a:ea typeface="Mulish ExtraLight SemiBold"/>
                  <a:cs typeface="Mulish ExtraLight SemiBold"/>
                  <a:sym typeface="Mulish ExtraLight SemiBold"/>
                </a:defRPr>
              </a:lvl1pPr>
            </a:lstStyle>
            <a:p>
              <a:pPr/>
              <a:r>
                <a:t>spiritualism</a:t>
              </a:r>
            </a:p>
          </p:txBody>
        </p:sp>
      </p:grpSp>
      <p:sp>
        <p:nvSpPr>
          <p:cNvPr id="68" name="Title 2"/>
          <p:cNvSpPr txBox="1"/>
          <p:nvPr>
            <p:ph type="ctrTitle"/>
          </p:nvPr>
        </p:nvSpPr>
        <p:spPr>
          <a:xfrm>
            <a:off x="588135" y="194003"/>
            <a:ext cx="7322940" cy="1089026"/>
          </a:xfrm>
          <a:prstGeom prst="rect">
            <a:avLst/>
          </a:prstGeom>
        </p:spPr>
        <p:txBody>
          <a:bodyPr/>
          <a:lstStyle/>
          <a:p>
            <a:pPr/>
            <a:r>
              <a:t>Goal: The Three-Color Christian</a:t>
            </a:r>
          </a:p>
        </p:txBody>
      </p:sp>
      <p:grpSp>
        <p:nvGrpSpPr>
          <p:cNvPr id="75" name="Group"/>
          <p:cNvGrpSpPr/>
          <p:nvPr/>
        </p:nvGrpSpPr>
        <p:grpSpPr>
          <a:xfrm>
            <a:off x="53264" y="1290730"/>
            <a:ext cx="3016888" cy="3023507"/>
            <a:chOff x="0" y="0"/>
            <a:chExt cx="3016887" cy="3023506"/>
          </a:xfrm>
        </p:grpSpPr>
        <p:grpSp>
          <p:nvGrpSpPr>
            <p:cNvPr id="71" name="Group 1"/>
            <p:cNvGrpSpPr/>
            <p:nvPr/>
          </p:nvGrpSpPr>
          <p:grpSpPr>
            <a:xfrm>
              <a:off x="0" y="186471"/>
              <a:ext cx="2978657" cy="1861601"/>
              <a:chOff x="0" y="0"/>
              <a:chExt cx="2978656" cy="1861599"/>
            </a:xfrm>
          </p:grpSpPr>
          <p:pic>
            <p:nvPicPr>
              <p:cNvPr id="69" name="logo-on-light.svg" descr="logo-on-light.svg"/>
              <p:cNvPicPr>
                <a:picLocks noChangeAspect="1"/>
              </p:cNvPicPr>
              <p:nvPr/>
            </p:nvPicPr>
            <p:blipFill>
              <a:blip r:embed="rId3">
                <a:extLst/>
              </a:blip>
              <a:srcRect l="0" t="4626" r="0" b="4626"/>
              <a:stretch>
                <a:fillRect/>
              </a:stretch>
            </p:blipFill>
            <p:spPr>
              <a:xfrm>
                <a:off x="618099" y="0"/>
                <a:ext cx="1832631" cy="1855604"/>
              </a:xfrm>
              <a:prstGeom prst="rect">
                <a:avLst/>
              </a:prstGeom>
              <a:ln w="12700" cap="flat">
                <a:noFill/>
                <a:miter lim="400000"/>
              </a:ln>
              <a:effectLst/>
            </p:spPr>
          </p:pic>
          <p:sp>
            <p:nvSpPr>
              <p:cNvPr id="70" name="Text Box 21"/>
              <p:cNvSpPr/>
              <p:nvPr/>
            </p:nvSpPr>
            <p:spPr>
              <a:xfrm>
                <a:off x="0" y="1861599"/>
                <a:ext cx="297865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000"/>
                </a:lvl1pPr>
              </a:lstStyle>
              <a:p>
                <a:pPr/>
                <a:r>
                  <a:t>Three works of God</a:t>
                </a:r>
              </a:p>
            </p:txBody>
          </p:sp>
        </p:grpSp>
        <p:sp>
          <p:nvSpPr>
            <p:cNvPr id="72" name="creation"/>
            <p:cNvSpPr/>
            <p:nvPr/>
          </p:nvSpPr>
          <p:spPr>
            <a:xfrm>
              <a:off x="1088304" y="0"/>
              <a:ext cx="1270001" cy="1270000"/>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a:defRPr sz="1600">
                  <a:solidFill>
                    <a:srgbClr val="5A934D"/>
                  </a:solidFill>
                  <a:latin typeface="Mulish ExtraLight SemiBold"/>
                  <a:ea typeface="Mulish ExtraLight SemiBold"/>
                  <a:cs typeface="Mulish ExtraLight SemiBold"/>
                  <a:sym typeface="Mulish ExtraLight SemiBold"/>
                </a:defRPr>
              </a:lvl1pPr>
            </a:lstStyle>
            <a:p>
              <a:pPr/>
              <a:r>
                <a:t>creation</a:t>
              </a:r>
            </a:p>
          </p:txBody>
        </p:sp>
        <p:sp>
          <p:nvSpPr>
            <p:cNvPr id="73" name="calvary"/>
            <p:cNvSpPr/>
            <p:nvPr/>
          </p:nvSpPr>
          <p:spPr>
            <a:xfrm>
              <a:off x="1746887" y="175350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a:defRPr sz="1600">
                  <a:solidFill>
                    <a:srgbClr val="9E4744"/>
                  </a:solidFill>
                  <a:latin typeface="Mulish ExtraLight SemiBold"/>
                  <a:ea typeface="Mulish ExtraLight SemiBold"/>
                  <a:cs typeface="Mulish ExtraLight SemiBold"/>
                  <a:sym typeface="Mulish ExtraLight SemiBold"/>
                </a:defRPr>
              </a:lvl1pPr>
            </a:lstStyle>
            <a:p>
              <a:pPr/>
              <a:r>
                <a:t>calvary</a:t>
              </a:r>
            </a:p>
          </p:txBody>
        </p:sp>
        <p:sp>
          <p:nvSpPr>
            <p:cNvPr id="74" name="pentecost"/>
            <p:cNvSpPr/>
            <p:nvPr/>
          </p:nvSpPr>
          <p:spPr>
            <a:xfrm>
              <a:off x="362777" y="175350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a:defRPr sz="1600">
                  <a:solidFill>
                    <a:srgbClr val="3D5C85"/>
                  </a:solidFill>
                  <a:latin typeface="Mulish ExtraLight SemiBold"/>
                  <a:ea typeface="Mulish ExtraLight SemiBold"/>
                  <a:cs typeface="Mulish ExtraLight SemiBold"/>
                  <a:sym typeface="Mulish ExtraLight SemiBold"/>
                </a:defRPr>
              </a:lvl1pPr>
            </a:lstStyle>
            <a:p>
              <a:pPr/>
              <a:r>
                <a:t>pentecost</a:t>
              </a:r>
            </a:p>
          </p:txBody>
        </p:sp>
      </p:grpSp>
      <p:grpSp>
        <p:nvGrpSpPr>
          <p:cNvPr id="82" name="Group"/>
          <p:cNvGrpSpPr/>
          <p:nvPr/>
        </p:nvGrpSpPr>
        <p:grpSpPr>
          <a:xfrm>
            <a:off x="3059539" y="1290241"/>
            <a:ext cx="3270888" cy="2998107"/>
            <a:chOff x="0" y="0"/>
            <a:chExt cx="3270887" cy="2998106"/>
          </a:xfrm>
        </p:grpSpPr>
        <p:grpSp>
          <p:nvGrpSpPr>
            <p:cNvPr id="78" name="Group 1"/>
            <p:cNvGrpSpPr/>
            <p:nvPr/>
          </p:nvGrpSpPr>
          <p:grpSpPr>
            <a:xfrm>
              <a:off x="0" y="186471"/>
              <a:ext cx="2978657" cy="1861601"/>
              <a:chOff x="0" y="0"/>
              <a:chExt cx="2978656" cy="1861599"/>
            </a:xfrm>
          </p:grpSpPr>
          <p:pic>
            <p:nvPicPr>
              <p:cNvPr id="76" name="logo-on-light.svg" descr="logo-on-light.svg"/>
              <p:cNvPicPr>
                <a:picLocks noChangeAspect="1"/>
              </p:cNvPicPr>
              <p:nvPr/>
            </p:nvPicPr>
            <p:blipFill>
              <a:blip r:embed="rId3">
                <a:extLst/>
              </a:blip>
              <a:srcRect l="0" t="4626" r="0" b="4626"/>
              <a:stretch>
                <a:fillRect/>
              </a:stretch>
            </p:blipFill>
            <p:spPr>
              <a:xfrm>
                <a:off x="618099" y="0"/>
                <a:ext cx="1832631" cy="1855604"/>
              </a:xfrm>
              <a:prstGeom prst="rect">
                <a:avLst/>
              </a:prstGeom>
              <a:ln w="12700" cap="flat">
                <a:noFill/>
                <a:miter lim="400000"/>
              </a:ln>
              <a:effectLst/>
            </p:spPr>
          </p:pic>
          <p:sp>
            <p:nvSpPr>
              <p:cNvPr id="77" name="Text Box 21"/>
              <p:cNvSpPr/>
              <p:nvPr/>
            </p:nvSpPr>
            <p:spPr>
              <a:xfrm>
                <a:off x="0" y="1861599"/>
                <a:ext cx="297865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000"/>
                </a:lvl1pPr>
              </a:lstStyle>
              <a:p>
                <a:pPr/>
                <a:r>
                  <a:t>Three dimensions of life</a:t>
                </a:r>
              </a:p>
            </p:txBody>
          </p:sp>
        </p:grpSp>
        <p:sp>
          <p:nvSpPr>
            <p:cNvPr id="79" name="body"/>
            <p:cNvSpPr/>
            <p:nvPr/>
          </p:nvSpPr>
          <p:spPr>
            <a:xfrm>
              <a:off x="1215304" y="0"/>
              <a:ext cx="1270001" cy="1270000"/>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a:defRPr sz="1600">
                  <a:solidFill>
                    <a:srgbClr val="5A934D"/>
                  </a:solidFill>
                  <a:latin typeface="Mulish ExtraLight SemiBold"/>
                  <a:ea typeface="Mulish ExtraLight SemiBold"/>
                  <a:cs typeface="Mulish ExtraLight SemiBold"/>
                  <a:sym typeface="Mulish ExtraLight SemiBold"/>
                </a:defRPr>
              </a:lvl1pPr>
            </a:lstStyle>
            <a:p>
              <a:pPr/>
              <a:r>
                <a:t>body</a:t>
              </a:r>
            </a:p>
          </p:txBody>
        </p:sp>
        <p:sp>
          <p:nvSpPr>
            <p:cNvPr id="80" name="soul"/>
            <p:cNvSpPr/>
            <p:nvPr/>
          </p:nvSpPr>
          <p:spPr>
            <a:xfrm>
              <a:off x="2000887" y="172810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a:defRPr sz="1600">
                  <a:solidFill>
                    <a:srgbClr val="9E4744"/>
                  </a:solidFill>
                  <a:latin typeface="Mulish ExtraLight SemiBold"/>
                  <a:ea typeface="Mulish ExtraLight SemiBold"/>
                  <a:cs typeface="Mulish ExtraLight SemiBold"/>
                  <a:sym typeface="Mulish ExtraLight SemiBold"/>
                </a:defRPr>
              </a:lvl1pPr>
            </a:lstStyle>
            <a:p>
              <a:pPr/>
              <a:r>
                <a:t>soul</a:t>
              </a:r>
            </a:p>
          </p:txBody>
        </p:sp>
        <p:sp>
          <p:nvSpPr>
            <p:cNvPr id="81" name="spirit"/>
            <p:cNvSpPr/>
            <p:nvPr/>
          </p:nvSpPr>
          <p:spPr>
            <a:xfrm>
              <a:off x="362777" y="172810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a:defRPr sz="1600">
                  <a:solidFill>
                    <a:srgbClr val="3D5C85"/>
                  </a:solidFill>
                  <a:latin typeface="Mulish ExtraLight SemiBold"/>
                  <a:ea typeface="Mulish ExtraLight SemiBold"/>
                  <a:cs typeface="Mulish ExtraLight SemiBold"/>
                  <a:sym typeface="Mulish ExtraLight SemiBold"/>
                </a:defRPr>
              </a:lvl1pPr>
            </a:lstStyle>
            <a:p>
              <a:pPr/>
              <a:r>
                <a:t>spirit</a:t>
              </a:r>
            </a:p>
          </p:txBody>
        </p:sp>
      </p:grpSp>
      <p:grpSp>
        <p:nvGrpSpPr>
          <p:cNvPr id="89" name="Group"/>
          <p:cNvGrpSpPr/>
          <p:nvPr/>
        </p:nvGrpSpPr>
        <p:grpSpPr>
          <a:xfrm>
            <a:off x="6065815" y="1290241"/>
            <a:ext cx="3270888" cy="2998107"/>
            <a:chOff x="0" y="0"/>
            <a:chExt cx="3270887" cy="2998106"/>
          </a:xfrm>
        </p:grpSpPr>
        <p:grpSp>
          <p:nvGrpSpPr>
            <p:cNvPr id="85" name="Group 1"/>
            <p:cNvGrpSpPr/>
            <p:nvPr/>
          </p:nvGrpSpPr>
          <p:grpSpPr>
            <a:xfrm>
              <a:off x="0" y="186471"/>
              <a:ext cx="2978657" cy="1861601"/>
              <a:chOff x="0" y="0"/>
              <a:chExt cx="2978656" cy="1861599"/>
            </a:xfrm>
          </p:grpSpPr>
          <p:pic>
            <p:nvPicPr>
              <p:cNvPr id="83" name="logo-on-light.svg" descr="logo-on-light.svg"/>
              <p:cNvPicPr>
                <a:picLocks noChangeAspect="1"/>
              </p:cNvPicPr>
              <p:nvPr/>
            </p:nvPicPr>
            <p:blipFill>
              <a:blip r:embed="rId3">
                <a:extLst/>
              </a:blip>
              <a:srcRect l="0" t="4626" r="0" b="4626"/>
              <a:stretch>
                <a:fillRect/>
              </a:stretch>
            </p:blipFill>
            <p:spPr>
              <a:xfrm>
                <a:off x="618099" y="0"/>
                <a:ext cx="1832631" cy="1855604"/>
              </a:xfrm>
              <a:prstGeom prst="rect">
                <a:avLst/>
              </a:prstGeom>
              <a:ln w="12700" cap="flat">
                <a:noFill/>
                <a:miter lim="400000"/>
              </a:ln>
              <a:effectLst/>
            </p:spPr>
          </p:pic>
          <p:sp>
            <p:nvSpPr>
              <p:cNvPr id="84" name="Text Box 21"/>
              <p:cNvSpPr/>
              <p:nvPr/>
            </p:nvSpPr>
            <p:spPr>
              <a:xfrm>
                <a:off x="0" y="1861599"/>
                <a:ext cx="297865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2000"/>
                </a:lvl1pPr>
              </a:lstStyle>
              <a:p>
                <a:pPr/>
                <a:r>
                  <a:t>Three conversions</a:t>
                </a:r>
              </a:p>
            </p:txBody>
          </p:sp>
        </p:grpSp>
        <p:sp>
          <p:nvSpPr>
            <p:cNvPr id="86" name="world"/>
            <p:cNvSpPr/>
            <p:nvPr/>
          </p:nvSpPr>
          <p:spPr>
            <a:xfrm>
              <a:off x="1177204" y="0"/>
              <a:ext cx="1270001" cy="1270000"/>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a:defRPr sz="1600">
                  <a:solidFill>
                    <a:srgbClr val="5A934D"/>
                  </a:solidFill>
                  <a:latin typeface="Mulish ExtraLight SemiBold"/>
                  <a:ea typeface="Mulish ExtraLight SemiBold"/>
                  <a:cs typeface="Mulish ExtraLight SemiBold"/>
                  <a:sym typeface="Mulish ExtraLight SemiBold"/>
                </a:defRPr>
              </a:lvl1pPr>
            </a:lstStyle>
            <a:p>
              <a:pPr/>
              <a:r>
                <a:t>world</a:t>
              </a:r>
            </a:p>
          </p:txBody>
        </p:sp>
        <p:sp>
          <p:nvSpPr>
            <p:cNvPr id="87" name="Christ"/>
            <p:cNvSpPr/>
            <p:nvPr/>
          </p:nvSpPr>
          <p:spPr>
            <a:xfrm>
              <a:off x="2000887" y="172810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a:defRPr sz="1600">
                  <a:solidFill>
                    <a:srgbClr val="9E4744"/>
                  </a:solidFill>
                  <a:latin typeface="Mulish ExtraLight SemiBold"/>
                  <a:ea typeface="Mulish ExtraLight SemiBold"/>
                  <a:cs typeface="Mulish ExtraLight SemiBold"/>
                  <a:sym typeface="Mulish ExtraLight SemiBold"/>
                </a:defRPr>
              </a:lvl1pPr>
            </a:lstStyle>
            <a:p>
              <a:pPr/>
              <a:r>
                <a:t>Christ</a:t>
              </a:r>
            </a:p>
          </p:txBody>
        </p:sp>
        <p:sp>
          <p:nvSpPr>
            <p:cNvPr id="88" name="church"/>
            <p:cNvSpPr/>
            <p:nvPr/>
          </p:nvSpPr>
          <p:spPr>
            <a:xfrm>
              <a:off x="362777" y="172810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l">
                <a:defRPr sz="1600">
                  <a:solidFill>
                    <a:srgbClr val="3D5C85"/>
                  </a:solidFill>
                  <a:latin typeface="Mulish ExtraLight SemiBold"/>
                  <a:ea typeface="Mulish ExtraLight SemiBold"/>
                  <a:cs typeface="Mulish ExtraLight SemiBold"/>
                  <a:sym typeface="Mulish ExtraLight SemiBold"/>
                </a:defRPr>
              </a:lvl1pPr>
            </a:lstStyle>
            <a:p>
              <a:pPr/>
              <a:r>
                <a:t>church</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75"/>
                                        </p:tgtEl>
                                        <p:attrNameLst>
                                          <p:attrName>style.visibility</p:attrName>
                                        </p:attrNameLst>
                                      </p:cBhvr>
                                      <p:to>
                                        <p:strVal val="visible"/>
                                      </p:to>
                                    </p:set>
                                    <p:animEffect filter="fade" transition="in">
                                      <p:cBhvr>
                                        <p:cTn id="7" dur="125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82"/>
                                        </p:tgtEl>
                                        <p:attrNameLst>
                                          <p:attrName>style.visibility</p:attrName>
                                        </p:attrNameLst>
                                      </p:cBhvr>
                                      <p:to>
                                        <p:strVal val="visible"/>
                                      </p:to>
                                    </p:set>
                                    <p:animEffect filter="fade" transition="in">
                                      <p:cBhvr>
                                        <p:cTn id="12" dur="125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89"/>
                                        </p:tgtEl>
                                        <p:attrNameLst>
                                          <p:attrName>style.visibility</p:attrName>
                                        </p:attrNameLst>
                                      </p:cBhvr>
                                      <p:to>
                                        <p:strVal val="visible"/>
                                      </p:to>
                                    </p:set>
                                    <p:animEffect filter="fade" transition="in">
                                      <p:cBhvr>
                                        <p:cTn id="17" dur="125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53"/>
                                        </p:tgtEl>
                                        <p:attrNameLst>
                                          <p:attrName>style.visibility</p:attrName>
                                        </p:attrNameLst>
                                      </p:cBhvr>
                                      <p:to>
                                        <p:strVal val="visible"/>
                                      </p:to>
                                    </p:set>
                                    <p:animEffect filter="fade" transition="in">
                                      <p:cBhvr>
                                        <p:cTn id="22" dur="125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5" fill="hold">
                                  <p:stCondLst>
                                    <p:cond delay="0"/>
                                  </p:stCondLst>
                                  <p:iterate type="el" backwards="0">
                                    <p:tmAbs val="0"/>
                                  </p:iterate>
                                  <p:childTnLst>
                                    <p:set>
                                      <p:cBhvr>
                                        <p:cTn id="26" fill="hold"/>
                                        <p:tgtEl>
                                          <p:spTgt spid="60"/>
                                        </p:tgtEl>
                                        <p:attrNameLst>
                                          <p:attrName>style.visibility</p:attrName>
                                        </p:attrNameLst>
                                      </p:cBhvr>
                                      <p:to>
                                        <p:strVal val="visible"/>
                                      </p:to>
                                    </p:set>
                                    <p:animEffect filter="fade" transition="in">
                                      <p:cBhvr>
                                        <p:cTn id="27" dur="1250"/>
                                        <p:tgtEl>
                                          <p:spTgt spid="60"/>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6" fill="hold">
                                  <p:stCondLst>
                                    <p:cond delay="0"/>
                                  </p:stCondLst>
                                  <p:iterate type="el" backwards="0">
                                    <p:tmAbs val="0"/>
                                  </p:iterate>
                                  <p:childTnLst>
                                    <p:set>
                                      <p:cBhvr>
                                        <p:cTn id="31" fill="hold"/>
                                        <p:tgtEl>
                                          <p:spTgt spid="67"/>
                                        </p:tgtEl>
                                        <p:attrNameLst>
                                          <p:attrName>style.visibility</p:attrName>
                                        </p:attrNameLst>
                                      </p:cBhvr>
                                      <p:to>
                                        <p:strVal val="visible"/>
                                      </p:to>
                                    </p:set>
                                    <p:animEffect filter="fade" transition="in">
                                      <p:cBhvr>
                                        <p:cTn id="32" dur="1250"/>
                                        <p:tgtEl>
                                          <p:spTgt spid="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9" grpId="3"/>
      <p:bldP build="whole" bldLvl="1" animBg="1" rev="0" advAuto="0" spid="60" grpId="5"/>
      <p:bldP build="whole" bldLvl="1" animBg="1" rev="0" advAuto="0" spid="82" grpId="2"/>
      <p:bldP build="whole" bldLvl="1" animBg="1" rev="0" advAuto="0" spid="75" grpId="1"/>
      <p:bldP build="whole" bldLvl="1" animBg="1" rev="0" advAuto="0" spid="53" grpId="4"/>
      <p:bldP build="whole" bldLvl="1" animBg="1" rev="0" advAuto="0" spid="67" grpId="6"/>
    </p:bldLst>
  </p:timing>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9" name="Title 2"/>
          <p:cNvSpPr txBox="1"/>
          <p:nvPr>
            <p:ph type="ctrTitle"/>
          </p:nvPr>
        </p:nvSpPr>
        <p:spPr>
          <a:xfrm>
            <a:off x="743337" y="206937"/>
            <a:ext cx="6732090" cy="1089026"/>
          </a:xfrm>
          <a:prstGeom prst="rect">
            <a:avLst/>
          </a:prstGeom>
        </p:spPr>
        <p:txBody>
          <a:bodyPr/>
          <a:lstStyle/>
          <a:p>
            <a:pPr/>
            <a:r>
              <a:t>The gift of service</a:t>
            </a:r>
          </a:p>
        </p:txBody>
      </p:sp>
      <p:sp>
        <p:nvSpPr>
          <p:cNvPr id="600" name="TextBox 30"/>
          <p:cNvSpPr txBox="1"/>
          <p:nvPr/>
        </p:nvSpPr>
        <p:spPr>
          <a:xfrm>
            <a:off x="217093" y="2754419"/>
            <a:ext cx="1864406" cy="169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1400"/>
            </a:lvl1pPr>
          </a:lstStyle>
          <a:p>
            <a:pPr/>
            <a:r>
              <a:t>This gift enables you to recognize where your participation is needed and to make sure that the most urgent jobs gets done.</a:t>
            </a:r>
          </a:p>
        </p:txBody>
      </p:sp>
      <p:sp>
        <p:nvSpPr>
          <p:cNvPr id="601" name="TextBox 32"/>
          <p:cNvSpPr txBox="1"/>
          <p:nvPr/>
        </p:nvSpPr>
        <p:spPr>
          <a:xfrm>
            <a:off x="2298843" y="1096785"/>
            <a:ext cx="6265002" cy="448132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10000"/>
              </a:lnSpc>
              <a:spcBef>
                <a:spcPts val="700"/>
              </a:spcBef>
              <a:defRPr sz="1400">
                <a:latin typeface="Mulish ExtraLight Regular"/>
                <a:ea typeface="Mulish ExtraLight Regular"/>
                <a:cs typeface="Mulish ExtraLight Regular"/>
                <a:sym typeface="Mulish ExtraLight Regular"/>
              </a:defRPr>
            </a:pPr>
            <a:r>
              <a:t>The gift of service focuses on </a:t>
            </a:r>
            <a:r>
              <a:rPr>
                <a:latin typeface="Mulish ExtraLight Bold"/>
                <a:ea typeface="Mulish ExtraLight Bold"/>
                <a:cs typeface="Mulish ExtraLight Bold"/>
                <a:sym typeface="Mulish ExtraLight Bold"/>
              </a:rPr>
              <a:t>supporting groups and organisations</a:t>
            </a:r>
            <a:r>
              <a:t>, unlike helps, which aids individuals (often leaders). Those with this gift typically have an </a:t>
            </a:r>
            <a:r>
              <a:rPr>
                <a:latin typeface="Mulish ExtraLight Bold"/>
                <a:ea typeface="Mulish ExtraLight Bold"/>
                <a:cs typeface="Mulish ExtraLight Bold"/>
                <a:sym typeface="Mulish ExtraLight Bold"/>
              </a:rPr>
              <a:t>eye for things</a:t>
            </a:r>
            <a:r>
              <a:t> that need to be done, and they are </a:t>
            </a:r>
            <a:r>
              <a:rPr>
                <a:latin typeface="Mulish ExtraLight Bold"/>
                <a:ea typeface="Mulish ExtraLight Bold"/>
                <a:cs typeface="Mulish ExtraLight Bold"/>
                <a:sym typeface="Mulish ExtraLight Bold"/>
              </a:rPr>
              <a:t>willing to fulfill</a:t>
            </a:r>
            <a:r>
              <a:t> that need themselves, benefiting any group they serve. According to our research, 81% with this gift also have helps.</a:t>
            </a:r>
          </a:p>
          <a:p>
            <a:pPr algn="l">
              <a:lnSpc>
                <a:spcPct val="110000"/>
              </a:lnSpc>
              <a:spcBef>
                <a:spcPts val="700"/>
              </a:spcBef>
              <a:defRPr sz="1400"/>
            </a:pPr>
            <a:r>
              <a:t>Scripture references</a:t>
            </a:r>
          </a:p>
          <a:p>
            <a:pPr algn="l">
              <a:lnSpc>
                <a:spcPct val="110000"/>
              </a:lnSpc>
              <a:spcBef>
                <a:spcPts val="700"/>
              </a:spcBef>
              <a:defRPr i="1" sz="1200">
                <a:latin typeface="Mulish ExtraLight Regular"/>
                <a:ea typeface="Mulish ExtraLight Regular"/>
                <a:cs typeface="Mulish ExtraLight Regular"/>
                <a:sym typeface="Mulish ExtraLight Regular"/>
              </a:defRPr>
            </a:pPr>
            <a:r>
              <a:t>Luke 10:38-42, Luke 22:24-27, Acts 6:1-7, Romans 12:6-7, 1 Timothy 3:8-13</a:t>
            </a:r>
          </a:p>
          <a:p>
            <a:pPr algn="l">
              <a:lnSpc>
                <a:spcPct val="110000"/>
              </a:lnSpc>
              <a:spcBef>
                <a:spcPts val="700"/>
              </a:spcBef>
              <a:defRPr sz="1400"/>
            </a:pPr>
            <a:r>
              <a:t>Possible tasks</a:t>
            </a:r>
          </a:p>
          <a:p>
            <a:pPr algn="l">
              <a:lnSpc>
                <a:spcPct val="110000"/>
              </a:lnSpc>
              <a:spcBef>
                <a:spcPts val="700"/>
              </a:spcBef>
              <a:defRPr i="1" sz="1400">
                <a:latin typeface="Mulish ExtraLight Regular"/>
                <a:ea typeface="Mulish ExtraLight Regular"/>
                <a:cs typeface="Mulish ExtraLight Regular"/>
                <a:sym typeface="Mulish ExtraLight Regular"/>
              </a:defRPr>
            </a:pPr>
            <a:r>
              <a:t>Odd jobs, gardening, caring for guests, cooking and baking, maintenance, typing/computer work, tape ministry, baby-sitting, emergency ministry ...</a:t>
            </a:r>
          </a:p>
          <a:p>
            <a:pPr algn="l">
              <a:lnSpc>
                <a:spcPct val="110000"/>
              </a:lnSpc>
              <a:spcBef>
                <a:spcPts val="700"/>
              </a:spcBef>
              <a:defRPr sz="1400"/>
            </a:pPr>
            <a:r>
              <a:t>Questions</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Which tasks in your church could be carried out more successfully if those with the gift of service were actively applying their gifts?</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What obstacles in your church are hindering those with this gift from consistently exercising it?</a:t>
            </a:r>
          </a:p>
        </p:txBody>
      </p:sp>
      <p:pic>
        <p:nvPicPr>
          <p:cNvPr id="602" name="cookies.png" descr="cookies.png"/>
          <p:cNvPicPr>
            <a:picLocks noChangeAspect="1"/>
          </p:cNvPicPr>
          <p:nvPr/>
        </p:nvPicPr>
        <p:blipFill>
          <a:blip r:embed="rId3">
            <a:extLst/>
          </a:blip>
          <a:srcRect l="0" t="0" r="0" b="0"/>
          <a:stretch>
            <a:fillRect/>
          </a:stretch>
        </p:blipFill>
        <p:spPr>
          <a:xfrm>
            <a:off x="314872" y="1569442"/>
            <a:ext cx="1668848" cy="1034339"/>
          </a:xfrm>
          <a:prstGeom prst="rect">
            <a:avLst/>
          </a:prstGeom>
          <a:ln w="12700">
            <a:miter lim="400000"/>
          </a:ln>
        </p:spPr>
      </p:pic>
      <p:grpSp>
        <p:nvGrpSpPr>
          <p:cNvPr id="605" name="TextBox 6">
            <a:hlinkClick r:id="rId4" invalidUrl="" action="ppaction://hlinksldjump" tgtFrame="" tooltip="" history="1" highlightClick="0" endSnd="0"/>
          </p:cNvPr>
          <p:cNvGrpSpPr/>
          <p:nvPr/>
        </p:nvGrpSpPr>
        <p:grpSpPr>
          <a:xfrm>
            <a:off x="3203848" y="6188771"/>
            <a:ext cx="3183136" cy="320041"/>
            <a:chOff x="0" y="-10440"/>
            <a:chExt cx="3183135" cy="320040"/>
          </a:xfrm>
        </p:grpSpPr>
        <p:sp>
          <p:nvSpPr>
            <p:cNvPr id="603" name="Rounded Rectangle"/>
            <p:cNvSpPr/>
            <p:nvPr/>
          </p:nvSpPr>
          <p:spPr>
            <a:xfrm>
              <a:off x="0" y="0"/>
              <a:ext cx="3183136" cy="307807"/>
            </a:xfrm>
            <a:prstGeom prst="roundRect">
              <a:avLst>
                <a:gd name="adj" fmla="val 16667"/>
              </a:avLst>
            </a:prstGeom>
            <a:solidFill>
              <a:srgbClr val="D5D4AE"/>
            </a:solidFill>
            <a:ln w="12700" cap="flat">
              <a:noFill/>
              <a:miter lim="400000"/>
            </a:ln>
            <a:effectLst/>
          </p:spPr>
          <p:txBody>
            <a:bodyPr wrap="square" lIns="45719" tIns="45719" rIns="45719" bIns="45719" numCol="1" anchor="t">
              <a:noAutofit/>
            </a:bodyPr>
            <a:lstStyle/>
            <a:p>
              <a:pPr>
                <a:defRPr b="1" sz="1200">
                  <a:latin typeface="Tahoma"/>
                  <a:ea typeface="Tahoma"/>
                  <a:cs typeface="Tahoma"/>
                  <a:sym typeface="Tahoma"/>
                </a:defRPr>
              </a:pPr>
            </a:p>
          </p:txBody>
        </p:sp>
        <p:sp>
          <p:nvSpPr>
            <p:cNvPr id="604" name="Return to gift description index"/>
            <p:cNvSpPr txBox="1"/>
            <p:nvPr/>
          </p:nvSpPr>
          <p:spPr>
            <a:xfrm>
              <a:off x="186737" y="-10441"/>
              <a:ext cx="2731577"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a:defRPr sz="1400"/>
              </a:lvl1pPr>
            </a:lstStyle>
            <a:p>
              <a:pPr/>
              <a:r>
                <a:t>Return to gift description index</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9" name="Title 2"/>
          <p:cNvSpPr txBox="1"/>
          <p:nvPr>
            <p:ph type="ctrTitle"/>
          </p:nvPr>
        </p:nvSpPr>
        <p:spPr>
          <a:xfrm>
            <a:off x="542322" y="142241"/>
            <a:ext cx="6732090" cy="1089026"/>
          </a:xfrm>
          <a:prstGeom prst="rect">
            <a:avLst/>
          </a:prstGeom>
        </p:spPr>
        <p:txBody>
          <a:bodyPr/>
          <a:lstStyle/>
          <a:p>
            <a:pPr/>
            <a:r>
              <a:t>The gift of shepherding</a:t>
            </a:r>
          </a:p>
        </p:txBody>
      </p:sp>
      <p:sp>
        <p:nvSpPr>
          <p:cNvPr id="610" name="TextBox 30"/>
          <p:cNvSpPr txBox="1"/>
          <p:nvPr/>
        </p:nvSpPr>
        <p:spPr>
          <a:xfrm>
            <a:off x="363303" y="3699290"/>
            <a:ext cx="1779731" cy="169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1400"/>
            </a:lvl1pPr>
          </a:lstStyle>
          <a:p>
            <a:pPr/>
            <a:r>
              <a:t>This gift enables you to assume long-term, personal responsibility for the spiritual well-being of a group of people.</a:t>
            </a:r>
          </a:p>
        </p:txBody>
      </p:sp>
      <p:sp>
        <p:nvSpPr>
          <p:cNvPr id="611" name="TextBox 32"/>
          <p:cNvSpPr txBox="1"/>
          <p:nvPr/>
        </p:nvSpPr>
        <p:spPr>
          <a:xfrm>
            <a:off x="2294234" y="1032117"/>
            <a:ext cx="6240802" cy="494233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10000"/>
              </a:lnSpc>
              <a:spcBef>
                <a:spcPts val="700"/>
              </a:spcBef>
              <a:defRPr sz="1400">
                <a:latin typeface="Mulish ExtraLight Regular"/>
                <a:ea typeface="Mulish ExtraLight Regular"/>
                <a:cs typeface="Mulish ExtraLight Regular"/>
                <a:sym typeface="Mulish ExtraLight Regular"/>
              </a:defRPr>
            </a:pPr>
            <a:r>
              <a:t>The gift of shepherding involves </a:t>
            </a:r>
            <a:r>
              <a:rPr>
                <a:latin typeface="Mulish ExtraLight Bold"/>
                <a:ea typeface="Mulish ExtraLight Bold"/>
                <a:cs typeface="Mulish ExtraLight Bold"/>
                <a:sym typeface="Mulish ExtraLight Bold"/>
              </a:rPr>
              <a:t>long-term commitment</a:t>
            </a:r>
            <a:r>
              <a:t> to a group of Christians, unlike counselling, which is short-term. (It is not essential for pastors.) This gift is wide-spread, appearing in 12% of Christians’ gift mixes. Notably, 43% with this gift also have teaching.</a:t>
            </a:r>
          </a:p>
          <a:p>
            <a:pPr algn="l">
              <a:lnSpc>
                <a:spcPct val="110000"/>
              </a:lnSpc>
              <a:spcBef>
                <a:spcPts val="700"/>
              </a:spcBef>
              <a:defRPr sz="1400"/>
            </a:pPr>
            <a:r>
              <a:t>Scripture references</a:t>
            </a:r>
            <a:endParaRPr b="1" sz="1200">
              <a:latin typeface="Tahoma"/>
              <a:ea typeface="Tahoma"/>
              <a:cs typeface="Tahoma"/>
              <a:sym typeface="Tahoma"/>
            </a:endParaRPr>
          </a:p>
          <a:p>
            <a:pPr algn="l">
              <a:lnSpc>
                <a:spcPct val="110000"/>
              </a:lnSpc>
              <a:spcBef>
                <a:spcPts val="700"/>
              </a:spcBef>
              <a:defRPr i="1" sz="1200">
                <a:latin typeface="Mulish ExtraLight Regular"/>
                <a:ea typeface="Mulish ExtraLight Regular"/>
                <a:cs typeface="Mulish ExtraLight Regular"/>
                <a:sym typeface="Mulish ExtraLight Regular"/>
              </a:defRPr>
            </a:pPr>
            <a:r>
              <a:t>John 10:1-15, Acts 20:28-31, Ephesians 4:11, 1 Thessalonians 5:12-13, 1 Timothy 4:11-16, Hebrews 13:7,17 and 20-21, 1 Peter 5:1-5</a:t>
            </a:r>
          </a:p>
          <a:p>
            <a:pPr algn="l">
              <a:lnSpc>
                <a:spcPct val="110000"/>
              </a:lnSpc>
              <a:spcBef>
                <a:spcPts val="700"/>
              </a:spcBef>
              <a:defRPr sz="1400"/>
            </a:pPr>
            <a:r>
              <a:t>Possible tasks</a:t>
            </a:r>
          </a:p>
          <a:p>
            <a:pPr algn="l">
              <a:lnSpc>
                <a:spcPct val="110000"/>
              </a:lnSpc>
              <a:spcBef>
                <a:spcPts val="700"/>
              </a:spcBef>
              <a:defRPr i="1" sz="1400">
                <a:latin typeface="Mulish ExtraLight Regular"/>
                <a:ea typeface="Mulish ExtraLight Regular"/>
                <a:cs typeface="Mulish ExtraLight Regular"/>
                <a:sym typeface="Mulish ExtraLight Regular"/>
              </a:defRPr>
            </a:pPr>
            <a:r>
              <a:t>Gift consultant, children’s church, small group leader, youth ministry, assimilating new Christians, informal gatherings, training programs ...</a:t>
            </a:r>
          </a:p>
          <a:p>
            <a:pPr algn="l">
              <a:lnSpc>
                <a:spcPct val="110000"/>
              </a:lnSpc>
              <a:spcBef>
                <a:spcPts val="700"/>
              </a:spcBef>
              <a:defRPr sz="1400"/>
            </a:pPr>
            <a:r>
              <a:t>Questions</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Twelve percent of all Christians have this gift. Why do you think this gift is so prevalent?</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Leading small groups is an excellent way to use the gift of shepherding. Do the small group leaders in your church have this gift? Are there others with shepherding who have yet to find a meaningful way to serve?</a:t>
            </a:r>
          </a:p>
        </p:txBody>
      </p:sp>
      <p:pic>
        <p:nvPicPr>
          <p:cNvPr id="612" name="shepherd.png" descr="shepherd.png"/>
          <p:cNvPicPr>
            <a:picLocks noChangeAspect="1"/>
          </p:cNvPicPr>
          <p:nvPr/>
        </p:nvPicPr>
        <p:blipFill>
          <a:blip r:embed="rId3">
            <a:extLst/>
          </a:blip>
          <a:stretch>
            <a:fillRect/>
          </a:stretch>
        </p:blipFill>
        <p:spPr>
          <a:xfrm>
            <a:off x="658725" y="1070038"/>
            <a:ext cx="981142" cy="2485081"/>
          </a:xfrm>
          <a:prstGeom prst="rect">
            <a:avLst/>
          </a:prstGeom>
          <a:ln w="12700">
            <a:miter lim="400000"/>
          </a:ln>
        </p:spPr>
      </p:pic>
      <p:grpSp>
        <p:nvGrpSpPr>
          <p:cNvPr id="615" name="TextBox 6">
            <a:hlinkClick r:id="rId4" invalidUrl="" action="ppaction://hlinksldjump" tgtFrame="" tooltip="" history="1" highlightClick="0" endSnd="0"/>
          </p:cNvPr>
          <p:cNvGrpSpPr/>
          <p:nvPr/>
        </p:nvGrpSpPr>
        <p:grpSpPr>
          <a:xfrm>
            <a:off x="3203848" y="6188771"/>
            <a:ext cx="3183136" cy="320041"/>
            <a:chOff x="0" y="-10440"/>
            <a:chExt cx="3183135" cy="320040"/>
          </a:xfrm>
        </p:grpSpPr>
        <p:sp>
          <p:nvSpPr>
            <p:cNvPr id="613" name="Rounded Rectangle"/>
            <p:cNvSpPr/>
            <p:nvPr/>
          </p:nvSpPr>
          <p:spPr>
            <a:xfrm>
              <a:off x="0" y="0"/>
              <a:ext cx="3183136" cy="307807"/>
            </a:xfrm>
            <a:prstGeom prst="roundRect">
              <a:avLst>
                <a:gd name="adj" fmla="val 16667"/>
              </a:avLst>
            </a:prstGeom>
            <a:solidFill>
              <a:srgbClr val="D5D4AE"/>
            </a:solidFill>
            <a:ln w="12700" cap="flat">
              <a:noFill/>
              <a:miter lim="400000"/>
            </a:ln>
            <a:effectLst/>
          </p:spPr>
          <p:txBody>
            <a:bodyPr wrap="square" lIns="45719" tIns="45719" rIns="45719" bIns="45719" numCol="1" anchor="t">
              <a:noAutofit/>
            </a:bodyPr>
            <a:lstStyle/>
            <a:p>
              <a:pPr>
                <a:defRPr b="1" sz="1200">
                  <a:latin typeface="Tahoma"/>
                  <a:ea typeface="Tahoma"/>
                  <a:cs typeface="Tahoma"/>
                  <a:sym typeface="Tahoma"/>
                </a:defRPr>
              </a:pPr>
            </a:p>
          </p:txBody>
        </p:sp>
        <p:sp>
          <p:nvSpPr>
            <p:cNvPr id="614" name="Return to gift description index"/>
            <p:cNvSpPr txBox="1"/>
            <p:nvPr/>
          </p:nvSpPr>
          <p:spPr>
            <a:xfrm>
              <a:off x="186737" y="-10441"/>
              <a:ext cx="2731577"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a:defRPr sz="1400"/>
              </a:lvl1pPr>
            </a:lstStyle>
            <a:p>
              <a:pPr/>
              <a:r>
                <a:t>Return to gift description index</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9" name="Title 2"/>
          <p:cNvSpPr txBox="1"/>
          <p:nvPr>
            <p:ph type="ctrTitle"/>
          </p:nvPr>
        </p:nvSpPr>
        <p:spPr>
          <a:xfrm>
            <a:off x="627361" y="128606"/>
            <a:ext cx="6732090" cy="1089026"/>
          </a:xfrm>
          <a:prstGeom prst="rect">
            <a:avLst/>
          </a:prstGeom>
        </p:spPr>
        <p:txBody>
          <a:bodyPr/>
          <a:lstStyle/>
          <a:p>
            <a:pPr/>
            <a:r>
              <a:t>The gift of singleness</a:t>
            </a:r>
          </a:p>
        </p:txBody>
      </p:sp>
      <p:sp>
        <p:nvSpPr>
          <p:cNvPr id="620" name="TextBox 30"/>
          <p:cNvSpPr txBox="1"/>
          <p:nvPr/>
        </p:nvSpPr>
        <p:spPr>
          <a:xfrm>
            <a:off x="350511" y="2925998"/>
            <a:ext cx="1730189" cy="1463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1400"/>
            </a:lvl1pPr>
          </a:lstStyle>
          <a:p>
            <a:pPr/>
            <a:r>
              <a:t>This gift enables you to live happily as a single while contributing more effectively to the kingdom of God.</a:t>
            </a:r>
          </a:p>
        </p:txBody>
      </p:sp>
      <p:sp>
        <p:nvSpPr>
          <p:cNvPr id="621" name="TextBox 32"/>
          <p:cNvSpPr txBox="1"/>
          <p:nvPr/>
        </p:nvSpPr>
        <p:spPr>
          <a:xfrm>
            <a:off x="2284361" y="1080344"/>
            <a:ext cx="6274551" cy="498424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10000"/>
              </a:lnSpc>
              <a:spcBef>
                <a:spcPts val="700"/>
              </a:spcBef>
              <a:defRPr sz="1400">
                <a:latin typeface="Mulish ExtraLight Regular"/>
                <a:ea typeface="Mulish ExtraLight Regular"/>
                <a:cs typeface="Mulish ExtraLight Regular"/>
                <a:sym typeface="Mulish ExtraLight Regular"/>
              </a:defRPr>
            </a:pPr>
            <a:r>
              <a:t>The gifts of missionary and singleness are unique in that they </a:t>
            </a:r>
            <a:r>
              <a:rPr>
                <a:latin typeface="Mulish ExtraLight Bold"/>
                <a:ea typeface="Mulish ExtraLight Bold"/>
                <a:cs typeface="Mulish ExtraLight Bold"/>
                <a:sym typeface="Mulish ExtraLight Bold"/>
              </a:rPr>
              <a:t>must be combined</a:t>
            </a:r>
            <a:r>
              <a:t> with other gifts to be meaningful. It’s a </a:t>
            </a:r>
            <a:r>
              <a:rPr>
                <a:latin typeface="Mulish ExtraLight Bold"/>
                <a:ea typeface="Mulish ExtraLight Bold"/>
                <a:cs typeface="Mulish ExtraLight Bold"/>
                <a:sym typeface="Mulish ExtraLight Bold"/>
              </a:rPr>
              <a:t>God-given contentment</a:t>
            </a:r>
            <a:r>
              <a:t> in singleness, which allows a person to focus more fully on their ministry and calling. Those with this gift find more fulfilment in their singleness than they would in marriage.</a:t>
            </a:r>
            <a:endParaRPr sz="1200">
              <a:latin typeface="Tahoma"/>
              <a:ea typeface="Tahoma"/>
              <a:cs typeface="Tahoma"/>
              <a:sym typeface="Tahoma"/>
            </a:endParaRPr>
          </a:p>
          <a:p>
            <a:pPr algn="l">
              <a:lnSpc>
                <a:spcPct val="110000"/>
              </a:lnSpc>
              <a:spcBef>
                <a:spcPts val="700"/>
              </a:spcBef>
              <a:defRPr sz="1400"/>
            </a:pPr>
            <a:r>
              <a:t>Scripture references</a:t>
            </a:r>
          </a:p>
          <a:p>
            <a:pPr algn="l">
              <a:lnSpc>
                <a:spcPct val="110000"/>
              </a:lnSpc>
              <a:spcBef>
                <a:spcPts val="700"/>
              </a:spcBef>
              <a:defRPr i="1" sz="1200">
                <a:latin typeface="Mulish ExtraLight Regular"/>
                <a:ea typeface="Mulish ExtraLight Regular"/>
                <a:cs typeface="Mulish ExtraLight Regular"/>
                <a:sym typeface="Mulish ExtraLight Regular"/>
              </a:defRPr>
            </a:pPr>
            <a:r>
              <a:t>Matthew 19:10-12, 1 Corinthians 7:7-8, 1 Corinthians 7:32- 35, 1 Timothy 4:1-5</a:t>
            </a:r>
          </a:p>
          <a:p>
            <a:pPr algn="l">
              <a:lnSpc>
                <a:spcPct val="110000"/>
              </a:lnSpc>
              <a:spcBef>
                <a:spcPts val="700"/>
              </a:spcBef>
              <a:defRPr sz="1400"/>
            </a:pPr>
            <a:r>
              <a:t>Possible tasks</a:t>
            </a:r>
          </a:p>
          <a:p>
            <a:pPr algn="l">
              <a:lnSpc>
                <a:spcPct val="110000"/>
              </a:lnSpc>
              <a:spcBef>
                <a:spcPts val="700"/>
              </a:spcBef>
              <a:defRPr i="1" sz="1400">
                <a:latin typeface="Mulish ExtraLight Regular"/>
                <a:ea typeface="Mulish ExtraLight Regular"/>
                <a:cs typeface="Mulish ExtraLight Regular"/>
                <a:sym typeface="Mulish ExtraLight Regular"/>
              </a:defRPr>
            </a:pPr>
            <a:r>
              <a:t>The gift of singleness enhances the effectiveness of other gifts, making it applicable to any ministry. However, it is especially valuable in roles like foreign missions, church planting, and pioneer work, where flexibility is crucial and family responsibilities may present challenges.</a:t>
            </a:r>
          </a:p>
          <a:p>
            <a:pPr algn="l">
              <a:lnSpc>
                <a:spcPct val="110000"/>
              </a:lnSpc>
              <a:spcBef>
                <a:spcPts val="700"/>
              </a:spcBef>
              <a:defRPr sz="1400"/>
            </a:pPr>
            <a:r>
              <a:t>Questions</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Do you regard the oath of celibacy in the Roman Catholic Church to be an appropriate means of exercising the gift of singleness? Why, or why not?</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Is it necessary to have a specific spiritual gift to get married?</a:t>
            </a:r>
          </a:p>
        </p:txBody>
      </p:sp>
      <p:pic>
        <p:nvPicPr>
          <p:cNvPr id="622" name="single.png" descr="single.png"/>
          <p:cNvPicPr>
            <a:picLocks noChangeAspect="1"/>
          </p:cNvPicPr>
          <p:nvPr/>
        </p:nvPicPr>
        <p:blipFill>
          <a:blip r:embed="rId3">
            <a:extLst/>
          </a:blip>
          <a:srcRect l="24841" t="5165" r="24841" b="5165"/>
          <a:stretch>
            <a:fillRect/>
          </a:stretch>
        </p:blipFill>
        <p:spPr>
          <a:xfrm>
            <a:off x="384559" y="1048134"/>
            <a:ext cx="1529474" cy="1787434"/>
          </a:xfrm>
          <a:prstGeom prst="rect">
            <a:avLst/>
          </a:prstGeom>
          <a:ln w="12700">
            <a:miter lim="400000"/>
          </a:ln>
        </p:spPr>
      </p:pic>
      <p:grpSp>
        <p:nvGrpSpPr>
          <p:cNvPr id="625" name="TextBox 6">
            <a:hlinkClick r:id="rId4" invalidUrl="" action="ppaction://hlinksldjump" tgtFrame="" tooltip="" history="1" highlightClick="0" endSnd="0"/>
          </p:cNvPr>
          <p:cNvGrpSpPr/>
          <p:nvPr/>
        </p:nvGrpSpPr>
        <p:grpSpPr>
          <a:xfrm>
            <a:off x="3203848" y="6188771"/>
            <a:ext cx="3183136" cy="320041"/>
            <a:chOff x="0" y="-10440"/>
            <a:chExt cx="3183135" cy="320040"/>
          </a:xfrm>
        </p:grpSpPr>
        <p:sp>
          <p:nvSpPr>
            <p:cNvPr id="623" name="Rounded Rectangle"/>
            <p:cNvSpPr/>
            <p:nvPr/>
          </p:nvSpPr>
          <p:spPr>
            <a:xfrm>
              <a:off x="0" y="0"/>
              <a:ext cx="3183136" cy="307807"/>
            </a:xfrm>
            <a:prstGeom prst="roundRect">
              <a:avLst>
                <a:gd name="adj" fmla="val 16667"/>
              </a:avLst>
            </a:prstGeom>
            <a:solidFill>
              <a:srgbClr val="D5D4AE"/>
            </a:solidFill>
            <a:ln w="12700" cap="flat">
              <a:noFill/>
              <a:miter lim="400000"/>
            </a:ln>
            <a:effectLst/>
          </p:spPr>
          <p:txBody>
            <a:bodyPr wrap="square" lIns="45719" tIns="45719" rIns="45719" bIns="45719" numCol="1" anchor="t">
              <a:noAutofit/>
            </a:bodyPr>
            <a:lstStyle/>
            <a:p>
              <a:pPr>
                <a:defRPr b="1" sz="1200">
                  <a:latin typeface="Tahoma"/>
                  <a:ea typeface="Tahoma"/>
                  <a:cs typeface="Tahoma"/>
                  <a:sym typeface="Tahoma"/>
                </a:defRPr>
              </a:pPr>
            </a:p>
          </p:txBody>
        </p:sp>
        <p:sp>
          <p:nvSpPr>
            <p:cNvPr id="624" name="Return to gift description index"/>
            <p:cNvSpPr txBox="1"/>
            <p:nvPr/>
          </p:nvSpPr>
          <p:spPr>
            <a:xfrm>
              <a:off x="186737" y="-10441"/>
              <a:ext cx="2731577"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a:defRPr sz="1400"/>
              </a:lvl1pPr>
            </a:lstStyle>
            <a:p>
              <a:pPr/>
              <a:r>
                <a:t>Return to gift description index</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9" name="Title 2"/>
          <p:cNvSpPr txBox="1"/>
          <p:nvPr>
            <p:ph type="ctrTitle"/>
          </p:nvPr>
        </p:nvSpPr>
        <p:spPr>
          <a:xfrm>
            <a:off x="595767" y="152489"/>
            <a:ext cx="6732091" cy="1089026"/>
          </a:xfrm>
          <a:prstGeom prst="rect">
            <a:avLst/>
          </a:prstGeom>
        </p:spPr>
        <p:txBody>
          <a:bodyPr/>
          <a:lstStyle/>
          <a:p>
            <a:pPr/>
            <a:r>
              <a:t>The gift of teaching</a:t>
            </a:r>
          </a:p>
        </p:txBody>
      </p:sp>
      <p:sp>
        <p:nvSpPr>
          <p:cNvPr id="630" name="TextBox 30"/>
          <p:cNvSpPr txBox="1"/>
          <p:nvPr/>
        </p:nvSpPr>
        <p:spPr>
          <a:xfrm>
            <a:off x="390809" y="2697480"/>
            <a:ext cx="1708471" cy="2148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1400"/>
            </a:lvl1pPr>
          </a:lstStyle>
          <a:p>
            <a:pPr/>
            <a:r>
              <a:t>This gift enables you to communicate truth in a manner that enables others to learn and contributes to the health of the church.</a:t>
            </a:r>
          </a:p>
        </p:txBody>
      </p:sp>
      <p:sp>
        <p:nvSpPr>
          <p:cNvPr id="631" name="TextBox 32"/>
          <p:cNvSpPr txBox="1"/>
          <p:nvPr/>
        </p:nvSpPr>
        <p:spPr>
          <a:xfrm>
            <a:off x="2284579" y="1032118"/>
            <a:ext cx="6218017" cy="448132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10000"/>
              </a:lnSpc>
              <a:spcBef>
                <a:spcPts val="700"/>
              </a:spcBef>
              <a:defRPr sz="1400">
                <a:latin typeface="Mulish ExtraLight Regular"/>
                <a:ea typeface="Mulish ExtraLight Regular"/>
                <a:cs typeface="Mulish ExtraLight Regular"/>
                <a:sym typeface="Mulish ExtraLight Regular"/>
              </a:defRPr>
            </a:pPr>
            <a:r>
              <a:t>The gift of teaching is marked by the </a:t>
            </a:r>
            <a:r>
              <a:rPr>
                <a:latin typeface="Mulish ExtraLight Bold"/>
                <a:ea typeface="Mulish ExtraLight Bold"/>
                <a:cs typeface="Mulish ExtraLight Bold"/>
                <a:sym typeface="Mulish ExtraLight Bold"/>
              </a:rPr>
              <a:t>ability to help others truly learn</a:t>
            </a:r>
            <a:r>
              <a:t>. It goes beyond knowledge, focusing on the audience’s questions and concerns, delivering insights and imparting their knowledge in an </a:t>
            </a:r>
            <a:r>
              <a:rPr>
                <a:latin typeface="Mulish ExtraLight Bold"/>
                <a:ea typeface="Mulish ExtraLight Bold"/>
                <a:cs typeface="Mulish ExtraLight Bold"/>
                <a:sym typeface="Mulish ExtraLight Bold"/>
              </a:rPr>
              <a:t>engaging and effective way</a:t>
            </a:r>
            <a:r>
              <a:t>.</a:t>
            </a:r>
          </a:p>
          <a:p>
            <a:pPr algn="l">
              <a:lnSpc>
                <a:spcPct val="110000"/>
              </a:lnSpc>
              <a:spcBef>
                <a:spcPts val="700"/>
              </a:spcBef>
              <a:defRPr sz="1400"/>
            </a:pPr>
            <a:r>
              <a:t>Scripture references</a:t>
            </a:r>
            <a:endParaRPr sz="1200"/>
          </a:p>
          <a:p>
            <a:pPr algn="l">
              <a:lnSpc>
                <a:spcPct val="110000"/>
              </a:lnSpc>
              <a:spcBef>
                <a:spcPts val="700"/>
              </a:spcBef>
              <a:defRPr i="1" sz="1200">
                <a:latin typeface="Mulish ExtraLight Regular"/>
                <a:ea typeface="Mulish ExtraLight Regular"/>
                <a:cs typeface="Mulish ExtraLight Regular"/>
                <a:sym typeface="Mulish ExtraLight Regular"/>
              </a:defRPr>
            </a:pPr>
            <a:r>
              <a:t>Acts 18:24-28, Romans 12:6-7, 1 Corinthians 12:28-29, Ephesians 4:11-14, James 3:1</a:t>
            </a:r>
          </a:p>
          <a:p>
            <a:pPr algn="l">
              <a:lnSpc>
                <a:spcPct val="110000"/>
              </a:lnSpc>
              <a:spcBef>
                <a:spcPts val="700"/>
              </a:spcBef>
              <a:defRPr sz="1400"/>
            </a:pPr>
            <a:r>
              <a:t>Possible tasks</a:t>
            </a:r>
          </a:p>
          <a:p>
            <a:pPr algn="l">
              <a:lnSpc>
                <a:spcPct val="110000"/>
              </a:lnSpc>
              <a:spcBef>
                <a:spcPts val="700"/>
              </a:spcBef>
              <a:defRPr i="1" sz="1400">
                <a:latin typeface="Mulish ExtraLight Regular"/>
                <a:ea typeface="Mulish ExtraLight Regular"/>
                <a:cs typeface="Mulish ExtraLight Regular"/>
                <a:sym typeface="Mulish ExtraLight Regular"/>
              </a:defRPr>
            </a:pPr>
            <a:r>
              <a:t>Small group ministry, seminars, training courses, Bible studies, new members/baptism class, online work, church growth training ...</a:t>
            </a:r>
          </a:p>
          <a:p>
            <a:pPr algn="l">
              <a:lnSpc>
                <a:spcPct val="110000"/>
              </a:lnSpc>
              <a:spcBef>
                <a:spcPts val="700"/>
              </a:spcBef>
              <a:defRPr sz="1400"/>
            </a:pPr>
            <a:r>
              <a:t>Questions</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Why do you suppose the Bible suggests that teachers will be subject to more severe judgement?</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Reflect on the various teachers, professors, and pastors that you know. Which of them has the gift of teaching? How can you see this gift in their lives?</a:t>
            </a:r>
          </a:p>
        </p:txBody>
      </p:sp>
      <p:pic>
        <p:nvPicPr>
          <p:cNvPr id="632" name="fount.png" descr="fount.png"/>
          <p:cNvPicPr>
            <a:picLocks noChangeAspect="1"/>
          </p:cNvPicPr>
          <p:nvPr/>
        </p:nvPicPr>
        <p:blipFill>
          <a:blip r:embed="rId3">
            <a:extLst/>
          </a:blip>
          <a:srcRect l="0" t="0" r="0" b="0"/>
          <a:stretch>
            <a:fillRect/>
          </a:stretch>
        </p:blipFill>
        <p:spPr>
          <a:xfrm>
            <a:off x="351849" y="1391179"/>
            <a:ext cx="1594894" cy="1190555"/>
          </a:xfrm>
          <a:prstGeom prst="rect">
            <a:avLst/>
          </a:prstGeom>
          <a:ln w="12700">
            <a:miter lim="400000"/>
          </a:ln>
        </p:spPr>
      </p:pic>
      <p:grpSp>
        <p:nvGrpSpPr>
          <p:cNvPr id="635" name="TextBox 6">
            <a:hlinkClick r:id="rId4" invalidUrl="" action="ppaction://hlinksldjump" tgtFrame="" tooltip="" history="1" highlightClick="0" endSnd="0"/>
          </p:cNvPr>
          <p:cNvGrpSpPr/>
          <p:nvPr/>
        </p:nvGrpSpPr>
        <p:grpSpPr>
          <a:xfrm>
            <a:off x="3203848" y="6188771"/>
            <a:ext cx="3183136" cy="320041"/>
            <a:chOff x="0" y="-10440"/>
            <a:chExt cx="3183135" cy="320040"/>
          </a:xfrm>
        </p:grpSpPr>
        <p:sp>
          <p:nvSpPr>
            <p:cNvPr id="633" name="Rounded Rectangle"/>
            <p:cNvSpPr/>
            <p:nvPr/>
          </p:nvSpPr>
          <p:spPr>
            <a:xfrm>
              <a:off x="0" y="0"/>
              <a:ext cx="3183136" cy="307807"/>
            </a:xfrm>
            <a:prstGeom prst="roundRect">
              <a:avLst>
                <a:gd name="adj" fmla="val 16667"/>
              </a:avLst>
            </a:prstGeom>
            <a:solidFill>
              <a:srgbClr val="D5D4AE"/>
            </a:solidFill>
            <a:ln w="12700" cap="flat">
              <a:noFill/>
              <a:miter lim="400000"/>
            </a:ln>
            <a:effectLst/>
          </p:spPr>
          <p:txBody>
            <a:bodyPr wrap="square" lIns="45719" tIns="45719" rIns="45719" bIns="45719" numCol="1" anchor="t">
              <a:noAutofit/>
            </a:bodyPr>
            <a:lstStyle/>
            <a:p>
              <a:pPr>
                <a:defRPr b="1" sz="1200">
                  <a:latin typeface="Tahoma"/>
                  <a:ea typeface="Tahoma"/>
                  <a:cs typeface="Tahoma"/>
                  <a:sym typeface="Tahoma"/>
                </a:defRPr>
              </a:pPr>
            </a:p>
          </p:txBody>
        </p:sp>
        <p:sp>
          <p:nvSpPr>
            <p:cNvPr id="634" name="Return to gift description index"/>
            <p:cNvSpPr txBox="1"/>
            <p:nvPr/>
          </p:nvSpPr>
          <p:spPr>
            <a:xfrm>
              <a:off x="186737" y="-10441"/>
              <a:ext cx="2731577"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a:defRPr sz="1400"/>
              </a:lvl1pPr>
            </a:lstStyle>
            <a:p>
              <a:pPr/>
              <a:r>
                <a:t>Return to gift description index</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9" name="Title 2"/>
          <p:cNvSpPr txBox="1"/>
          <p:nvPr>
            <p:ph type="ctrTitle"/>
          </p:nvPr>
        </p:nvSpPr>
        <p:spPr>
          <a:xfrm>
            <a:off x="553712" y="125390"/>
            <a:ext cx="6732090" cy="1089026"/>
          </a:xfrm>
          <a:prstGeom prst="rect">
            <a:avLst/>
          </a:prstGeom>
        </p:spPr>
        <p:txBody>
          <a:bodyPr/>
          <a:lstStyle/>
          <a:p>
            <a:pPr/>
            <a:r>
              <a:t>The gift of deliverance</a:t>
            </a:r>
          </a:p>
        </p:txBody>
      </p:sp>
      <p:sp>
        <p:nvSpPr>
          <p:cNvPr id="640" name="TextBox 30"/>
          <p:cNvSpPr txBox="1"/>
          <p:nvPr/>
        </p:nvSpPr>
        <p:spPr>
          <a:xfrm>
            <a:off x="244846" y="2938780"/>
            <a:ext cx="1808900" cy="1463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1400"/>
            </a:lvl1pPr>
          </a:lstStyle>
          <a:p>
            <a:pPr/>
            <a:r>
              <a:t>This gift enables you to help people suffering from demonic oppression experience deliverance.</a:t>
            </a:r>
          </a:p>
        </p:txBody>
      </p:sp>
      <p:sp>
        <p:nvSpPr>
          <p:cNvPr id="641" name="TextBox 32"/>
          <p:cNvSpPr txBox="1"/>
          <p:nvPr/>
        </p:nvSpPr>
        <p:spPr>
          <a:xfrm>
            <a:off x="2310671" y="1089113"/>
            <a:ext cx="6215911" cy="469087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10000"/>
              </a:lnSpc>
              <a:spcBef>
                <a:spcPts val="700"/>
              </a:spcBef>
              <a:defRPr sz="1400">
                <a:latin typeface="Mulish ExtraLight Regular"/>
                <a:ea typeface="Mulish ExtraLight Regular"/>
                <a:cs typeface="Mulish ExtraLight Regular"/>
                <a:sym typeface="Mulish ExtraLight Regular"/>
              </a:defRPr>
            </a:pPr>
            <a:r>
              <a:t>The power to overcome evil spirits is available to all Christians (Mark 16:15-18), but some are </a:t>
            </a:r>
            <a:r>
              <a:rPr>
                <a:latin typeface="Mulish ExtraLight Bold"/>
                <a:ea typeface="Mulish ExtraLight Bold"/>
                <a:cs typeface="Mulish ExtraLight Bold"/>
                <a:sym typeface="Mulish ExtraLight Bold"/>
              </a:rPr>
              <a:t>particularly gifted</a:t>
            </a:r>
            <a:r>
              <a:t> in exercising this power. The </a:t>
            </a:r>
            <a:r>
              <a:rPr>
                <a:latin typeface="Mulish ExtraLight Bold"/>
                <a:ea typeface="Mulish ExtraLight Bold"/>
                <a:cs typeface="Mulish ExtraLight Bold"/>
                <a:sym typeface="Mulish ExtraLight Bold"/>
              </a:rPr>
              <a:t>gift of discernment</a:t>
            </a:r>
            <a:r>
              <a:t>, which helps identify and understand spiritual forces, is crucial in ministries </a:t>
            </a:r>
            <a:r>
              <a:rPr>
                <a:latin typeface="Mulish ExtraLight Bold"/>
                <a:ea typeface="Mulish ExtraLight Bold"/>
                <a:cs typeface="Mulish ExtraLight Bold"/>
                <a:sym typeface="Mulish ExtraLight Bold"/>
              </a:rPr>
              <a:t>focused on deliverance</a:t>
            </a:r>
            <a:r>
              <a:t>.</a:t>
            </a:r>
          </a:p>
          <a:p>
            <a:pPr algn="l">
              <a:lnSpc>
                <a:spcPct val="110000"/>
              </a:lnSpc>
              <a:spcBef>
                <a:spcPts val="700"/>
              </a:spcBef>
              <a:defRPr sz="1400"/>
            </a:pPr>
            <a:r>
              <a:t>Scripture references</a:t>
            </a:r>
          </a:p>
          <a:p>
            <a:pPr algn="l">
              <a:lnSpc>
                <a:spcPct val="110000"/>
              </a:lnSpc>
              <a:spcBef>
                <a:spcPts val="700"/>
              </a:spcBef>
              <a:defRPr i="1" sz="1200">
                <a:latin typeface="Mulish ExtraLight Regular"/>
                <a:ea typeface="Mulish ExtraLight Regular"/>
                <a:cs typeface="Mulish ExtraLight Regular"/>
                <a:sym typeface="Mulish ExtraLight Regular"/>
              </a:defRPr>
            </a:pPr>
            <a:r>
              <a:t>Matthew 10:1, Matthew 12:28-29 and 43-45, Mark 5:1-20, Mark 9:28-29, Mark 16:17, Luke 10:17-20, Acts 8:5-8, Acts 16:16-18, Acts 19:13-16</a:t>
            </a:r>
          </a:p>
          <a:p>
            <a:pPr algn="l">
              <a:lnSpc>
                <a:spcPct val="110000"/>
              </a:lnSpc>
              <a:spcBef>
                <a:spcPts val="700"/>
              </a:spcBef>
              <a:defRPr sz="1400"/>
            </a:pPr>
            <a:r>
              <a:t>Possible tasks</a:t>
            </a:r>
          </a:p>
          <a:p>
            <a:pPr algn="l">
              <a:lnSpc>
                <a:spcPct val="110000"/>
              </a:lnSpc>
              <a:spcBef>
                <a:spcPts val="700"/>
              </a:spcBef>
              <a:defRPr i="1" sz="1400">
                <a:latin typeface="Mulish ExtraLight Regular"/>
                <a:ea typeface="Mulish ExtraLight Regular"/>
                <a:cs typeface="Mulish ExtraLight Regular"/>
                <a:sym typeface="Mulish ExtraLight Regular"/>
              </a:defRPr>
            </a:pPr>
            <a:r>
              <a:t>Exorcism, ministry to the underprivileged, prayer team ministry, counseling, evangelistic events, foreign missions...</a:t>
            </a:r>
          </a:p>
          <a:p>
            <a:pPr algn="l">
              <a:lnSpc>
                <a:spcPct val="110000"/>
              </a:lnSpc>
              <a:spcBef>
                <a:spcPts val="700"/>
              </a:spcBef>
              <a:defRPr sz="1400"/>
            </a:pPr>
            <a:r>
              <a:t>Questions</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Are you convinced that there are demons active in the world today? Why? Have you ever experienced the influence of demons in any perceptible manner?</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Is it possible for Christians to be oppressed by demons? Why, or why not?</a:t>
            </a:r>
          </a:p>
        </p:txBody>
      </p:sp>
      <p:pic>
        <p:nvPicPr>
          <p:cNvPr id="642" name="sword.png" descr="sword.png"/>
          <p:cNvPicPr>
            <a:picLocks noChangeAspect="1"/>
          </p:cNvPicPr>
          <p:nvPr/>
        </p:nvPicPr>
        <p:blipFill>
          <a:blip r:embed="rId3">
            <a:extLst/>
          </a:blip>
          <a:srcRect l="0" t="0" r="0" b="0"/>
          <a:stretch>
            <a:fillRect/>
          </a:stretch>
        </p:blipFill>
        <p:spPr>
          <a:xfrm>
            <a:off x="842222" y="1284840"/>
            <a:ext cx="222077" cy="1472281"/>
          </a:xfrm>
          <a:prstGeom prst="rect">
            <a:avLst/>
          </a:prstGeom>
          <a:ln w="12700">
            <a:miter lim="400000"/>
          </a:ln>
        </p:spPr>
      </p:pic>
      <p:grpSp>
        <p:nvGrpSpPr>
          <p:cNvPr id="645" name="TextBox 6">
            <a:hlinkClick r:id="rId4" invalidUrl="" action="ppaction://hlinksldjump" tgtFrame="" tooltip="" history="1" highlightClick="0" endSnd="0"/>
          </p:cNvPr>
          <p:cNvGrpSpPr/>
          <p:nvPr/>
        </p:nvGrpSpPr>
        <p:grpSpPr>
          <a:xfrm>
            <a:off x="3203848" y="6188771"/>
            <a:ext cx="3183136" cy="320041"/>
            <a:chOff x="0" y="-10440"/>
            <a:chExt cx="3183135" cy="320040"/>
          </a:xfrm>
        </p:grpSpPr>
        <p:sp>
          <p:nvSpPr>
            <p:cNvPr id="643" name="Rounded Rectangle"/>
            <p:cNvSpPr/>
            <p:nvPr/>
          </p:nvSpPr>
          <p:spPr>
            <a:xfrm>
              <a:off x="0" y="0"/>
              <a:ext cx="3183136" cy="307807"/>
            </a:xfrm>
            <a:prstGeom prst="roundRect">
              <a:avLst>
                <a:gd name="adj" fmla="val 16667"/>
              </a:avLst>
            </a:prstGeom>
            <a:solidFill>
              <a:srgbClr val="D5D4AE"/>
            </a:solidFill>
            <a:ln w="12700" cap="flat">
              <a:noFill/>
              <a:miter lim="400000"/>
            </a:ln>
            <a:effectLst/>
          </p:spPr>
          <p:txBody>
            <a:bodyPr wrap="square" lIns="45719" tIns="45719" rIns="45719" bIns="45719" numCol="1" anchor="t">
              <a:noAutofit/>
            </a:bodyPr>
            <a:lstStyle/>
            <a:p>
              <a:pPr>
                <a:defRPr b="1" sz="1200">
                  <a:latin typeface="Tahoma"/>
                  <a:ea typeface="Tahoma"/>
                  <a:cs typeface="Tahoma"/>
                  <a:sym typeface="Tahoma"/>
                </a:defRPr>
              </a:pPr>
            </a:p>
          </p:txBody>
        </p:sp>
        <p:sp>
          <p:nvSpPr>
            <p:cNvPr id="644" name="Return to gift description index"/>
            <p:cNvSpPr txBox="1"/>
            <p:nvPr/>
          </p:nvSpPr>
          <p:spPr>
            <a:xfrm>
              <a:off x="186737" y="-10441"/>
              <a:ext cx="2731577"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a:defRPr sz="1400"/>
              </a:lvl1pPr>
            </a:lstStyle>
            <a:p>
              <a:pPr/>
              <a:r>
                <a:t>Return to gift description index</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9" name="Title 2"/>
          <p:cNvSpPr txBox="1"/>
          <p:nvPr>
            <p:ph type="ctrTitle"/>
          </p:nvPr>
        </p:nvSpPr>
        <p:spPr>
          <a:xfrm>
            <a:off x="553712" y="79794"/>
            <a:ext cx="6732090" cy="1089026"/>
          </a:xfrm>
          <a:prstGeom prst="rect">
            <a:avLst/>
          </a:prstGeom>
        </p:spPr>
        <p:txBody>
          <a:bodyPr/>
          <a:lstStyle/>
          <a:p>
            <a:pPr/>
            <a:r>
              <a:t>The gift of discernment</a:t>
            </a:r>
          </a:p>
        </p:txBody>
      </p:sp>
      <p:sp>
        <p:nvSpPr>
          <p:cNvPr id="650" name="TextBox 30"/>
          <p:cNvSpPr txBox="1"/>
          <p:nvPr/>
        </p:nvSpPr>
        <p:spPr>
          <a:xfrm>
            <a:off x="341161" y="2583179"/>
            <a:ext cx="1795185" cy="169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1400"/>
            </a:lvl1pPr>
          </a:lstStyle>
          <a:p>
            <a:pPr/>
            <a:r>
              <a:t>This gift enables you to know for sure whether a given behavior originates from a divine, human or satanic source.</a:t>
            </a:r>
          </a:p>
        </p:txBody>
      </p:sp>
      <p:sp>
        <p:nvSpPr>
          <p:cNvPr id="651" name="TextBox 32"/>
          <p:cNvSpPr txBox="1"/>
          <p:nvPr/>
        </p:nvSpPr>
        <p:spPr>
          <a:xfrm>
            <a:off x="2265075" y="1084592"/>
            <a:ext cx="6274866" cy="469087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10000"/>
              </a:lnSpc>
              <a:spcBef>
                <a:spcPts val="700"/>
              </a:spcBef>
              <a:defRPr sz="1400">
                <a:latin typeface="Mulish ExtraLight Regular"/>
                <a:ea typeface="Mulish ExtraLight Regular"/>
                <a:cs typeface="Mulish ExtraLight Regular"/>
                <a:sym typeface="Mulish ExtraLight Regular"/>
              </a:defRPr>
            </a:pPr>
            <a:r>
              <a:t>The gift of discernment is part of God’s </a:t>
            </a:r>
            <a:r>
              <a:rPr>
                <a:latin typeface="Mulish ExtraLight Bold"/>
                <a:ea typeface="Mulish ExtraLight Bold"/>
                <a:cs typeface="Mulish ExtraLight Bold"/>
                <a:sym typeface="Mulish ExtraLight Bold"/>
              </a:rPr>
              <a:t>providential protection</a:t>
            </a:r>
            <a:r>
              <a:t> against error, allowing Christians to distinguish between </a:t>
            </a:r>
            <a:r>
              <a:rPr>
                <a:latin typeface="Mulish ExtraLight Bold"/>
                <a:ea typeface="Mulish ExtraLight Bold"/>
                <a:cs typeface="Mulish ExtraLight Bold"/>
                <a:sym typeface="Mulish ExtraLight Bold"/>
              </a:rPr>
              <a:t>truth and deception</a:t>
            </a:r>
            <a:r>
              <a:t>. It can also provide them with insight into the </a:t>
            </a:r>
            <a:r>
              <a:rPr>
                <a:latin typeface="Mulish ExtraLight Bold"/>
                <a:ea typeface="Mulish ExtraLight Bold"/>
                <a:cs typeface="Mulish ExtraLight Bold"/>
                <a:sym typeface="Mulish ExtraLight Bold"/>
              </a:rPr>
              <a:t>deepest sources</a:t>
            </a:r>
            <a:r>
              <a:t> of truth and deception, thus entering into the supernatural realm.</a:t>
            </a:r>
            <a:endParaRPr sz="1200">
              <a:latin typeface="Tahoma"/>
              <a:ea typeface="Tahoma"/>
              <a:cs typeface="Tahoma"/>
              <a:sym typeface="Tahoma"/>
            </a:endParaRPr>
          </a:p>
          <a:p>
            <a:pPr algn="l">
              <a:lnSpc>
                <a:spcPct val="110000"/>
              </a:lnSpc>
              <a:spcBef>
                <a:spcPts val="700"/>
              </a:spcBef>
              <a:defRPr sz="1400"/>
            </a:pPr>
            <a:r>
              <a:t>Scripture references</a:t>
            </a:r>
          </a:p>
          <a:p>
            <a:pPr algn="l">
              <a:lnSpc>
                <a:spcPct val="110000"/>
              </a:lnSpc>
              <a:spcBef>
                <a:spcPts val="700"/>
              </a:spcBef>
              <a:defRPr i="1" sz="1200">
                <a:latin typeface="Mulish ExtraLight Regular"/>
                <a:ea typeface="Mulish ExtraLight Regular"/>
                <a:cs typeface="Mulish ExtraLight Regular"/>
                <a:sym typeface="Mulish ExtraLight Regular"/>
              </a:defRPr>
            </a:pPr>
            <a:r>
              <a:t>Matthew 16:22-23, Acts 5:1-10, Acts 8:18-24, Acts 13:6-12, Acts 16:16-22, 1 Corinthians 12:10, 1 Thessalonians 5:19- 22, 1 John 4:1-6</a:t>
            </a:r>
          </a:p>
          <a:p>
            <a:pPr algn="l">
              <a:lnSpc>
                <a:spcPct val="110000"/>
              </a:lnSpc>
              <a:spcBef>
                <a:spcPts val="700"/>
              </a:spcBef>
              <a:defRPr sz="1400"/>
            </a:pPr>
            <a:r>
              <a:t>Possible tasks</a:t>
            </a:r>
          </a:p>
          <a:p>
            <a:pPr algn="l">
              <a:lnSpc>
                <a:spcPct val="110000"/>
              </a:lnSpc>
              <a:spcBef>
                <a:spcPts val="700"/>
              </a:spcBef>
              <a:defRPr i="1" sz="1400">
                <a:latin typeface="Mulish ExtraLight Regular"/>
                <a:ea typeface="Mulish ExtraLight Regular"/>
                <a:cs typeface="Mulish ExtraLight Regular"/>
                <a:sym typeface="Mulish ExtraLight Regular"/>
              </a:defRPr>
            </a:pPr>
            <a:r>
              <a:t>Public relations, counseling, deliverance ministry, ministry to the underprivileged, church board member, evangelistic campaigns, preaching, prayer team ministry, long-term planning, interreligious dialogue ...</a:t>
            </a:r>
          </a:p>
          <a:p>
            <a:pPr algn="l">
              <a:lnSpc>
                <a:spcPct val="110000"/>
              </a:lnSpc>
              <a:spcBef>
                <a:spcPts val="700"/>
              </a:spcBef>
              <a:defRPr sz="1400"/>
            </a:pPr>
            <a:r>
              <a:t>Questions</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Suppose someone were to stand up in your worship service and exclaim, “This part of the sermon is inconsistent with the Word of God!” What would happen?</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How and when is this gift used in your church?</a:t>
            </a:r>
          </a:p>
        </p:txBody>
      </p:sp>
      <p:pic>
        <p:nvPicPr>
          <p:cNvPr id="652" name="shield.png" descr="shield.png"/>
          <p:cNvPicPr>
            <a:picLocks noChangeAspect="1"/>
          </p:cNvPicPr>
          <p:nvPr/>
        </p:nvPicPr>
        <p:blipFill>
          <a:blip r:embed="rId3">
            <a:extLst/>
          </a:blip>
          <a:srcRect l="0" t="11350" r="0" b="11350"/>
          <a:stretch>
            <a:fillRect/>
          </a:stretch>
        </p:blipFill>
        <p:spPr>
          <a:xfrm>
            <a:off x="413045" y="1057171"/>
            <a:ext cx="1472502" cy="1425021"/>
          </a:xfrm>
          <a:prstGeom prst="rect">
            <a:avLst/>
          </a:prstGeom>
          <a:ln w="12700">
            <a:miter lim="400000"/>
          </a:ln>
        </p:spPr>
      </p:pic>
      <p:grpSp>
        <p:nvGrpSpPr>
          <p:cNvPr id="655" name="TextBox 6">
            <a:hlinkClick r:id="rId4" invalidUrl="" action="ppaction://hlinksldjump" tgtFrame="" tooltip="" history="1" highlightClick="0" endSnd="0"/>
          </p:cNvPr>
          <p:cNvGrpSpPr/>
          <p:nvPr/>
        </p:nvGrpSpPr>
        <p:grpSpPr>
          <a:xfrm>
            <a:off x="3203848" y="6188771"/>
            <a:ext cx="3183136" cy="320041"/>
            <a:chOff x="0" y="-10440"/>
            <a:chExt cx="3183135" cy="320040"/>
          </a:xfrm>
        </p:grpSpPr>
        <p:sp>
          <p:nvSpPr>
            <p:cNvPr id="653" name="Rounded Rectangle"/>
            <p:cNvSpPr/>
            <p:nvPr/>
          </p:nvSpPr>
          <p:spPr>
            <a:xfrm>
              <a:off x="0" y="0"/>
              <a:ext cx="3183136" cy="307807"/>
            </a:xfrm>
            <a:prstGeom prst="roundRect">
              <a:avLst>
                <a:gd name="adj" fmla="val 16667"/>
              </a:avLst>
            </a:prstGeom>
            <a:solidFill>
              <a:srgbClr val="D5D4AE"/>
            </a:solidFill>
            <a:ln w="12700" cap="flat">
              <a:noFill/>
              <a:miter lim="400000"/>
            </a:ln>
            <a:effectLst/>
          </p:spPr>
          <p:txBody>
            <a:bodyPr wrap="square" lIns="45719" tIns="45719" rIns="45719" bIns="45719" numCol="1" anchor="t">
              <a:noAutofit/>
            </a:bodyPr>
            <a:lstStyle/>
            <a:p>
              <a:pPr>
                <a:defRPr b="1" sz="1200">
                  <a:latin typeface="Tahoma"/>
                  <a:ea typeface="Tahoma"/>
                  <a:cs typeface="Tahoma"/>
                  <a:sym typeface="Tahoma"/>
                </a:defRPr>
              </a:pPr>
            </a:p>
          </p:txBody>
        </p:sp>
        <p:sp>
          <p:nvSpPr>
            <p:cNvPr id="654" name="Return to gift description index"/>
            <p:cNvSpPr txBox="1"/>
            <p:nvPr/>
          </p:nvSpPr>
          <p:spPr>
            <a:xfrm>
              <a:off x="186737" y="-10441"/>
              <a:ext cx="2731577"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a:defRPr sz="1400"/>
              </a:lvl1pPr>
            </a:lstStyle>
            <a:p>
              <a:pPr/>
              <a:r>
                <a:t>Return to gift description index</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9" name="Title 2"/>
          <p:cNvSpPr txBox="1"/>
          <p:nvPr>
            <p:ph type="ctrTitle"/>
          </p:nvPr>
        </p:nvSpPr>
        <p:spPr>
          <a:xfrm>
            <a:off x="679102" y="79794"/>
            <a:ext cx="6732090" cy="1089026"/>
          </a:xfrm>
          <a:prstGeom prst="rect">
            <a:avLst/>
          </a:prstGeom>
        </p:spPr>
        <p:txBody>
          <a:bodyPr/>
          <a:lstStyle/>
          <a:p>
            <a:pPr/>
            <a:r>
              <a:t>The gift of faith</a:t>
            </a:r>
          </a:p>
        </p:txBody>
      </p:sp>
      <p:sp>
        <p:nvSpPr>
          <p:cNvPr id="660" name="TextBox 30"/>
          <p:cNvSpPr txBox="1"/>
          <p:nvPr/>
        </p:nvSpPr>
        <p:spPr>
          <a:xfrm>
            <a:off x="341161" y="2899467"/>
            <a:ext cx="1746561" cy="169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1400"/>
            </a:lvl1pPr>
          </a:lstStyle>
          <a:p>
            <a:pPr/>
            <a:r>
              <a:t>This gift enables you to discern, with an unusual degree of confidence, the will of God for the future development of ministry.</a:t>
            </a:r>
          </a:p>
        </p:txBody>
      </p:sp>
      <p:sp>
        <p:nvSpPr>
          <p:cNvPr id="661" name="TextBox 32"/>
          <p:cNvSpPr txBox="1"/>
          <p:nvPr/>
        </p:nvSpPr>
        <p:spPr>
          <a:xfrm>
            <a:off x="2287873" y="955918"/>
            <a:ext cx="6314584" cy="51937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10000"/>
              </a:lnSpc>
              <a:spcBef>
                <a:spcPts val="700"/>
              </a:spcBef>
              <a:defRPr sz="1400">
                <a:latin typeface="Mulish ExtraLight Regular"/>
                <a:ea typeface="Mulish ExtraLight Regular"/>
                <a:cs typeface="Mulish ExtraLight Regular"/>
                <a:sym typeface="Mulish ExtraLight Regular"/>
              </a:defRPr>
            </a:pPr>
            <a:r>
              <a:t>The gift of faith goes beyond the general calling of all Christians to trust God, enabling certain individuals to have </a:t>
            </a:r>
            <a:r>
              <a:rPr>
                <a:latin typeface="Mulish ExtraLight Bold"/>
                <a:ea typeface="Mulish ExtraLight Bold"/>
                <a:cs typeface="Mulish ExtraLight Bold"/>
                <a:sym typeface="Mulish ExtraLight Bold"/>
              </a:rPr>
              <a:t>extraordinary, “mountain-moving</a:t>
            </a:r>
            <a:r>
              <a:t>” faith (Matt. 17:20). These individuals </a:t>
            </a:r>
            <a:r>
              <a:rPr>
                <a:latin typeface="Mulish ExtraLight Bold"/>
                <a:ea typeface="Mulish ExtraLight Bold"/>
                <a:cs typeface="Mulish ExtraLight Bold"/>
                <a:sym typeface="Mulish ExtraLight Bold"/>
              </a:rPr>
              <a:t>embrace uncertainty and risk</a:t>
            </a:r>
            <a:r>
              <a:t> when they are convicted by God’s will. They often becoming visionaries who initiate new ventures and developments.</a:t>
            </a:r>
          </a:p>
          <a:p>
            <a:pPr algn="l">
              <a:lnSpc>
                <a:spcPct val="110000"/>
              </a:lnSpc>
              <a:spcBef>
                <a:spcPts val="700"/>
              </a:spcBef>
              <a:defRPr sz="1400"/>
            </a:pPr>
            <a:r>
              <a:t>Scripture references</a:t>
            </a:r>
            <a:endParaRPr b="1" sz="1200">
              <a:latin typeface="Tahoma"/>
              <a:ea typeface="Tahoma"/>
              <a:cs typeface="Tahoma"/>
              <a:sym typeface="Tahoma"/>
            </a:endParaRPr>
          </a:p>
          <a:p>
            <a:pPr algn="l">
              <a:lnSpc>
                <a:spcPct val="110000"/>
              </a:lnSpc>
              <a:spcBef>
                <a:spcPts val="700"/>
              </a:spcBef>
              <a:defRPr i="1" sz="1200">
                <a:latin typeface="Mulish ExtraLight Regular"/>
                <a:ea typeface="Mulish ExtraLight Regular"/>
                <a:cs typeface="Mulish ExtraLight Regular"/>
                <a:sym typeface="Mulish ExtraLight Regular"/>
              </a:defRPr>
            </a:pPr>
            <a:r>
              <a:t>Matthew 8:5-13, Matthew 17:20b, Matthew 21:18-22, Romans 4:18-21, 1 Corinthians 12:9, James 1:5-8</a:t>
            </a:r>
          </a:p>
          <a:p>
            <a:pPr algn="l">
              <a:lnSpc>
                <a:spcPct val="110000"/>
              </a:lnSpc>
              <a:spcBef>
                <a:spcPts val="700"/>
              </a:spcBef>
              <a:defRPr sz="1400"/>
            </a:pPr>
            <a:r>
              <a:t>Possible tasks</a:t>
            </a:r>
          </a:p>
          <a:p>
            <a:pPr algn="l">
              <a:lnSpc>
                <a:spcPct val="110000"/>
              </a:lnSpc>
              <a:spcBef>
                <a:spcPts val="700"/>
              </a:spcBef>
              <a:defRPr i="1" sz="1400">
                <a:latin typeface="Mulish ExtraLight Regular"/>
                <a:ea typeface="Mulish ExtraLight Regular"/>
                <a:cs typeface="Mulish ExtraLight Regular"/>
                <a:sym typeface="Mulish ExtraLight Regular"/>
              </a:defRPr>
            </a:pPr>
            <a:r>
              <a:t>Prayer group leader, church board member, long-term planning, church planting, creative ideas team, denominational leadership, pioneer work, initiating new ministries, evangelism </a:t>
            </a:r>
          </a:p>
          <a:p>
            <a:pPr algn="l">
              <a:lnSpc>
                <a:spcPct val="110000"/>
              </a:lnSpc>
              <a:spcBef>
                <a:spcPts val="700"/>
              </a:spcBef>
              <a:defRPr sz="1400"/>
            </a:pPr>
            <a:r>
              <a:t>Questions</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Whom do you know with this gift? Do they motivate or frustrate you when you are around them?</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Those with this gift are often considered “dreamers.” Is it advisable to appoint such people to leadership positions? Do some of the leaders of your church have this gift?</a:t>
            </a:r>
          </a:p>
        </p:txBody>
      </p:sp>
      <p:pic>
        <p:nvPicPr>
          <p:cNvPr id="662" name="mountain.png" descr="mountain.png"/>
          <p:cNvPicPr>
            <a:picLocks noChangeAspect="1"/>
          </p:cNvPicPr>
          <p:nvPr/>
        </p:nvPicPr>
        <p:blipFill>
          <a:blip r:embed="rId3">
            <a:extLst/>
          </a:blip>
          <a:srcRect l="10358" t="0" r="10358" b="3946"/>
          <a:stretch>
            <a:fillRect/>
          </a:stretch>
        </p:blipFill>
        <p:spPr>
          <a:xfrm>
            <a:off x="495226" y="1159950"/>
            <a:ext cx="1308140" cy="1679378"/>
          </a:xfrm>
          <a:prstGeom prst="rect">
            <a:avLst/>
          </a:prstGeom>
          <a:ln w="12700">
            <a:miter lim="400000"/>
          </a:ln>
        </p:spPr>
      </p:pic>
      <p:grpSp>
        <p:nvGrpSpPr>
          <p:cNvPr id="665" name="TextBox 6">
            <a:hlinkClick r:id="rId4" invalidUrl="" action="ppaction://hlinksldjump" tgtFrame="" tooltip="" history="1" highlightClick="0" endSnd="0"/>
          </p:cNvPr>
          <p:cNvGrpSpPr/>
          <p:nvPr/>
        </p:nvGrpSpPr>
        <p:grpSpPr>
          <a:xfrm>
            <a:off x="3203848" y="6188771"/>
            <a:ext cx="3183136" cy="320041"/>
            <a:chOff x="0" y="-10440"/>
            <a:chExt cx="3183135" cy="320040"/>
          </a:xfrm>
        </p:grpSpPr>
        <p:sp>
          <p:nvSpPr>
            <p:cNvPr id="663" name="Rounded Rectangle"/>
            <p:cNvSpPr/>
            <p:nvPr/>
          </p:nvSpPr>
          <p:spPr>
            <a:xfrm>
              <a:off x="0" y="0"/>
              <a:ext cx="3183136" cy="307807"/>
            </a:xfrm>
            <a:prstGeom prst="roundRect">
              <a:avLst>
                <a:gd name="adj" fmla="val 16667"/>
              </a:avLst>
            </a:prstGeom>
            <a:solidFill>
              <a:srgbClr val="D5D4AE"/>
            </a:solidFill>
            <a:ln w="12700" cap="flat">
              <a:noFill/>
              <a:miter lim="400000"/>
            </a:ln>
            <a:effectLst/>
          </p:spPr>
          <p:txBody>
            <a:bodyPr wrap="square" lIns="45719" tIns="45719" rIns="45719" bIns="45719" numCol="1" anchor="t">
              <a:noAutofit/>
            </a:bodyPr>
            <a:lstStyle/>
            <a:p>
              <a:pPr>
                <a:defRPr b="1" sz="1200">
                  <a:latin typeface="Tahoma"/>
                  <a:ea typeface="Tahoma"/>
                  <a:cs typeface="Tahoma"/>
                  <a:sym typeface="Tahoma"/>
                </a:defRPr>
              </a:pPr>
            </a:p>
          </p:txBody>
        </p:sp>
        <p:sp>
          <p:nvSpPr>
            <p:cNvPr id="664" name="Return to gift description index"/>
            <p:cNvSpPr txBox="1"/>
            <p:nvPr/>
          </p:nvSpPr>
          <p:spPr>
            <a:xfrm>
              <a:off x="186737" y="-10441"/>
              <a:ext cx="2731577"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a:defRPr sz="1400"/>
              </a:lvl1pPr>
            </a:lstStyle>
            <a:p>
              <a:pPr/>
              <a:r>
                <a:t>Return to gift description index</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9" name="Title 2"/>
          <p:cNvSpPr txBox="1"/>
          <p:nvPr>
            <p:ph type="ctrTitle"/>
          </p:nvPr>
        </p:nvSpPr>
        <p:spPr>
          <a:xfrm>
            <a:off x="528226" y="132814"/>
            <a:ext cx="6732090" cy="1089026"/>
          </a:xfrm>
          <a:prstGeom prst="rect">
            <a:avLst/>
          </a:prstGeom>
        </p:spPr>
        <p:txBody>
          <a:bodyPr/>
          <a:lstStyle/>
          <a:p>
            <a:pPr/>
            <a:r>
              <a:t>The gift of healing</a:t>
            </a:r>
          </a:p>
        </p:txBody>
      </p:sp>
      <p:sp>
        <p:nvSpPr>
          <p:cNvPr id="670" name="TextBox 30"/>
          <p:cNvSpPr txBox="1"/>
          <p:nvPr/>
        </p:nvSpPr>
        <p:spPr>
          <a:xfrm>
            <a:off x="305386" y="2734686"/>
            <a:ext cx="1687807" cy="169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1400"/>
            </a:lvl1pPr>
          </a:lstStyle>
          <a:p>
            <a:pPr/>
            <a:r>
              <a:t>This gift enables you to serve as God’s instruments for restoring the health of others without the aid of medical tools.</a:t>
            </a:r>
          </a:p>
        </p:txBody>
      </p:sp>
      <p:sp>
        <p:nvSpPr>
          <p:cNvPr id="671" name="TextBox 32"/>
          <p:cNvSpPr txBox="1"/>
          <p:nvPr/>
        </p:nvSpPr>
        <p:spPr>
          <a:xfrm>
            <a:off x="2294854" y="995896"/>
            <a:ext cx="6266343" cy="44394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10000"/>
              </a:lnSpc>
              <a:spcBef>
                <a:spcPts val="700"/>
              </a:spcBef>
              <a:defRPr sz="1400">
                <a:latin typeface="Mulish ExtraLight Regular"/>
                <a:ea typeface="Mulish ExtraLight Regular"/>
                <a:cs typeface="Mulish ExtraLight Regular"/>
                <a:sym typeface="Mulish ExtraLight Regular"/>
              </a:defRPr>
            </a:pPr>
            <a:r>
              <a:t>While all believers are called to pray for the sick (Mark 16:18), some have a </a:t>
            </a:r>
            <a:r>
              <a:rPr>
                <a:latin typeface="Mulish ExtraLight Bold"/>
                <a:ea typeface="Mulish ExtraLight Bold"/>
                <a:cs typeface="Mulish ExtraLight Bold"/>
                <a:sym typeface="Mulish ExtraLight Bold"/>
              </a:rPr>
              <a:t>special gift of healing</a:t>
            </a:r>
            <a:r>
              <a:t>. It is always </a:t>
            </a:r>
            <a:r>
              <a:rPr>
                <a:latin typeface="Mulish ExtraLight Bold"/>
                <a:ea typeface="Mulish ExtraLight Bold"/>
                <a:cs typeface="Mulish ExtraLight Bold"/>
                <a:sym typeface="Mulish ExtraLight Bold"/>
              </a:rPr>
              <a:t>God who heals</a:t>
            </a:r>
            <a:r>
              <a:t>, while people can only pray for His intervention. This gift varies, sometimes manifesting as physical healing and other times as inner healing for the soul.</a:t>
            </a:r>
          </a:p>
          <a:p>
            <a:pPr algn="l">
              <a:lnSpc>
                <a:spcPct val="110000"/>
              </a:lnSpc>
              <a:spcBef>
                <a:spcPts val="700"/>
              </a:spcBef>
              <a:defRPr sz="1400"/>
            </a:pPr>
            <a:r>
              <a:t>Scripture references</a:t>
            </a:r>
            <a:endParaRPr sz="1200"/>
          </a:p>
          <a:p>
            <a:pPr algn="l">
              <a:lnSpc>
                <a:spcPct val="110000"/>
              </a:lnSpc>
              <a:spcBef>
                <a:spcPts val="700"/>
              </a:spcBef>
              <a:defRPr i="1" sz="1200">
                <a:latin typeface="Mulish ExtraLight Regular"/>
                <a:ea typeface="Mulish ExtraLight Regular"/>
                <a:cs typeface="Mulish ExtraLight Regular"/>
                <a:sym typeface="Mulish ExtraLight Regular"/>
              </a:defRPr>
            </a:pPr>
            <a:r>
              <a:t>Mark 2:1-12, Mark 8:22-26, Mark 16:17-18, John 9:1- 12, John 14:12-14, Acts 3:1-8, Acts 14:8-15, Acts 28:8-9, 1 Corinthians 12:9 and 28-30, James 5:14-15</a:t>
            </a:r>
          </a:p>
          <a:p>
            <a:pPr algn="l">
              <a:lnSpc>
                <a:spcPct val="110000"/>
              </a:lnSpc>
              <a:spcBef>
                <a:spcPts val="700"/>
              </a:spcBef>
              <a:defRPr sz="1400"/>
            </a:pPr>
            <a:r>
              <a:t>Possible tasks</a:t>
            </a:r>
          </a:p>
          <a:p>
            <a:pPr algn="l">
              <a:lnSpc>
                <a:spcPct val="110000"/>
              </a:lnSpc>
              <a:spcBef>
                <a:spcPts val="700"/>
              </a:spcBef>
              <a:defRPr i="1" sz="1400">
                <a:latin typeface="Mulish ExtraLight Regular"/>
                <a:ea typeface="Mulish ExtraLight Regular"/>
                <a:cs typeface="Mulish ExtraLight Regular"/>
                <a:sym typeface="Mulish ExtraLight Regular"/>
              </a:defRPr>
            </a:pPr>
            <a:r>
              <a:t>Counseling, prayer team, evangelism team, visiting the sick...</a:t>
            </a:r>
          </a:p>
          <a:p>
            <a:pPr algn="l">
              <a:lnSpc>
                <a:spcPct val="110000"/>
              </a:lnSpc>
              <a:spcBef>
                <a:spcPts val="700"/>
              </a:spcBef>
              <a:defRPr sz="1400"/>
            </a:pPr>
            <a:r>
              <a:t>Questions</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Are you aware of any supernatural healings in your own circle of friends and acquaintances? Did you react with joy or skepticism at the news of healing?</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Are you aware of cases in which certain persons were not healed, despite long periods of prayer? How do you interpret these situations?</a:t>
            </a:r>
          </a:p>
        </p:txBody>
      </p:sp>
      <p:pic>
        <p:nvPicPr>
          <p:cNvPr id="672" name="jar.png" descr="jar.png"/>
          <p:cNvPicPr>
            <a:picLocks noChangeAspect="1"/>
          </p:cNvPicPr>
          <p:nvPr/>
        </p:nvPicPr>
        <p:blipFill>
          <a:blip r:embed="rId3">
            <a:extLst/>
          </a:blip>
          <a:srcRect l="0" t="0" r="0" b="0"/>
          <a:stretch>
            <a:fillRect/>
          </a:stretch>
        </p:blipFill>
        <p:spPr>
          <a:xfrm>
            <a:off x="444083" y="1129847"/>
            <a:ext cx="1410425" cy="1557833"/>
          </a:xfrm>
          <a:prstGeom prst="rect">
            <a:avLst/>
          </a:prstGeom>
          <a:ln w="12700">
            <a:miter lim="400000"/>
          </a:ln>
        </p:spPr>
      </p:pic>
      <p:grpSp>
        <p:nvGrpSpPr>
          <p:cNvPr id="675" name="TextBox 6">
            <a:hlinkClick r:id="rId4" invalidUrl="" action="ppaction://hlinksldjump" tgtFrame="" tooltip="" history="1" highlightClick="0" endSnd="0"/>
          </p:cNvPr>
          <p:cNvGrpSpPr/>
          <p:nvPr/>
        </p:nvGrpSpPr>
        <p:grpSpPr>
          <a:xfrm>
            <a:off x="3203848" y="6188771"/>
            <a:ext cx="3183136" cy="320041"/>
            <a:chOff x="0" y="-10440"/>
            <a:chExt cx="3183135" cy="320040"/>
          </a:xfrm>
        </p:grpSpPr>
        <p:sp>
          <p:nvSpPr>
            <p:cNvPr id="673" name="Rounded Rectangle"/>
            <p:cNvSpPr/>
            <p:nvPr/>
          </p:nvSpPr>
          <p:spPr>
            <a:xfrm>
              <a:off x="0" y="0"/>
              <a:ext cx="3183136" cy="307807"/>
            </a:xfrm>
            <a:prstGeom prst="roundRect">
              <a:avLst>
                <a:gd name="adj" fmla="val 16667"/>
              </a:avLst>
            </a:prstGeom>
            <a:solidFill>
              <a:srgbClr val="D5D4AE"/>
            </a:solidFill>
            <a:ln w="12700" cap="flat">
              <a:noFill/>
              <a:miter lim="400000"/>
            </a:ln>
            <a:effectLst/>
          </p:spPr>
          <p:txBody>
            <a:bodyPr wrap="square" lIns="45719" tIns="45719" rIns="45719" bIns="45719" numCol="1" anchor="t">
              <a:noAutofit/>
            </a:bodyPr>
            <a:lstStyle/>
            <a:p>
              <a:pPr>
                <a:defRPr b="1" sz="1200">
                  <a:latin typeface="Tahoma"/>
                  <a:ea typeface="Tahoma"/>
                  <a:cs typeface="Tahoma"/>
                  <a:sym typeface="Tahoma"/>
                </a:defRPr>
              </a:pPr>
            </a:p>
          </p:txBody>
        </p:sp>
        <p:sp>
          <p:nvSpPr>
            <p:cNvPr id="674" name="Return to gift description index"/>
            <p:cNvSpPr txBox="1"/>
            <p:nvPr/>
          </p:nvSpPr>
          <p:spPr>
            <a:xfrm>
              <a:off x="186737" y="-10441"/>
              <a:ext cx="2731577"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a:defRPr sz="1400"/>
              </a:lvl1pPr>
            </a:lstStyle>
            <a:p>
              <a:pPr/>
              <a:r>
                <a:t>Return to gift description index</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9" name="Title 2"/>
          <p:cNvSpPr txBox="1"/>
          <p:nvPr>
            <p:ph type="ctrTitle"/>
          </p:nvPr>
        </p:nvSpPr>
        <p:spPr>
          <a:xfrm>
            <a:off x="531091" y="177702"/>
            <a:ext cx="6732090" cy="1089026"/>
          </a:xfrm>
          <a:prstGeom prst="rect">
            <a:avLst/>
          </a:prstGeom>
        </p:spPr>
        <p:txBody>
          <a:bodyPr/>
          <a:lstStyle/>
          <a:p>
            <a:pPr/>
            <a:r>
              <a:t>The gift of interpretation</a:t>
            </a:r>
          </a:p>
        </p:txBody>
      </p:sp>
      <p:sp>
        <p:nvSpPr>
          <p:cNvPr id="680" name="TextBox 30"/>
          <p:cNvSpPr txBox="1"/>
          <p:nvPr/>
        </p:nvSpPr>
        <p:spPr>
          <a:xfrm>
            <a:off x="306089" y="3104144"/>
            <a:ext cx="1801699" cy="192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1400"/>
            </a:lvl1pPr>
          </a:lstStyle>
          <a:p>
            <a:pPr/>
            <a:r>
              <a:t>This gift enables you to make known in a commonly understood language a message originally communicated in tongues.</a:t>
            </a:r>
          </a:p>
        </p:txBody>
      </p:sp>
      <p:sp>
        <p:nvSpPr>
          <p:cNvPr id="681" name="TextBox 32"/>
          <p:cNvSpPr txBox="1"/>
          <p:nvPr/>
        </p:nvSpPr>
        <p:spPr>
          <a:xfrm>
            <a:off x="2282951" y="1165393"/>
            <a:ext cx="6171068" cy="44394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10000"/>
              </a:lnSpc>
              <a:spcBef>
                <a:spcPts val="700"/>
              </a:spcBef>
              <a:defRPr sz="1400">
                <a:latin typeface="Mulish ExtraLight Regular"/>
                <a:ea typeface="Mulish ExtraLight Regular"/>
                <a:cs typeface="Mulish ExtraLight Regular"/>
                <a:sym typeface="Mulish ExtraLight Regular"/>
              </a:defRPr>
            </a:pPr>
            <a:r>
              <a:t>Some with the gift of interpretation </a:t>
            </a:r>
            <a:r>
              <a:rPr>
                <a:latin typeface="Mulish ExtraLight Bold"/>
                <a:ea typeface="Mulish ExtraLight Bold"/>
                <a:cs typeface="Mulish ExtraLight Bold"/>
                <a:sym typeface="Mulish ExtraLight Bold"/>
              </a:rPr>
              <a:t>translate messages</a:t>
            </a:r>
            <a:r>
              <a:t> spoken in tongues — either their own or another’s. According to the New Testament, such messages are meaningless without interpretation (1 Cor. 14:27-28). Our research indicates that 82% of those with this gift also have the gift of prophecy.</a:t>
            </a:r>
          </a:p>
          <a:p>
            <a:pPr algn="l">
              <a:lnSpc>
                <a:spcPct val="110000"/>
              </a:lnSpc>
              <a:spcBef>
                <a:spcPts val="700"/>
              </a:spcBef>
              <a:defRPr sz="1400"/>
            </a:pPr>
            <a:r>
              <a:t>Scripture references</a:t>
            </a:r>
            <a:endParaRPr sz="1200"/>
          </a:p>
          <a:p>
            <a:pPr algn="l">
              <a:lnSpc>
                <a:spcPct val="110000"/>
              </a:lnSpc>
              <a:spcBef>
                <a:spcPts val="700"/>
              </a:spcBef>
              <a:defRPr i="1" sz="1200">
                <a:latin typeface="Mulish ExtraLight Regular"/>
                <a:ea typeface="Mulish ExtraLight Regular"/>
                <a:cs typeface="Mulish ExtraLight Regular"/>
                <a:sym typeface="Mulish ExtraLight Regular"/>
              </a:defRPr>
            </a:pPr>
            <a:r>
              <a:t>1 Corinthians 12:10, 1 Corinthians 12:27-31, 1 Corinthians 14:1-5, 1 Corinthians 14:12-19, 1 Corinthians 14:26-28</a:t>
            </a:r>
          </a:p>
          <a:p>
            <a:pPr algn="l">
              <a:lnSpc>
                <a:spcPct val="110000"/>
              </a:lnSpc>
              <a:spcBef>
                <a:spcPts val="700"/>
              </a:spcBef>
              <a:defRPr sz="1400"/>
            </a:pPr>
            <a:r>
              <a:t>Possible tasks</a:t>
            </a:r>
          </a:p>
          <a:p>
            <a:pPr algn="l">
              <a:lnSpc>
                <a:spcPct val="110000"/>
              </a:lnSpc>
              <a:spcBef>
                <a:spcPts val="700"/>
              </a:spcBef>
              <a:defRPr i="1" sz="1400">
                <a:latin typeface="Mulish ExtraLight Regular"/>
                <a:ea typeface="Mulish ExtraLight Regular"/>
                <a:cs typeface="Mulish ExtraLight Regular"/>
                <a:sym typeface="Mulish ExtraLight Regular"/>
              </a:defRPr>
            </a:pPr>
            <a:r>
              <a:t>Prayer groups, worship service team, spiritual warfare…</a:t>
            </a:r>
            <a:endParaRPr i="0" sz="1200">
              <a:latin typeface="Tahoma"/>
              <a:ea typeface="Tahoma"/>
              <a:cs typeface="Tahoma"/>
              <a:sym typeface="Tahoma"/>
            </a:endParaRPr>
          </a:p>
          <a:p>
            <a:pPr algn="l">
              <a:lnSpc>
                <a:spcPct val="110000"/>
              </a:lnSpc>
              <a:spcBef>
                <a:spcPts val="700"/>
              </a:spcBef>
              <a:defRPr sz="1400"/>
            </a:pPr>
            <a:r>
              <a:t>Questions</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According to the Bible, must an interpretation be provided every time someone speaks in tongues?</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In your opinion, why is it that this gift is used in some churches and not in others?</a:t>
            </a:r>
          </a:p>
        </p:txBody>
      </p:sp>
      <p:pic>
        <p:nvPicPr>
          <p:cNvPr id="682" name="quill.png" descr="quill.png"/>
          <p:cNvPicPr>
            <a:picLocks noChangeAspect="1"/>
          </p:cNvPicPr>
          <p:nvPr/>
        </p:nvPicPr>
        <p:blipFill>
          <a:blip r:embed="rId3">
            <a:extLst/>
          </a:blip>
          <a:stretch>
            <a:fillRect/>
          </a:stretch>
        </p:blipFill>
        <p:spPr>
          <a:xfrm>
            <a:off x="495665" y="1188462"/>
            <a:ext cx="1631309" cy="1951356"/>
          </a:xfrm>
          <a:prstGeom prst="rect">
            <a:avLst/>
          </a:prstGeom>
          <a:ln w="12700">
            <a:miter lim="400000"/>
          </a:ln>
        </p:spPr>
      </p:pic>
      <p:grpSp>
        <p:nvGrpSpPr>
          <p:cNvPr id="685" name="TextBox 6">
            <a:hlinkClick r:id="rId4" invalidUrl="" action="ppaction://hlinksldjump" tgtFrame="" tooltip="" history="1" highlightClick="0" endSnd="0"/>
          </p:cNvPr>
          <p:cNvGrpSpPr/>
          <p:nvPr/>
        </p:nvGrpSpPr>
        <p:grpSpPr>
          <a:xfrm>
            <a:off x="3203848" y="6188771"/>
            <a:ext cx="3183136" cy="320041"/>
            <a:chOff x="0" y="-10440"/>
            <a:chExt cx="3183135" cy="320040"/>
          </a:xfrm>
        </p:grpSpPr>
        <p:sp>
          <p:nvSpPr>
            <p:cNvPr id="683" name="Rounded Rectangle"/>
            <p:cNvSpPr/>
            <p:nvPr/>
          </p:nvSpPr>
          <p:spPr>
            <a:xfrm>
              <a:off x="0" y="0"/>
              <a:ext cx="3183136" cy="307807"/>
            </a:xfrm>
            <a:prstGeom prst="roundRect">
              <a:avLst>
                <a:gd name="adj" fmla="val 16667"/>
              </a:avLst>
            </a:prstGeom>
            <a:solidFill>
              <a:srgbClr val="D5D4AE"/>
            </a:solidFill>
            <a:ln w="12700" cap="flat">
              <a:noFill/>
              <a:miter lim="400000"/>
            </a:ln>
            <a:effectLst/>
          </p:spPr>
          <p:txBody>
            <a:bodyPr wrap="square" lIns="45719" tIns="45719" rIns="45719" bIns="45719" numCol="1" anchor="t">
              <a:noAutofit/>
            </a:bodyPr>
            <a:lstStyle/>
            <a:p>
              <a:pPr>
                <a:defRPr b="1" sz="1200">
                  <a:latin typeface="Tahoma"/>
                  <a:ea typeface="Tahoma"/>
                  <a:cs typeface="Tahoma"/>
                  <a:sym typeface="Tahoma"/>
                </a:defRPr>
              </a:pPr>
            </a:p>
          </p:txBody>
        </p:sp>
        <p:sp>
          <p:nvSpPr>
            <p:cNvPr id="684" name="Return to gift description index"/>
            <p:cNvSpPr txBox="1"/>
            <p:nvPr/>
          </p:nvSpPr>
          <p:spPr>
            <a:xfrm>
              <a:off x="186737" y="-10441"/>
              <a:ext cx="2731577"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a:defRPr sz="1400"/>
              </a:lvl1pPr>
            </a:lstStyle>
            <a:p>
              <a:pPr/>
              <a:r>
                <a:t>Return to gift description index</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9" name="Title 2"/>
          <p:cNvSpPr txBox="1"/>
          <p:nvPr>
            <p:ph type="ctrTitle"/>
          </p:nvPr>
        </p:nvSpPr>
        <p:spPr>
          <a:xfrm>
            <a:off x="621062" y="101601"/>
            <a:ext cx="6732090" cy="1089026"/>
          </a:xfrm>
          <a:prstGeom prst="rect">
            <a:avLst/>
          </a:prstGeom>
        </p:spPr>
        <p:txBody>
          <a:bodyPr/>
          <a:lstStyle/>
          <a:p>
            <a:pPr/>
            <a:r>
              <a:t>The gift of miracles</a:t>
            </a:r>
          </a:p>
        </p:txBody>
      </p:sp>
      <p:sp>
        <p:nvSpPr>
          <p:cNvPr id="690" name="TextBox 30"/>
          <p:cNvSpPr txBox="1"/>
          <p:nvPr/>
        </p:nvSpPr>
        <p:spPr>
          <a:xfrm>
            <a:off x="373811" y="2925812"/>
            <a:ext cx="1762936" cy="169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1400"/>
            </a:lvl1pPr>
          </a:lstStyle>
          <a:p>
            <a:pPr/>
            <a:r>
              <a:t>This gift enables you to serve as a human instrument through whom God performs powerful acts that surpass natural laws.</a:t>
            </a:r>
          </a:p>
        </p:txBody>
      </p:sp>
      <p:sp>
        <p:nvSpPr>
          <p:cNvPr id="691" name="TextBox 32"/>
          <p:cNvSpPr txBox="1"/>
          <p:nvPr/>
        </p:nvSpPr>
        <p:spPr>
          <a:xfrm>
            <a:off x="2288683" y="1104518"/>
            <a:ext cx="6039287" cy="464896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10000"/>
              </a:lnSpc>
              <a:spcBef>
                <a:spcPts val="700"/>
              </a:spcBef>
              <a:defRPr sz="1400">
                <a:latin typeface="Mulish ExtraLight Regular"/>
                <a:ea typeface="Mulish ExtraLight Regular"/>
                <a:cs typeface="Mulish ExtraLight Regular"/>
                <a:sym typeface="Mulish ExtraLight Regular"/>
              </a:defRPr>
            </a:pPr>
            <a:r>
              <a:t>The gift of healing operates within natural laws but occurs without medical intervention. In contrast, the gift of miracles appears to </a:t>
            </a:r>
            <a:r>
              <a:rPr>
                <a:latin typeface="Mulish ExtraLight Bold"/>
                <a:ea typeface="Mulish ExtraLight Bold"/>
                <a:cs typeface="Mulish ExtraLight Bold"/>
                <a:sym typeface="Mulish ExtraLight Bold"/>
              </a:rPr>
              <a:t>surpass natural laws</a:t>
            </a:r>
            <a:r>
              <a:t> in the eyes of the observer. Whenever God performs a miracle through this gift, it serves to </a:t>
            </a:r>
            <a:r>
              <a:rPr>
                <a:latin typeface="Mulish ExtraLight Bold"/>
                <a:ea typeface="Mulish ExtraLight Bold"/>
                <a:cs typeface="Mulish ExtraLight Bold"/>
                <a:sym typeface="Mulish ExtraLight Bold"/>
              </a:rPr>
              <a:t>convey a specific message</a:t>
            </a:r>
            <a:r>
              <a:t> to His people.</a:t>
            </a:r>
          </a:p>
          <a:p>
            <a:pPr algn="l">
              <a:lnSpc>
                <a:spcPct val="110000"/>
              </a:lnSpc>
              <a:spcBef>
                <a:spcPts val="700"/>
              </a:spcBef>
              <a:defRPr sz="1400"/>
            </a:pPr>
            <a:r>
              <a:t>Scripture references</a:t>
            </a:r>
            <a:endParaRPr sz="1200"/>
          </a:p>
          <a:p>
            <a:pPr algn="l">
              <a:lnSpc>
                <a:spcPct val="110000"/>
              </a:lnSpc>
              <a:spcBef>
                <a:spcPts val="700"/>
              </a:spcBef>
              <a:defRPr i="1" sz="1200">
                <a:latin typeface="Mulish ExtraLight Regular"/>
                <a:ea typeface="Mulish ExtraLight Regular"/>
                <a:cs typeface="Mulish ExtraLight Regular"/>
                <a:sym typeface="Mulish ExtraLight Regular"/>
              </a:defRPr>
            </a:pPr>
            <a:r>
              <a:t>Exodus 14:21-31, 1 Kings 18:21-40, Matthew 14:28-33, Matthew 24:23-24, Luke 10:17-20, John 14:2-14, Acts 9:36- 42, Acts 19:11, Acts 20:9-12, Romans 15:18-19, 1 Corinthians 12:10 and 28, 2 Corinthians 12:12</a:t>
            </a:r>
          </a:p>
          <a:p>
            <a:pPr algn="l">
              <a:lnSpc>
                <a:spcPct val="110000"/>
              </a:lnSpc>
              <a:spcBef>
                <a:spcPts val="700"/>
              </a:spcBef>
              <a:defRPr sz="1400"/>
            </a:pPr>
            <a:r>
              <a:t>Possible tasks</a:t>
            </a:r>
          </a:p>
          <a:p>
            <a:pPr algn="l">
              <a:lnSpc>
                <a:spcPct val="110000"/>
              </a:lnSpc>
              <a:spcBef>
                <a:spcPts val="700"/>
              </a:spcBef>
              <a:defRPr i="1" sz="1400">
                <a:latin typeface="Mulish ExtraLight Regular"/>
                <a:ea typeface="Mulish ExtraLight Regular"/>
                <a:cs typeface="Mulish ExtraLight Regular"/>
                <a:sym typeface="Mulish ExtraLight Regular"/>
              </a:defRPr>
            </a:pPr>
            <a:r>
              <a:t>Foreign missions, spiritual warfare, prayer ministry...</a:t>
            </a:r>
          </a:p>
          <a:p>
            <a:pPr algn="l">
              <a:lnSpc>
                <a:spcPct val="110000"/>
              </a:lnSpc>
              <a:spcBef>
                <a:spcPts val="700"/>
              </a:spcBef>
              <a:defRPr sz="1400"/>
            </a:pPr>
            <a:r>
              <a:t>Questions</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What is the difference between the gift of miracles and the gift of healing?</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Have you ever observed a concrete example of this gift being exercised? If so, what effect did it have on you?</a:t>
            </a:r>
          </a:p>
        </p:txBody>
      </p:sp>
      <p:grpSp>
        <p:nvGrpSpPr>
          <p:cNvPr id="694" name="TextBox 6">
            <a:hlinkClick r:id="rId3" invalidUrl="" action="ppaction://hlinksldjump" tgtFrame="" tooltip="" history="1" highlightClick="0" endSnd="0"/>
          </p:cNvPr>
          <p:cNvGrpSpPr/>
          <p:nvPr/>
        </p:nvGrpSpPr>
        <p:grpSpPr>
          <a:xfrm>
            <a:off x="3203848" y="6188771"/>
            <a:ext cx="3183136" cy="320041"/>
            <a:chOff x="0" y="-10440"/>
            <a:chExt cx="3183135" cy="320040"/>
          </a:xfrm>
        </p:grpSpPr>
        <p:sp>
          <p:nvSpPr>
            <p:cNvPr id="692" name="Rounded Rectangle"/>
            <p:cNvSpPr/>
            <p:nvPr/>
          </p:nvSpPr>
          <p:spPr>
            <a:xfrm>
              <a:off x="0" y="0"/>
              <a:ext cx="3183136" cy="307807"/>
            </a:xfrm>
            <a:prstGeom prst="roundRect">
              <a:avLst>
                <a:gd name="adj" fmla="val 16667"/>
              </a:avLst>
            </a:prstGeom>
            <a:solidFill>
              <a:srgbClr val="D5D4AE"/>
            </a:solidFill>
            <a:ln w="12700" cap="flat">
              <a:noFill/>
              <a:miter lim="400000"/>
            </a:ln>
            <a:effectLst/>
          </p:spPr>
          <p:txBody>
            <a:bodyPr wrap="square" lIns="45719" tIns="45719" rIns="45719" bIns="45719" numCol="1" anchor="t">
              <a:noAutofit/>
            </a:bodyPr>
            <a:lstStyle/>
            <a:p>
              <a:pPr>
                <a:defRPr b="1" sz="1200">
                  <a:latin typeface="Tahoma"/>
                  <a:ea typeface="Tahoma"/>
                  <a:cs typeface="Tahoma"/>
                  <a:sym typeface="Tahoma"/>
                </a:defRPr>
              </a:pPr>
            </a:p>
          </p:txBody>
        </p:sp>
        <p:sp>
          <p:nvSpPr>
            <p:cNvPr id="693" name="Return to gift description index"/>
            <p:cNvSpPr txBox="1"/>
            <p:nvPr/>
          </p:nvSpPr>
          <p:spPr>
            <a:xfrm>
              <a:off x="186737" y="-10441"/>
              <a:ext cx="2731577"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a:defRPr sz="1400"/>
              </a:lvl1pPr>
            </a:lstStyle>
            <a:p>
              <a:pPr/>
              <a:r>
                <a:t>Return to gift description index</a:t>
              </a:r>
            </a:p>
          </p:txBody>
        </p:sp>
      </p:grpSp>
      <p:pic>
        <p:nvPicPr>
          <p:cNvPr id="695" name="clouds.png" descr="clouds.png"/>
          <p:cNvPicPr>
            <a:picLocks noChangeAspect="1"/>
          </p:cNvPicPr>
          <p:nvPr/>
        </p:nvPicPr>
        <p:blipFill>
          <a:blip r:embed="rId4">
            <a:extLst/>
          </a:blip>
          <a:srcRect l="12004" t="0" r="12004" b="0"/>
          <a:stretch>
            <a:fillRect/>
          </a:stretch>
        </p:blipFill>
        <p:spPr>
          <a:xfrm>
            <a:off x="344427" y="1129847"/>
            <a:ext cx="1609738" cy="155783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3" name="logo-on-light.svg" descr="logo-on-light.svg"/>
          <p:cNvPicPr>
            <a:picLocks noChangeAspect="1"/>
          </p:cNvPicPr>
          <p:nvPr/>
        </p:nvPicPr>
        <p:blipFill>
          <a:blip r:embed="rId2">
            <a:extLst/>
          </a:blip>
          <a:srcRect l="0" t="4910" r="0" b="4910"/>
          <a:stretch>
            <a:fillRect/>
          </a:stretch>
        </p:blipFill>
        <p:spPr>
          <a:xfrm>
            <a:off x="2288579" y="1947738"/>
            <a:ext cx="4840825" cy="4870834"/>
          </a:xfrm>
          <a:prstGeom prst="rect">
            <a:avLst/>
          </a:prstGeom>
          <a:ln w="12700">
            <a:miter lim="400000"/>
          </a:ln>
        </p:spPr>
      </p:pic>
      <p:sp>
        <p:nvSpPr>
          <p:cNvPr id="94" name="Title 2"/>
          <p:cNvSpPr txBox="1"/>
          <p:nvPr/>
        </p:nvSpPr>
        <p:spPr>
          <a:xfrm>
            <a:off x="588135" y="194003"/>
            <a:ext cx="7322940" cy="10890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gn="l">
              <a:defRPr cap="all" sz="3000"/>
            </a:lvl1pPr>
          </a:lstStyle>
          <a:p>
            <a:pPr/>
            <a:r>
              <a:t>Goal: The Three-Color Christian</a:t>
            </a:r>
          </a:p>
        </p:txBody>
      </p:sp>
      <p:pic>
        <p:nvPicPr>
          <p:cNvPr id="95" name="oak-God-green.png" descr="oak-God-green.png"/>
          <p:cNvPicPr>
            <a:picLocks noChangeAspect="1"/>
          </p:cNvPicPr>
          <p:nvPr/>
        </p:nvPicPr>
        <p:blipFill>
          <a:blip r:embed="rId3">
            <a:extLst/>
          </a:blip>
          <a:stretch>
            <a:fillRect/>
          </a:stretch>
        </p:blipFill>
        <p:spPr>
          <a:xfrm>
            <a:off x="2576763" y="1049409"/>
            <a:ext cx="3990474" cy="4093931"/>
          </a:xfrm>
          <a:prstGeom prst="rect">
            <a:avLst/>
          </a:prstGeom>
          <a:ln w="12700">
            <a:miter lim="400000"/>
          </a:ln>
        </p:spPr>
      </p:pic>
      <p:pic>
        <p:nvPicPr>
          <p:cNvPr id="96" name="cross-Jesus-red.png" descr="cross-Jesus-red.png"/>
          <p:cNvPicPr>
            <a:picLocks noChangeAspect="1"/>
          </p:cNvPicPr>
          <p:nvPr/>
        </p:nvPicPr>
        <p:blipFill>
          <a:blip r:embed="rId4">
            <a:extLst/>
          </a:blip>
          <a:stretch>
            <a:fillRect/>
          </a:stretch>
        </p:blipFill>
        <p:spPr>
          <a:xfrm>
            <a:off x="5727861" y="3540345"/>
            <a:ext cx="920121" cy="2869681"/>
          </a:xfrm>
          <a:prstGeom prst="rect">
            <a:avLst/>
          </a:prstGeom>
          <a:ln w="12700">
            <a:miter lim="400000"/>
          </a:ln>
        </p:spPr>
      </p:pic>
      <p:pic>
        <p:nvPicPr>
          <p:cNvPr id="97" name="bird-Spirit-blue.png" descr="bird-Spirit-blue.png"/>
          <p:cNvPicPr>
            <a:picLocks noChangeAspect="1"/>
          </p:cNvPicPr>
          <p:nvPr/>
        </p:nvPicPr>
        <p:blipFill>
          <a:blip r:embed="rId5">
            <a:extLst/>
          </a:blip>
          <a:stretch>
            <a:fillRect/>
          </a:stretch>
        </p:blipFill>
        <p:spPr>
          <a:xfrm>
            <a:off x="587000" y="3994877"/>
            <a:ext cx="2845845" cy="196061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95"/>
                                        </p:tgtEl>
                                        <p:attrNameLst>
                                          <p:attrName>style.visibility</p:attrName>
                                        </p:attrNameLst>
                                      </p:cBhvr>
                                      <p:to>
                                        <p:strVal val="visible"/>
                                      </p:to>
                                    </p:set>
                                    <p:animEffect filter="fade" transition="in">
                                      <p:cBhvr>
                                        <p:cTn id="7" dur="1500"/>
                                        <p:tgtEl>
                                          <p:spTgt spid="95"/>
                                        </p:tgtEl>
                                      </p:cBhvr>
                                    </p:animEffect>
                                  </p:childTnLst>
                                </p:cTn>
                              </p:par>
                            </p:childTnLst>
                          </p:cTn>
                        </p:par>
                        <p:par>
                          <p:cTn id="8" fill="hold">
                            <p:stCondLst>
                              <p:cond delay="1500"/>
                            </p:stCondLst>
                            <p:childTnLst>
                              <p:par>
                                <p:cTn id="9" presetClass="entr" nodeType="afterEffect" presetID="10" grpId="2" fill="hold">
                                  <p:stCondLst>
                                    <p:cond delay="0"/>
                                  </p:stCondLst>
                                  <p:iterate type="el" backwards="0">
                                    <p:tmAbs val="0"/>
                                  </p:iterate>
                                  <p:childTnLst>
                                    <p:set>
                                      <p:cBhvr>
                                        <p:cTn id="10" fill="hold"/>
                                        <p:tgtEl>
                                          <p:spTgt spid="96"/>
                                        </p:tgtEl>
                                        <p:attrNameLst>
                                          <p:attrName>style.visibility</p:attrName>
                                        </p:attrNameLst>
                                      </p:cBhvr>
                                      <p:to>
                                        <p:strVal val="visible"/>
                                      </p:to>
                                    </p:set>
                                    <p:animEffect filter="fade" transition="in">
                                      <p:cBhvr>
                                        <p:cTn id="11" dur="1500"/>
                                        <p:tgtEl>
                                          <p:spTgt spid="96"/>
                                        </p:tgtEl>
                                      </p:cBhvr>
                                    </p:animEffect>
                                  </p:childTnLst>
                                </p:cTn>
                              </p:par>
                            </p:childTnLst>
                          </p:cTn>
                        </p:par>
                        <p:par>
                          <p:cTn id="12" fill="hold">
                            <p:stCondLst>
                              <p:cond delay="3000"/>
                            </p:stCondLst>
                            <p:childTnLst>
                              <p:par>
                                <p:cTn id="13" presetClass="entr" nodeType="afterEffect" presetID="10" grpId="3" fill="hold">
                                  <p:stCondLst>
                                    <p:cond delay="0"/>
                                  </p:stCondLst>
                                  <p:iterate type="el" backwards="0">
                                    <p:tmAbs val="0"/>
                                  </p:iterate>
                                  <p:childTnLst>
                                    <p:set>
                                      <p:cBhvr>
                                        <p:cTn id="14" fill="hold"/>
                                        <p:tgtEl>
                                          <p:spTgt spid="97"/>
                                        </p:tgtEl>
                                        <p:attrNameLst>
                                          <p:attrName>style.visibility</p:attrName>
                                        </p:attrNameLst>
                                      </p:cBhvr>
                                      <p:to>
                                        <p:strVal val="visible"/>
                                      </p:to>
                                    </p:set>
                                    <p:animEffect filter="fade" transition="in">
                                      <p:cBhvr>
                                        <p:cTn id="15" dur="15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7" grpId="3"/>
      <p:bldP build="whole" bldLvl="1" animBg="1" rev="0" advAuto="0" spid="95" grpId="1"/>
      <p:bldP build="whole" bldLvl="1" animBg="1" rev="0" advAuto="0" spid="96" grpId="2"/>
    </p:bldLst>
  </p:timing>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9" name="Title 2"/>
          <p:cNvSpPr txBox="1"/>
          <p:nvPr>
            <p:ph type="ctrTitle"/>
          </p:nvPr>
        </p:nvSpPr>
        <p:spPr>
          <a:xfrm>
            <a:off x="608362" y="165101"/>
            <a:ext cx="6732090" cy="1089026"/>
          </a:xfrm>
          <a:prstGeom prst="rect">
            <a:avLst/>
          </a:prstGeom>
        </p:spPr>
        <p:txBody>
          <a:bodyPr/>
          <a:lstStyle/>
          <a:p>
            <a:pPr/>
            <a:r>
              <a:t>The gift of prayer</a:t>
            </a:r>
          </a:p>
        </p:txBody>
      </p:sp>
      <p:sp>
        <p:nvSpPr>
          <p:cNvPr id="700" name="TextBox 30"/>
          <p:cNvSpPr txBox="1"/>
          <p:nvPr/>
        </p:nvSpPr>
        <p:spPr>
          <a:xfrm>
            <a:off x="348411" y="3230452"/>
            <a:ext cx="1808795" cy="192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1400"/>
            </a:lvl1pPr>
          </a:lstStyle>
          <a:p>
            <a:pPr/>
            <a:r>
              <a:t>This gift enables you to pray for concrete requests over long periods of time, and to receive visible answers far more frequently than most people.</a:t>
            </a:r>
          </a:p>
        </p:txBody>
      </p:sp>
      <p:sp>
        <p:nvSpPr>
          <p:cNvPr id="701" name="TextBox 32"/>
          <p:cNvSpPr txBox="1"/>
          <p:nvPr/>
        </p:nvSpPr>
        <p:spPr>
          <a:xfrm>
            <a:off x="2301383" y="1082917"/>
            <a:ext cx="6071831" cy="469087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10000"/>
              </a:lnSpc>
              <a:spcBef>
                <a:spcPts val="700"/>
              </a:spcBef>
              <a:defRPr sz="1400">
                <a:latin typeface="Mulish ExtraLight Regular"/>
                <a:ea typeface="Mulish ExtraLight Regular"/>
                <a:cs typeface="Mulish ExtraLight Regular"/>
                <a:sym typeface="Mulish ExtraLight Regular"/>
              </a:defRPr>
            </a:pPr>
            <a:r>
              <a:t>The gift of prayer belongs to those gifts that the Bible does not explicitly label as “spiritual gifts.” Yet, experience demonstrates that there are Christians who have a </a:t>
            </a:r>
            <a:r>
              <a:rPr>
                <a:latin typeface="Mulish ExtraLight Bold"/>
                <a:ea typeface="Mulish ExtraLight Bold"/>
                <a:cs typeface="Mulish ExtraLight Bold"/>
                <a:sym typeface="Mulish ExtraLight Bold"/>
              </a:rPr>
              <a:t>unique power</a:t>
            </a:r>
            <a:r>
              <a:t> in prayer. While all believers are called to pray, those with this gift can pray for </a:t>
            </a:r>
            <a:r>
              <a:rPr>
                <a:latin typeface="Mulish ExtraLight Bold"/>
                <a:ea typeface="Mulish ExtraLight Bold"/>
                <a:cs typeface="Mulish ExtraLight Bold"/>
                <a:sym typeface="Mulish ExtraLight Bold"/>
              </a:rPr>
              <a:t>extended periods</a:t>
            </a:r>
            <a:r>
              <a:t> with </a:t>
            </a:r>
            <a:r>
              <a:rPr>
                <a:latin typeface="Mulish ExtraLight Bold"/>
                <a:ea typeface="Mulish ExtraLight Bold"/>
                <a:cs typeface="Mulish ExtraLight Bold"/>
                <a:sym typeface="Mulish ExtraLight Bold"/>
              </a:rPr>
              <a:t>deep intensity</a:t>
            </a:r>
            <a:r>
              <a:t> and </a:t>
            </a:r>
            <a:r>
              <a:rPr>
                <a:latin typeface="Mulish ExtraLight Bold"/>
                <a:ea typeface="Mulish ExtraLight Bold"/>
                <a:cs typeface="Mulish ExtraLight Bold"/>
                <a:sym typeface="Mulish ExtraLight Bold"/>
              </a:rPr>
              <a:t>great joy</a:t>
            </a:r>
            <a:r>
              <a:t>.</a:t>
            </a:r>
          </a:p>
          <a:p>
            <a:pPr algn="l">
              <a:lnSpc>
                <a:spcPct val="110000"/>
              </a:lnSpc>
              <a:spcBef>
                <a:spcPts val="700"/>
              </a:spcBef>
              <a:defRPr sz="1400"/>
            </a:pPr>
            <a:r>
              <a:t>Scripture references</a:t>
            </a:r>
            <a:endParaRPr sz="1200"/>
          </a:p>
          <a:p>
            <a:pPr algn="l">
              <a:lnSpc>
                <a:spcPct val="110000"/>
              </a:lnSpc>
              <a:spcBef>
                <a:spcPts val="700"/>
              </a:spcBef>
              <a:defRPr i="1" sz="1200">
                <a:latin typeface="Mulish ExtraLight Regular"/>
                <a:ea typeface="Mulish ExtraLight Regular"/>
                <a:cs typeface="Mulish ExtraLight Regular"/>
                <a:sym typeface="Mulish ExtraLight Regular"/>
              </a:defRPr>
            </a:pPr>
            <a:r>
              <a:t>Daniel 6:11-12, Daniel 9:1-4, Luke 11:1-13, Acts 16:19-34, Colossians 4:12-13, 1 Timothy 2:1-4, James 5:16-18</a:t>
            </a:r>
          </a:p>
          <a:p>
            <a:pPr algn="l">
              <a:lnSpc>
                <a:spcPct val="110000"/>
              </a:lnSpc>
              <a:spcBef>
                <a:spcPts val="700"/>
              </a:spcBef>
              <a:defRPr sz="1400"/>
            </a:pPr>
            <a:r>
              <a:t>Possible tasks</a:t>
            </a:r>
          </a:p>
          <a:p>
            <a:pPr algn="l">
              <a:lnSpc>
                <a:spcPct val="110000"/>
              </a:lnSpc>
              <a:spcBef>
                <a:spcPts val="700"/>
              </a:spcBef>
              <a:defRPr i="1" sz="1400">
                <a:latin typeface="Mulish ExtraLight Regular"/>
                <a:ea typeface="Mulish ExtraLight Regular"/>
                <a:cs typeface="Mulish ExtraLight Regular"/>
                <a:sym typeface="Mulish ExtraLight Regular"/>
              </a:defRPr>
            </a:pPr>
            <a:r>
              <a:t>Prayer groups, leading prayer vigils, spiritual warfare, prayer chains, intercession for specific requests, prayer ministry at specific events ...</a:t>
            </a:r>
          </a:p>
          <a:p>
            <a:pPr algn="l">
              <a:lnSpc>
                <a:spcPct val="110000"/>
              </a:lnSpc>
              <a:spcBef>
                <a:spcPts val="700"/>
              </a:spcBef>
              <a:defRPr sz="1400"/>
            </a:pPr>
            <a:r>
              <a:t>Questions</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Do you regard prayer to be work, or is it rather relaxing for you? Describe the feelings you had during your last extended prayer time.</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When you hear of people who spend many hours a day in prayer, do you react more positively, or negatively? Why?</a:t>
            </a:r>
          </a:p>
        </p:txBody>
      </p:sp>
      <p:pic>
        <p:nvPicPr>
          <p:cNvPr id="702" name="sailboat.png" descr="sailboat.png"/>
          <p:cNvPicPr>
            <a:picLocks noChangeAspect="1"/>
          </p:cNvPicPr>
          <p:nvPr/>
        </p:nvPicPr>
        <p:blipFill>
          <a:blip r:embed="rId3">
            <a:extLst/>
          </a:blip>
          <a:stretch>
            <a:fillRect/>
          </a:stretch>
        </p:blipFill>
        <p:spPr>
          <a:xfrm>
            <a:off x="476597" y="1072789"/>
            <a:ext cx="1552469" cy="2108495"/>
          </a:xfrm>
          <a:prstGeom prst="rect">
            <a:avLst/>
          </a:prstGeom>
          <a:ln w="12700">
            <a:miter lim="400000"/>
          </a:ln>
        </p:spPr>
      </p:pic>
      <p:grpSp>
        <p:nvGrpSpPr>
          <p:cNvPr id="705" name="TextBox 6">
            <a:hlinkClick r:id="rId4" invalidUrl="" action="ppaction://hlinksldjump" tgtFrame="" tooltip="" history="1" highlightClick="0" endSnd="0"/>
          </p:cNvPr>
          <p:cNvGrpSpPr/>
          <p:nvPr/>
        </p:nvGrpSpPr>
        <p:grpSpPr>
          <a:xfrm>
            <a:off x="3203848" y="6188771"/>
            <a:ext cx="3183136" cy="320041"/>
            <a:chOff x="0" y="-10440"/>
            <a:chExt cx="3183135" cy="320040"/>
          </a:xfrm>
        </p:grpSpPr>
        <p:sp>
          <p:nvSpPr>
            <p:cNvPr id="703" name="Rounded Rectangle"/>
            <p:cNvSpPr/>
            <p:nvPr/>
          </p:nvSpPr>
          <p:spPr>
            <a:xfrm>
              <a:off x="0" y="0"/>
              <a:ext cx="3183136" cy="307807"/>
            </a:xfrm>
            <a:prstGeom prst="roundRect">
              <a:avLst>
                <a:gd name="adj" fmla="val 16667"/>
              </a:avLst>
            </a:prstGeom>
            <a:solidFill>
              <a:srgbClr val="D5D4AE"/>
            </a:solidFill>
            <a:ln w="12700" cap="flat">
              <a:noFill/>
              <a:miter lim="400000"/>
            </a:ln>
            <a:effectLst/>
          </p:spPr>
          <p:txBody>
            <a:bodyPr wrap="square" lIns="45719" tIns="45719" rIns="45719" bIns="45719" numCol="1" anchor="t">
              <a:noAutofit/>
            </a:bodyPr>
            <a:lstStyle/>
            <a:p>
              <a:pPr>
                <a:defRPr b="1" sz="1200">
                  <a:latin typeface="Tahoma"/>
                  <a:ea typeface="Tahoma"/>
                  <a:cs typeface="Tahoma"/>
                  <a:sym typeface="Tahoma"/>
                </a:defRPr>
              </a:pPr>
            </a:p>
          </p:txBody>
        </p:sp>
        <p:sp>
          <p:nvSpPr>
            <p:cNvPr id="704" name="Return to gift description index"/>
            <p:cNvSpPr txBox="1"/>
            <p:nvPr/>
          </p:nvSpPr>
          <p:spPr>
            <a:xfrm>
              <a:off x="186737" y="-10441"/>
              <a:ext cx="2731577"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a:defRPr sz="1400"/>
              </a:lvl1pPr>
            </a:lstStyle>
            <a:p>
              <a:pPr/>
              <a:r>
                <a:t>Return to gift description index</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9" name="Title 2"/>
          <p:cNvSpPr txBox="1"/>
          <p:nvPr>
            <p:ph type="ctrTitle"/>
          </p:nvPr>
        </p:nvSpPr>
        <p:spPr>
          <a:xfrm>
            <a:off x="576522" y="111170"/>
            <a:ext cx="6732090" cy="1089026"/>
          </a:xfrm>
          <a:prstGeom prst="rect">
            <a:avLst/>
          </a:prstGeom>
        </p:spPr>
        <p:txBody>
          <a:bodyPr/>
          <a:lstStyle/>
          <a:p>
            <a:pPr/>
            <a:r>
              <a:t>The gift of prophecy</a:t>
            </a:r>
          </a:p>
        </p:txBody>
      </p:sp>
      <p:sp>
        <p:nvSpPr>
          <p:cNvPr id="710" name="TextBox 30"/>
          <p:cNvSpPr txBox="1"/>
          <p:nvPr/>
        </p:nvSpPr>
        <p:spPr>
          <a:xfrm>
            <a:off x="262760" y="3054869"/>
            <a:ext cx="1773072" cy="169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1400"/>
            </a:lvl1pPr>
          </a:lstStyle>
          <a:p>
            <a:pPr/>
            <a:r>
              <a:t>This gift enables you to receive a message from God  by the Holy Spirit and to communicate it to other people.</a:t>
            </a:r>
          </a:p>
        </p:txBody>
      </p:sp>
      <p:sp>
        <p:nvSpPr>
          <p:cNvPr id="711" name="TextBox 32"/>
          <p:cNvSpPr txBox="1"/>
          <p:nvPr/>
        </p:nvSpPr>
        <p:spPr>
          <a:xfrm>
            <a:off x="2282780" y="971748"/>
            <a:ext cx="6134991" cy="51518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10000"/>
              </a:lnSpc>
              <a:spcBef>
                <a:spcPts val="700"/>
              </a:spcBef>
              <a:defRPr sz="1400">
                <a:latin typeface="Mulish ExtraLight Regular"/>
                <a:ea typeface="Mulish ExtraLight Regular"/>
                <a:cs typeface="Mulish ExtraLight Regular"/>
                <a:sym typeface="Mulish ExtraLight Regular"/>
              </a:defRPr>
            </a:pPr>
            <a:r>
              <a:t>The gift of prophecy is not limited to the </a:t>
            </a:r>
            <a:r>
              <a:rPr>
                <a:latin typeface="Mulish ExtraLight Bold"/>
                <a:ea typeface="Mulish ExtraLight Bold"/>
                <a:cs typeface="Mulish ExtraLight Bold"/>
                <a:sym typeface="Mulish ExtraLight Bold"/>
              </a:rPr>
              <a:t>foretelling of future events</a:t>
            </a:r>
            <a:r>
              <a:t> but it enables people to serve as the vehicle for a </a:t>
            </a:r>
            <a:r>
              <a:rPr>
                <a:latin typeface="Mulish ExtraLight Bold"/>
                <a:ea typeface="Mulish ExtraLight Bold"/>
                <a:cs typeface="Mulish ExtraLight Bold"/>
                <a:sym typeface="Mulish ExtraLight Bold"/>
              </a:rPr>
              <a:t>divine message</a:t>
            </a:r>
            <a:r>
              <a:t> regarding a concrete situation. Some Christians refer to this as a “word of knowledge,” “word of wisdom,” “image,” or “vision.”</a:t>
            </a:r>
          </a:p>
          <a:p>
            <a:pPr algn="l">
              <a:lnSpc>
                <a:spcPct val="110000"/>
              </a:lnSpc>
              <a:spcBef>
                <a:spcPts val="700"/>
              </a:spcBef>
              <a:defRPr sz="1400"/>
            </a:pPr>
            <a:r>
              <a:t>Scripture references</a:t>
            </a:r>
          </a:p>
          <a:p>
            <a:pPr algn="l">
              <a:lnSpc>
                <a:spcPct val="110000"/>
              </a:lnSpc>
              <a:spcBef>
                <a:spcPts val="700"/>
              </a:spcBef>
              <a:defRPr i="1" sz="1200">
                <a:latin typeface="Mulish ExtraLight Regular"/>
                <a:ea typeface="Mulish ExtraLight Regular"/>
                <a:cs typeface="Mulish ExtraLight Regular"/>
                <a:sym typeface="Mulish ExtraLight Regular"/>
              </a:defRPr>
            </a:pPr>
            <a:r>
              <a:t>Deuteronomy 13:1-5, Deuteronomy 18:18-22, 1 Samuel 3:1-21, Matthew 7:15-20, Matthew 24:11 and 23-24, Acts 15:32, 1 Corinthians 12:28-29, 1 Corinthians 14:3 and 22-40, 2 Peter 1:19-21, 1 John 4:1-6, Revelation 1:1-3</a:t>
            </a:r>
          </a:p>
          <a:p>
            <a:pPr algn="l">
              <a:lnSpc>
                <a:spcPct val="110000"/>
              </a:lnSpc>
              <a:spcBef>
                <a:spcPts val="700"/>
              </a:spcBef>
              <a:defRPr sz="1400"/>
            </a:pPr>
            <a:r>
              <a:t>Possible tasks</a:t>
            </a:r>
          </a:p>
          <a:p>
            <a:pPr algn="l">
              <a:lnSpc>
                <a:spcPct val="110000"/>
              </a:lnSpc>
              <a:spcBef>
                <a:spcPts val="700"/>
              </a:spcBef>
              <a:defRPr i="1" sz="1400">
                <a:latin typeface="Mulish ExtraLight Regular"/>
                <a:ea typeface="Mulish ExtraLight Regular"/>
                <a:cs typeface="Mulish ExtraLight Regular"/>
                <a:sym typeface="Mulish ExtraLight Regular"/>
              </a:defRPr>
            </a:pPr>
            <a:r>
              <a:t>Foreign missions, evangelistic events, long-term planning, outreach to the underprivileged, worship team, prayer team, small groups, counseling, prayer chains…</a:t>
            </a:r>
            <a:endParaRPr i="0" sz="1200">
              <a:latin typeface="Tahoma"/>
              <a:ea typeface="Tahoma"/>
              <a:cs typeface="Tahoma"/>
              <a:sym typeface="Tahoma"/>
            </a:endParaRPr>
          </a:p>
          <a:p>
            <a:pPr algn="l">
              <a:lnSpc>
                <a:spcPct val="110000"/>
              </a:lnSpc>
              <a:spcBef>
                <a:spcPts val="700"/>
              </a:spcBef>
              <a:defRPr sz="1400"/>
            </a:pPr>
            <a:r>
              <a:t>Questions</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What do you think of the following thesis: “Whenever our pastor preaches on Sunday morning, the gift or prophecy is being practiced”?</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Some Christians argue that, “With the completion of the New Testament, the gift of prophecy is no longer needed and thus no longer exists.” What is your response to this view?</a:t>
            </a:r>
          </a:p>
        </p:txBody>
      </p:sp>
      <p:pic>
        <p:nvPicPr>
          <p:cNvPr id="712" name="watchtower.png" descr="watchtower.png"/>
          <p:cNvPicPr>
            <a:picLocks noChangeAspect="1"/>
          </p:cNvPicPr>
          <p:nvPr/>
        </p:nvPicPr>
        <p:blipFill>
          <a:blip r:embed="rId3">
            <a:extLst/>
          </a:blip>
          <a:stretch>
            <a:fillRect/>
          </a:stretch>
        </p:blipFill>
        <p:spPr>
          <a:xfrm>
            <a:off x="324345" y="991825"/>
            <a:ext cx="1409047" cy="2090573"/>
          </a:xfrm>
          <a:prstGeom prst="rect">
            <a:avLst/>
          </a:prstGeom>
          <a:ln w="12700">
            <a:miter lim="400000"/>
          </a:ln>
        </p:spPr>
      </p:pic>
      <p:grpSp>
        <p:nvGrpSpPr>
          <p:cNvPr id="715" name="TextBox 6">
            <a:hlinkClick r:id="rId4" invalidUrl="" action="ppaction://hlinksldjump" tgtFrame="" tooltip="" history="1" highlightClick="0" endSnd="0"/>
          </p:cNvPr>
          <p:cNvGrpSpPr/>
          <p:nvPr/>
        </p:nvGrpSpPr>
        <p:grpSpPr>
          <a:xfrm>
            <a:off x="3203848" y="6188771"/>
            <a:ext cx="3183136" cy="320041"/>
            <a:chOff x="0" y="-10440"/>
            <a:chExt cx="3183135" cy="320040"/>
          </a:xfrm>
        </p:grpSpPr>
        <p:sp>
          <p:nvSpPr>
            <p:cNvPr id="713" name="Rounded Rectangle"/>
            <p:cNvSpPr/>
            <p:nvPr/>
          </p:nvSpPr>
          <p:spPr>
            <a:xfrm>
              <a:off x="0" y="0"/>
              <a:ext cx="3183136" cy="307807"/>
            </a:xfrm>
            <a:prstGeom prst="roundRect">
              <a:avLst>
                <a:gd name="adj" fmla="val 16667"/>
              </a:avLst>
            </a:prstGeom>
            <a:solidFill>
              <a:srgbClr val="D5D4AE"/>
            </a:solidFill>
            <a:ln w="12700" cap="flat">
              <a:noFill/>
              <a:miter lim="400000"/>
            </a:ln>
            <a:effectLst/>
          </p:spPr>
          <p:txBody>
            <a:bodyPr wrap="square" lIns="45719" tIns="45719" rIns="45719" bIns="45719" numCol="1" anchor="t">
              <a:noAutofit/>
            </a:bodyPr>
            <a:lstStyle/>
            <a:p>
              <a:pPr>
                <a:defRPr b="1" sz="1200">
                  <a:latin typeface="Tahoma"/>
                  <a:ea typeface="Tahoma"/>
                  <a:cs typeface="Tahoma"/>
                  <a:sym typeface="Tahoma"/>
                </a:defRPr>
              </a:pPr>
            </a:p>
          </p:txBody>
        </p:sp>
        <p:sp>
          <p:nvSpPr>
            <p:cNvPr id="714" name="Return to gift description index"/>
            <p:cNvSpPr txBox="1"/>
            <p:nvPr/>
          </p:nvSpPr>
          <p:spPr>
            <a:xfrm>
              <a:off x="186737" y="-10441"/>
              <a:ext cx="2731577"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a:defRPr sz="1400"/>
              </a:lvl1pPr>
            </a:lstStyle>
            <a:p>
              <a:pPr/>
              <a:r>
                <a:t>Return to gift description index</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9" name="Title 2"/>
          <p:cNvSpPr txBox="1"/>
          <p:nvPr>
            <p:ph type="ctrTitle"/>
          </p:nvPr>
        </p:nvSpPr>
        <p:spPr>
          <a:xfrm>
            <a:off x="661040" y="60370"/>
            <a:ext cx="6732090" cy="1089026"/>
          </a:xfrm>
          <a:prstGeom prst="rect">
            <a:avLst/>
          </a:prstGeom>
        </p:spPr>
        <p:txBody>
          <a:bodyPr/>
          <a:lstStyle/>
          <a:p>
            <a:pPr/>
            <a:r>
              <a:t>The gift of suffering</a:t>
            </a:r>
          </a:p>
        </p:txBody>
      </p:sp>
      <p:sp>
        <p:nvSpPr>
          <p:cNvPr id="720" name="TextBox 30"/>
          <p:cNvSpPr txBox="1"/>
          <p:nvPr/>
        </p:nvSpPr>
        <p:spPr>
          <a:xfrm>
            <a:off x="329540" y="2137000"/>
            <a:ext cx="1639512" cy="169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1400"/>
            </a:lvl1pPr>
          </a:lstStyle>
          <a:p>
            <a:pPr/>
            <a:r>
              <a:t>This gift enables you to suffer for your faith while at the same time maintaining a joyful, victorious spirit.</a:t>
            </a:r>
          </a:p>
        </p:txBody>
      </p:sp>
      <p:sp>
        <p:nvSpPr>
          <p:cNvPr id="721" name="TextBox 32"/>
          <p:cNvSpPr txBox="1"/>
          <p:nvPr/>
        </p:nvSpPr>
        <p:spPr>
          <a:xfrm>
            <a:off x="2282780" y="1007970"/>
            <a:ext cx="6132161" cy="490042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10000"/>
              </a:lnSpc>
              <a:spcBef>
                <a:spcPts val="700"/>
              </a:spcBef>
              <a:defRPr sz="1400">
                <a:latin typeface="Mulish ExtraLight Regular"/>
                <a:ea typeface="Mulish ExtraLight Regular"/>
                <a:cs typeface="Mulish ExtraLight Regular"/>
                <a:sym typeface="Mulish ExtraLight Regular"/>
              </a:defRPr>
            </a:pPr>
            <a:r>
              <a:t>The gift of suffering goes beyond simply </a:t>
            </a:r>
            <a:r>
              <a:rPr>
                <a:latin typeface="Mulish ExtraLight Bold"/>
                <a:ea typeface="Mulish ExtraLight Bold"/>
                <a:cs typeface="Mulish ExtraLight Bold"/>
                <a:sym typeface="Mulish ExtraLight Bold"/>
              </a:rPr>
              <a:t>being willing</a:t>
            </a:r>
            <a:r>
              <a:t> to die for Christ, though this can be part of it. While all believers face pain and hardship, God gives some Christians a </a:t>
            </a:r>
            <a:r>
              <a:rPr>
                <a:latin typeface="Mulish ExtraLight Bold"/>
                <a:ea typeface="Mulish ExtraLight Bold"/>
                <a:cs typeface="Mulish ExtraLight Bold"/>
                <a:sym typeface="Mulish ExtraLight Bold"/>
              </a:rPr>
              <a:t>unique strength</a:t>
            </a:r>
            <a:r>
              <a:t> to maintain a </a:t>
            </a:r>
            <a:r>
              <a:rPr>
                <a:latin typeface="Mulish ExtraLight Bold"/>
                <a:ea typeface="Mulish ExtraLight Bold"/>
                <a:cs typeface="Mulish ExtraLight Bold"/>
                <a:sym typeface="Mulish ExtraLight Bold"/>
              </a:rPr>
              <a:t>victorious mindset</a:t>
            </a:r>
            <a:r>
              <a:t>, even in intense suffering. The familiar phrase “the blood of the martyrs is the seed of the church” expresses well the relationship between this spiritual gift and church growth.</a:t>
            </a:r>
          </a:p>
          <a:p>
            <a:pPr algn="l">
              <a:lnSpc>
                <a:spcPct val="110000"/>
              </a:lnSpc>
              <a:spcBef>
                <a:spcPts val="700"/>
              </a:spcBef>
              <a:defRPr sz="1400"/>
            </a:pPr>
            <a:r>
              <a:t>Scripture references</a:t>
            </a:r>
            <a:endParaRPr sz="1200"/>
          </a:p>
          <a:p>
            <a:pPr algn="l">
              <a:lnSpc>
                <a:spcPct val="110000"/>
              </a:lnSpc>
              <a:spcBef>
                <a:spcPts val="700"/>
              </a:spcBef>
              <a:defRPr i="1" sz="1200">
                <a:latin typeface="Mulish ExtraLight Regular"/>
                <a:ea typeface="Mulish ExtraLight Regular"/>
                <a:cs typeface="Mulish ExtraLight Regular"/>
                <a:sym typeface="Mulish ExtraLight Regular"/>
              </a:defRPr>
            </a:pPr>
            <a:r>
              <a:t>Matthew 5:10-12, Acts 7:54-60, Acts 8:1-4, Acts 20:22-24, Acts 21:4-14, 1 Corinthians 13:1-3, 2 Corinthians 1:8-11, 2 Corinthians 11:21b-33, 2 Corinthians 12:9-10, Philippians 1:12-14, 1 Peter 2:20-25, 1 Peter 4:12-16</a:t>
            </a:r>
          </a:p>
          <a:p>
            <a:pPr algn="l">
              <a:lnSpc>
                <a:spcPct val="110000"/>
              </a:lnSpc>
              <a:spcBef>
                <a:spcPts val="700"/>
              </a:spcBef>
              <a:defRPr sz="1400"/>
            </a:pPr>
            <a:r>
              <a:t>Possible tasks</a:t>
            </a:r>
          </a:p>
          <a:p>
            <a:pPr algn="l">
              <a:lnSpc>
                <a:spcPct val="110000"/>
              </a:lnSpc>
              <a:spcBef>
                <a:spcPts val="700"/>
              </a:spcBef>
              <a:defRPr i="1" sz="1400">
                <a:latin typeface="Mulish ExtraLight Regular"/>
                <a:ea typeface="Mulish ExtraLight Regular"/>
                <a:cs typeface="Mulish ExtraLight Regular"/>
                <a:sym typeface="Mulish ExtraLight Regular"/>
              </a:defRPr>
            </a:pPr>
            <a:r>
              <a:t>Intercession, foreign missions, pioneer ministry ...</a:t>
            </a:r>
          </a:p>
          <a:p>
            <a:pPr algn="l">
              <a:lnSpc>
                <a:spcPct val="110000"/>
              </a:lnSpc>
              <a:spcBef>
                <a:spcPts val="700"/>
              </a:spcBef>
              <a:defRPr sz="1400"/>
            </a:pPr>
            <a:r>
              <a:t>Questions</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The Greek word martys can be translated either “martyr” or “wit- ness.” What is the relationship between these two words?</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Do you know any Christians whose suffering has strengthened your own faith?</a:t>
            </a:r>
          </a:p>
        </p:txBody>
      </p:sp>
      <p:pic>
        <p:nvPicPr>
          <p:cNvPr id="722" name="flowerincrack.png" descr="flowerincrack.png"/>
          <p:cNvPicPr>
            <a:picLocks noChangeAspect="1"/>
          </p:cNvPicPr>
          <p:nvPr/>
        </p:nvPicPr>
        <p:blipFill>
          <a:blip r:embed="rId3">
            <a:extLst/>
          </a:blip>
          <a:srcRect l="0" t="0" r="0" b="0"/>
          <a:stretch>
            <a:fillRect/>
          </a:stretch>
        </p:blipFill>
        <p:spPr>
          <a:xfrm>
            <a:off x="273994" y="1330151"/>
            <a:ext cx="1727188" cy="686517"/>
          </a:xfrm>
          <a:prstGeom prst="rect">
            <a:avLst/>
          </a:prstGeom>
          <a:ln w="12700">
            <a:miter lim="400000"/>
          </a:ln>
        </p:spPr>
      </p:pic>
      <p:grpSp>
        <p:nvGrpSpPr>
          <p:cNvPr id="725" name="TextBox 6">
            <a:hlinkClick r:id="rId4" invalidUrl="" action="ppaction://hlinksldjump" tgtFrame="" tooltip="" history="1" highlightClick="0" endSnd="0"/>
          </p:cNvPr>
          <p:cNvGrpSpPr/>
          <p:nvPr/>
        </p:nvGrpSpPr>
        <p:grpSpPr>
          <a:xfrm>
            <a:off x="3203848" y="6188771"/>
            <a:ext cx="3183136" cy="320041"/>
            <a:chOff x="0" y="-10440"/>
            <a:chExt cx="3183135" cy="320040"/>
          </a:xfrm>
        </p:grpSpPr>
        <p:sp>
          <p:nvSpPr>
            <p:cNvPr id="723" name="Rounded Rectangle"/>
            <p:cNvSpPr/>
            <p:nvPr/>
          </p:nvSpPr>
          <p:spPr>
            <a:xfrm>
              <a:off x="0" y="0"/>
              <a:ext cx="3183136" cy="307807"/>
            </a:xfrm>
            <a:prstGeom prst="roundRect">
              <a:avLst>
                <a:gd name="adj" fmla="val 16667"/>
              </a:avLst>
            </a:prstGeom>
            <a:solidFill>
              <a:srgbClr val="D5D4AE"/>
            </a:solidFill>
            <a:ln w="12700" cap="flat">
              <a:noFill/>
              <a:miter lim="400000"/>
            </a:ln>
            <a:effectLst/>
          </p:spPr>
          <p:txBody>
            <a:bodyPr wrap="square" lIns="45719" tIns="45719" rIns="45719" bIns="45719" numCol="1" anchor="t">
              <a:noAutofit/>
            </a:bodyPr>
            <a:lstStyle/>
            <a:p>
              <a:pPr>
                <a:defRPr b="1" sz="1200">
                  <a:latin typeface="Tahoma"/>
                  <a:ea typeface="Tahoma"/>
                  <a:cs typeface="Tahoma"/>
                  <a:sym typeface="Tahoma"/>
                </a:defRPr>
              </a:pPr>
            </a:p>
          </p:txBody>
        </p:sp>
        <p:sp>
          <p:nvSpPr>
            <p:cNvPr id="724" name="Return to gift description index"/>
            <p:cNvSpPr txBox="1"/>
            <p:nvPr/>
          </p:nvSpPr>
          <p:spPr>
            <a:xfrm>
              <a:off x="186737" y="-10441"/>
              <a:ext cx="2731577"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a:defRPr sz="1400"/>
              </a:lvl1pPr>
            </a:lstStyle>
            <a:p>
              <a:pPr/>
              <a:r>
                <a:t>Return to gift description index</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9" name="Title 2"/>
          <p:cNvSpPr txBox="1"/>
          <p:nvPr>
            <p:ph type="ctrTitle"/>
          </p:nvPr>
        </p:nvSpPr>
        <p:spPr>
          <a:xfrm>
            <a:off x="588596" y="132814"/>
            <a:ext cx="6732090" cy="1089026"/>
          </a:xfrm>
          <a:prstGeom prst="rect">
            <a:avLst/>
          </a:prstGeom>
        </p:spPr>
        <p:txBody>
          <a:bodyPr/>
          <a:lstStyle/>
          <a:p>
            <a:pPr/>
            <a:r>
              <a:t>The gift of tongues</a:t>
            </a:r>
          </a:p>
        </p:txBody>
      </p:sp>
      <p:sp>
        <p:nvSpPr>
          <p:cNvPr id="730" name="TextBox 30"/>
          <p:cNvSpPr txBox="1"/>
          <p:nvPr/>
        </p:nvSpPr>
        <p:spPr>
          <a:xfrm>
            <a:off x="269171" y="2794071"/>
            <a:ext cx="1760250" cy="192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defRPr sz="1400"/>
            </a:lvl1pPr>
          </a:lstStyle>
          <a:p>
            <a:pPr/>
            <a:r>
              <a:t>This gift enables you to use a language you have never learned, either in your personal prayer times or for a public message.</a:t>
            </a:r>
          </a:p>
        </p:txBody>
      </p:sp>
      <p:sp>
        <p:nvSpPr>
          <p:cNvPr id="731" name="TextBox 32"/>
          <p:cNvSpPr txBox="1"/>
          <p:nvPr/>
        </p:nvSpPr>
        <p:spPr>
          <a:xfrm>
            <a:off x="2282780" y="1018794"/>
            <a:ext cx="6136123" cy="44394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10000"/>
              </a:lnSpc>
              <a:spcBef>
                <a:spcPts val="700"/>
              </a:spcBef>
              <a:defRPr sz="1400">
                <a:latin typeface="Mulish ExtraLight Regular"/>
                <a:ea typeface="Mulish ExtraLight Regular"/>
                <a:cs typeface="Mulish ExtraLight Regular"/>
                <a:sym typeface="Mulish ExtraLight Regular"/>
              </a:defRPr>
            </a:pPr>
            <a:r>
              <a:t>The gift of tongues has two variations: </a:t>
            </a:r>
            <a:r>
              <a:rPr>
                <a:latin typeface="Mulish ExtraLight Bold"/>
                <a:ea typeface="Mulish ExtraLight Bold"/>
                <a:cs typeface="Mulish ExtraLight Bold"/>
                <a:sym typeface="Mulish ExtraLight Bold"/>
              </a:rPr>
              <a:t>personal prayer</a:t>
            </a:r>
            <a:r>
              <a:t> and </a:t>
            </a:r>
            <a:r>
              <a:rPr>
                <a:latin typeface="Mulish ExtraLight Bold"/>
                <a:ea typeface="Mulish ExtraLight Bold"/>
                <a:cs typeface="Mulish ExtraLight Bold"/>
                <a:sym typeface="Mulish ExtraLight Bold"/>
              </a:rPr>
              <a:t>public utterance</a:t>
            </a:r>
            <a:r>
              <a:t>. Public tongues should only be spoken with an interpreter (1 Cor. 14:27-28). Christians who occasionally pray in tongues may not identify it among their manifest gifts, as it becomes apparent only when speaking in tongues is a </a:t>
            </a:r>
            <a:r>
              <a:rPr>
                <a:latin typeface="Mulish ExtraLight Bold"/>
                <a:ea typeface="Mulish ExtraLight Bold"/>
                <a:cs typeface="Mulish ExtraLight Bold"/>
                <a:sym typeface="Mulish ExtraLight Bold"/>
              </a:rPr>
              <a:t>consistent and significant</a:t>
            </a:r>
            <a:r>
              <a:t> part of one’s spiritual life.</a:t>
            </a:r>
          </a:p>
          <a:p>
            <a:pPr algn="l">
              <a:lnSpc>
                <a:spcPct val="110000"/>
              </a:lnSpc>
              <a:spcBef>
                <a:spcPts val="700"/>
              </a:spcBef>
              <a:defRPr sz="1400"/>
            </a:pPr>
            <a:r>
              <a:t>Scripture references</a:t>
            </a:r>
            <a:endParaRPr sz="1200"/>
          </a:p>
          <a:p>
            <a:pPr algn="l">
              <a:lnSpc>
                <a:spcPct val="110000"/>
              </a:lnSpc>
              <a:spcBef>
                <a:spcPts val="700"/>
              </a:spcBef>
              <a:defRPr i="1" sz="1200">
                <a:latin typeface="Mulish ExtraLight Regular"/>
                <a:ea typeface="Mulish ExtraLight Regular"/>
                <a:cs typeface="Mulish ExtraLight Regular"/>
                <a:sym typeface="Mulish ExtraLight Regular"/>
              </a:defRPr>
            </a:pPr>
            <a:r>
              <a:t>Mark 16:17, Acts 2:1-13, Acts 10:44-48, Acts 19:1-7, Romans 8:26-27, 1 Corinthians 12:10 and 28-30, 1 Corinthians 14:4-6 and 26-28</a:t>
            </a:r>
          </a:p>
          <a:p>
            <a:pPr algn="l">
              <a:lnSpc>
                <a:spcPct val="110000"/>
              </a:lnSpc>
              <a:spcBef>
                <a:spcPts val="700"/>
              </a:spcBef>
              <a:defRPr sz="1400"/>
            </a:pPr>
            <a:r>
              <a:t>Possible tasks</a:t>
            </a:r>
          </a:p>
          <a:p>
            <a:pPr algn="l">
              <a:lnSpc>
                <a:spcPct val="110000"/>
              </a:lnSpc>
              <a:spcBef>
                <a:spcPts val="700"/>
              </a:spcBef>
              <a:defRPr i="1" sz="1400">
                <a:latin typeface="Mulish ExtraLight Regular"/>
                <a:ea typeface="Mulish ExtraLight Regular"/>
                <a:cs typeface="Mulish ExtraLight Regular"/>
                <a:sym typeface="Mulish ExtraLight Regular"/>
              </a:defRPr>
            </a:pPr>
            <a:r>
              <a:t>Prayer ministry, spiritual warfare...</a:t>
            </a:r>
          </a:p>
          <a:p>
            <a:pPr algn="l">
              <a:lnSpc>
                <a:spcPct val="110000"/>
              </a:lnSpc>
              <a:spcBef>
                <a:spcPts val="700"/>
              </a:spcBef>
              <a:defRPr sz="1400"/>
            </a:pPr>
            <a:r>
              <a:t>Questions</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In your opinion, why do some Christians insist that the gift of tongues doesn‘t exist today?</a:t>
            </a:r>
          </a:p>
          <a:p>
            <a:pPr marL="215900" indent="-152400" algn="l">
              <a:lnSpc>
                <a:spcPct val="110000"/>
              </a:lnSpc>
              <a:spcBef>
                <a:spcPts val="700"/>
              </a:spcBef>
              <a:buSzPct val="100000"/>
              <a:buChar char="•"/>
              <a:defRPr sz="1400">
                <a:latin typeface="Mulish ExtraLight Regular"/>
                <a:ea typeface="Mulish ExtraLight Regular"/>
                <a:cs typeface="Mulish ExtraLight Regular"/>
                <a:sym typeface="Mulish ExtraLight Regular"/>
              </a:defRPr>
            </a:pPr>
            <a:r>
              <a:t>Could the gift of tongues be useful in your own spiritual life?</a:t>
            </a:r>
          </a:p>
        </p:txBody>
      </p:sp>
      <p:pic>
        <p:nvPicPr>
          <p:cNvPr id="732" name="flame.png" descr="flame.png"/>
          <p:cNvPicPr>
            <a:picLocks noChangeAspect="1"/>
          </p:cNvPicPr>
          <p:nvPr/>
        </p:nvPicPr>
        <p:blipFill>
          <a:blip r:embed="rId3">
            <a:extLst/>
          </a:blip>
          <a:srcRect l="0" t="0" r="0" b="0"/>
          <a:stretch>
            <a:fillRect/>
          </a:stretch>
        </p:blipFill>
        <p:spPr>
          <a:xfrm>
            <a:off x="647138" y="1067232"/>
            <a:ext cx="705619" cy="1680044"/>
          </a:xfrm>
          <a:prstGeom prst="rect">
            <a:avLst/>
          </a:prstGeom>
          <a:ln w="12700">
            <a:miter lim="400000"/>
          </a:ln>
        </p:spPr>
      </p:pic>
      <p:grpSp>
        <p:nvGrpSpPr>
          <p:cNvPr id="735" name="TextBox 6">
            <a:hlinkClick r:id="rId4" invalidUrl="" action="ppaction://hlinksldjump" tgtFrame="" tooltip="" history="1" highlightClick="0" endSnd="0"/>
          </p:cNvPr>
          <p:cNvGrpSpPr/>
          <p:nvPr/>
        </p:nvGrpSpPr>
        <p:grpSpPr>
          <a:xfrm>
            <a:off x="3203848" y="6188771"/>
            <a:ext cx="3183136" cy="320041"/>
            <a:chOff x="0" y="-10440"/>
            <a:chExt cx="3183135" cy="320040"/>
          </a:xfrm>
        </p:grpSpPr>
        <p:sp>
          <p:nvSpPr>
            <p:cNvPr id="733" name="Rounded Rectangle"/>
            <p:cNvSpPr/>
            <p:nvPr/>
          </p:nvSpPr>
          <p:spPr>
            <a:xfrm>
              <a:off x="0" y="0"/>
              <a:ext cx="3183136" cy="307807"/>
            </a:xfrm>
            <a:prstGeom prst="roundRect">
              <a:avLst>
                <a:gd name="adj" fmla="val 16667"/>
              </a:avLst>
            </a:prstGeom>
            <a:solidFill>
              <a:srgbClr val="D5D4AE"/>
            </a:solidFill>
            <a:ln w="12700" cap="flat">
              <a:noFill/>
              <a:miter lim="400000"/>
            </a:ln>
            <a:effectLst/>
          </p:spPr>
          <p:txBody>
            <a:bodyPr wrap="square" lIns="45719" tIns="45719" rIns="45719" bIns="45719" numCol="1" anchor="t">
              <a:noAutofit/>
            </a:bodyPr>
            <a:lstStyle/>
            <a:p>
              <a:pPr>
                <a:defRPr b="1" sz="1200">
                  <a:latin typeface="Tahoma"/>
                  <a:ea typeface="Tahoma"/>
                  <a:cs typeface="Tahoma"/>
                  <a:sym typeface="Tahoma"/>
                </a:defRPr>
              </a:pPr>
            </a:p>
          </p:txBody>
        </p:sp>
        <p:sp>
          <p:nvSpPr>
            <p:cNvPr id="734" name="Return to gift description index"/>
            <p:cNvSpPr txBox="1"/>
            <p:nvPr/>
          </p:nvSpPr>
          <p:spPr>
            <a:xfrm>
              <a:off x="186737" y="-10441"/>
              <a:ext cx="2731577" cy="320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l">
                <a:defRPr sz="1400"/>
              </a:lvl1pPr>
            </a:lstStyle>
            <a:p>
              <a:pPr/>
              <a:r>
                <a:t>Return to gift description index</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 name="Rectangle"/>
          <p:cNvSpPr/>
          <p:nvPr/>
        </p:nvSpPr>
        <p:spPr>
          <a:xfrm>
            <a:off x="1462080" y="1654742"/>
            <a:ext cx="7897691" cy="1385568"/>
          </a:xfrm>
          <a:prstGeom prst="rect">
            <a:avLst/>
          </a:prstGeom>
          <a:solidFill>
            <a:srgbClr val="628AB1"/>
          </a:solidFill>
          <a:ln w="12700">
            <a:miter lim="400000"/>
          </a:ln>
        </p:spPr>
        <p:txBody>
          <a:bodyPr lIns="45719" rIns="45719"/>
          <a:lstStyle/>
          <a:p>
            <a:pPr algn="l">
              <a:defRPr sz="2400">
                <a:latin typeface="+mn-lt"/>
                <a:ea typeface="+mn-ea"/>
                <a:cs typeface="+mn-cs"/>
                <a:sym typeface="Arial"/>
              </a:defRPr>
            </a:pPr>
          </a:p>
        </p:txBody>
      </p:sp>
      <p:grpSp>
        <p:nvGrpSpPr>
          <p:cNvPr id="104" name="Group"/>
          <p:cNvGrpSpPr/>
          <p:nvPr/>
        </p:nvGrpSpPr>
        <p:grpSpPr>
          <a:xfrm>
            <a:off x="3467229" y="1654345"/>
            <a:ext cx="3887392" cy="1386362"/>
            <a:chOff x="0" y="0"/>
            <a:chExt cx="3887390" cy="1386360"/>
          </a:xfrm>
        </p:grpSpPr>
        <p:sp>
          <p:nvSpPr>
            <p:cNvPr id="100" name="Rectangle"/>
            <p:cNvSpPr/>
            <p:nvPr/>
          </p:nvSpPr>
          <p:spPr>
            <a:xfrm>
              <a:off x="0" y="0"/>
              <a:ext cx="1270000" cy="1383572"/>
            </a:xfrm>
            <a:prstGeom prst="rect">
              <a:avLst/>
            </a:prstGeom>
            <a:solidFill>
              <a:srgbClr val="6C7184"/>
            </a:solidFill>
            <a:ln w="12700" cap="flat">
              <a:noFill/>
              <a:miter lim="400000"/>
            </a:ln>
            <a:effectLst/>
          </p:spPr>
          <p:txBody>
            <a:bodyPr wrap="square" lIns="45719" tIns="45719" rIns="45719" bIns="45719" numCol="1" anchor="t">
              <a:noAutofit/>
            </a:bodyPr>
            <a:lstStyle/>
            <a:p>
              <a:pPr algn="l">
                <a:defRPr sz="2400">
                  <a:latin typeface="+mn-lt"/>
                  <a:ea typeface="+mn-ea"/>
                  <a:cs typeface="+mn-cs"/>
                  <a:sym typeface="Arial"/>
                </a:defRPr>
              </a:pPr>
            </a:p>
          </p:txBody>
        </p:sp>
        <p:grpSp>
          <p:nvGrpSpPr>
            <p:cNvPr id="103" name="Group"/>
            <p:cNvGrpSpPr/>
            <p:nvPr/>
          </p:nvGrpSpPr>
          <p:grpSpPr>
            <a:xfrm>
              <a:off x="1100931" y="2557"/>
              <a:ext cx="2786460" cy="1383804"/>
              <a:chOff x="0" y="0"/>
              <a:chExt cx="2786459" cy="1383803"/>
            </a:xfrm>
          </p:grpSpPr>
          <p:sp>
            <p:nvSpPr>
              <p:cNvPr id="101" name="Shape"/>
              <p:cNvSpPr/>
              <p:nvPr/>
            </p:nvSpPr>
            <p:spPr>
              <a:xfrm>
                <a:off x="127000" y="0"/>
                <a:ext cx="2659460" cy="13838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2110" y="21600"/>
                    </a:lnTo>
                    <a:lnTo>
                      <a:pt x="21600" y="10802"/>
                    </a:lnTo>
                    <a:lnTo>
                      <a:pt x="12110" y="4"/>
                    </a:lnTo>
                    <a:lnTo>
                      <a:pt x="12110" y="0"/>
                    </a:lnTo>
                    <a:lnTo>
                      <a:pt x="0" y="0"/>
                    </a:lnTo>
                    <a:close/>
                  </a:path>
                </a:pathLst>
              </a:custGeom>
              <a:solidFill>
                <a:srgbClr val="F8F5EB"/>
              </a:solidFill>
              <a:ln w="12700" cap="flat">
                <a:noFill/>
                <a:miter lim="400000"/>
              </a:ln>
              <a:effectLst/>
            </p:spPr>
            <p:txBody>
              <a:bodyPr wrap="square" lIns="45719" tIns="45719" rIns="45719" bIns="45719" numCol="1" anchor="t">
                <a:noAutofit/>
              </a:bodyPr>
              <a:lstStyle/>
              <a:p>
                <a:pPr algn="l">
                  <a:defRPr sz="2400">
                    <a:latin typeface="+mn-lt"/>
                    <a:ea typeface="+mn-ea"/>
                    <a:cs typeface="+mn-cs"/>
                    <a:sym typeface="Arial"/>
                  </a:defRPr>
                </a:pPr>
              </a:p>
            </p:txBody>
          </p:sp>
          <p:sp>
            <p:nvSpPr>
              <p:cNvPr id="102" name="Shape"/>
              <p:cNvSpPr/>
              <p:nvPr/>
            </p:nvSpPr>
            <p:spPr>
              <a:xfrm>
                <a:off x="0" y="0"/>
                <a:ext cx="2659460" cy="13838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2110" y="21600"/>
                    </a:lnTo>
                    <a:lnTo>
                      <a:pt x="21600" y="10802"/>
                    </a:lnTo>
                    <a:lnTo>
                      <a:pt x="12110" y="4"/>
                    </a:lnTo>
                    <a:lnTo>
                      <a:pt x="12110" y="0"/>
                    </a:lnTo>
                    <a:lnTo>
                      <a:pt x="0" y="0"/>
                    </a:lnTo>
                    <a:close/>
                  </a:path>
                </a:pathLst>
              </a:custGeom>
              <a:solidFill>
                <a:srgbClr val="6C7184"/>
              </a:solidFill>
              <a:ln w="12700" cap="flat">
                <a:noFill/>
                <a:miter lim="400000"/>
              </a:ln>
              <a:effectLst/>
            </p:spPr>
            <p:txBody>
              <a:bodyPr wrap="square" lIns="45719" tIns="45719" rIns="45719" bIns="45719" numCol="1" anchor="t">
                <a:noAutofit/>
              </a:bodyPr>
              <a:lstStyle/>
              <a:p>
                <a:pPr algn="l">
                  <a:defRPr sz="2400">
                    <a:latin typeface="+mn-lt"/>
                    <a:ea typeface="+mn-ea"/>
                    <a:cs typeface="+mn-cs"/>
                    <a:sym typeface="Arial"/>
                  </a:defRPr>
                </a:pPr>
              </a:p>
            </p:txBody>
          </p:sp>
        </p:grpSp>
      </p:grpSp>
      <p:grpSp>
        <p:nvGrpSpPr>
          <p:cNvPr id="109" name="Group"/>
          <p:cNvGrpSpPr/>
          <p:nvPr/>
        </p:nvGrpSpPr>
        <p:grpSpPr>
          <a:xfrm>
            <a:off x="2324229" y="1654345"/>
            <a:ext cx="3379392" cy="1386362"/>
            <a:chOff x="0" y="0"/>
            <a:chExt cx="3379390" cy="1386360"/>
          </a:xfrm>
        </p:grpSpPr>
        <p:sp>
          <p:nvSpPr>
            <p:cNvPr id="105" name="Rectangle"/>
            <p:cNvSpPr/>
            <p:nvPr/>
          </p:nvSpPr>
          <p:spPr>
            <a:xfrm>
              <a:off x="0" y="0"/>
              <a:ext cx="1270000" cy="1383572"/>
            </a:xfrm>
            <a:prstGeom prst="rect">
              <a:avLst/>
            </a:prstGeom>
            <a:solidFill>
              <a:srgbClr val="525565"/>
            </a:solidFill>
            <a:ln w="12700" cap="flat">
              <a:noFill/>
              <a:miter lim="400000"/>
            </a:ln>
            <a:effectLst/>
          </p:spPr>
          <p:txBody>
            <a:bodyPr wrap="square" lIns="45719" tIns="45719" rIns="45719" bIns="45719" numCol="1" anchor="t">
              <a:noAutofit/>
            </a:bodyPr>
            <a:lstStyle/>
            <a:p>
              <a:pPr algn="l">
                <a:defRPr sz="2400">
                  <a:latin typeface="+mn-lt"/>
                  <a:ea typeface="+mn-ea"/>
                  <a:cs typeface="+mn-cs"/>
                  <a:sym typeface="Arial"/>
                </a:defRPr>
              </a:pPr>
            </a:p>
          </p:txBody>
        </p:sp>
        <p:grpSp>
          <p:nvGrpSpPr>
            <p:cNvPr id="108" name="Group"/>
            <p:cNvGrpSpPr/>
            <p:nvPr/>
          </p:nvGrpSpPr>
          <p:grpSpPr>
            <a:xfrm>
              <a:off x="592931" y="2557"/>
              <a:ext cx="2786460" cy="1383804"/>
              <a:chOff x="0" y="0"/>
              <a:chExt cx="2786459" cy="1383803"/>
            </a:xfrm>
          </p:grpSpPr>
          <p:sp>
            <p:nvSpPr>
              <p:cNvPr id="106" name="Shape"/>
              <p:cNvSpPr/>
              <p:nvPr/>
            </p:nvSpPr>
            <p:spPr>
              <a:xfrm>
                <a:off x="127000" y="0"/>
                <a:ext cx="2659460" cy="13838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2110" y="21600"/>
                    </a:lnTo>
                    <a:lnTo>
                      <a:pt x="21600" y="10802"/>
                    </a:lnTo>
                    <a:lnTo>
                      <a:pt x="12110" y="4"/>
                    </a:lnTo>
                    <a:lnTo>
                      <a:pt x="12110" y="0"/>
                    </a:lnTo>
                    <a:lnTo>
                      <a:pt x="0" y="0"/>
                    </a:lnTo>
                    <a:close/>
                  </a:path>
                </a:pathLst>
              </a:custGeom>
              <a:solidFill>
                <a:srgbClr val="F8F5EB"/>
              </a:solidFill>
              <a:ln w="12700" cap="flat">
                <a:noFill/>
                <a:miter lim="400000"/>
              </a:ln>
              <a:effectLst/>
            </p:spPr>
            <p:txBody>
              <a:bodyPr wrap="square" lIns="45719" tIns="45719" rIns="45719" bIns="45719" numCol="1" anchor="t">
                <a:noAutofit/>
              </a:bodyPr>
              <a:lstStyle/>
              <a:p>
                <a:pPr algn="l">
                  <a:defRPr sz="2400">
                    <a:latin typeface="+mn-lt"/>
                    <a:ea typeface="+mn-ea"/>
                    <a:cs typeface="+mn-cs"/>
                    <a:sym typeface="Arial"/>
                  </a:defRPr>
                </a:pPr>
              </a:p>
            </p:txBody>
          </p:sp>
          <p:sp>
            <p:nvSpPr>
              <p:cNvPr id="107" name="Shape"/>
              <p:cNvSpPr/>
              <p:nvPr/>
            </p:nvSpPr>
            <p:spPr>
              <a:xfrm>
                <a:off x="0" y="0"/>
                <a:ext cx="2659460" cy="13838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2110" y="21600"/>
                    </a:lnTo>
                    <a:lnTo>
                      <a:pt x="21600" y="10802"/>
                    </a:lnTo>
                    <a:lnTo>
                      <a:pt x="12110" y="4"/>
                    </a:lnTo>
                    <a:lnTo>
                      <a:pt x="12110" y="0"/>
                    </a:lnTo>
                    <a:lnTo>
                      <a:pt x="0" y="0"/>
                    </a:lnTo>
                    <a:close/>
                  </a:path>
                </a:pathLst>
              </a:custGeom>
              <a:solidFill>
                <a:srgbClr val="525565"/>
              </a:solidFill>
              <a:ln w="12700" cap="flat">
                <a:noFill/>
                <a:miter lim="400000"/>
              </a:ln>
              <a:effectLst/>
            </p:spPr>
            <p:txBody>
              <a:bodyPr wrap="square" lIns="45719" tIns="45719" rIns="45719" bIns="45719" numCol="1" anchor="t">
                <a:noAutofit/>
              </a:bodyPr>
              <a:lstStyle/>
              <a:p>
                <a:pPr algn="l">
                  <a:defRPr sz="2400">
                    <a:latin typeface="+mn-lt"/>
                    <a:ea typeface="+mn-ea"/>
                    <a:cs typeface="+mn-cs"/>
                    <a:sym typeface="Arial"/>
                  </a:defRPr>
                </a:pPr>
              </a:p>
            </p:txBody>
          </p:sp>
        </p:grpSp>
      </p:grpSp>
      <p:grpSp>
        <p:nvGrpSpPr>
          <p:cNvPr id="112" name="Group"/>
          <p:cNvGrpSpPr/>
          <p:nvPr/>
        </p:nvGrpSpPr>
        <p:grpSpPr>
          <a:xfrm>
            <a:off x="-88771" y="1654345"/>
            <a:ext cx="4014392" cy="1386362"/>
            <a:chOff x="0" y="0"/>
            <a:chExt cx="4014390" cy="1386360"/>
          </a:xfrm>
        </p:grpSpPr>
        <p:sp>
          <p:nvSpPr>
            <p:cNvPr id="110" name="Shape"/>
            <p:cNvSpPr/>
            <p:nvPr/>
          </p:nvSpPr>
          <p:spPr>
            <a:xfrm>
              <a:off x="1354931" y="2557"/>
              <a:ext cx="2659460" cy="13838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2110" y="21600"/>
                  </a:lnTo>
                  <a:lnTo>
                    <a:pt x="21600" y="10802"/>
                  </a:lnTo>
                  <a:lnTo>
                    <a:pt x="12110" y="4"/>
                  </a:lnTo>
                  <a:lnTo>
                    <a:pt x="12110" y="0"/>
                  </a:lnTo>
                  <a:lnTo>
                    <a:pt x="0" y="0"/>
                  </a:lnTo>
                  <a:close/>
                </a:path>
              </a:pathLst>
            </a:custGeom>
            <a:solidFill>
              <a:srgbClr val="F8F5EB"/>
            </a:solidFill>
            <a:ln w="12700" cap="flat">
              <a:noFill/>
              <a:miter lim="400000"/>
            </a:ln>
            <a:effectLst/>
          </p:spPr>
          <p:txBody>
            <a:bodyPr wrap="square" lIns="45719" tIns="45719" rIns="45719" bIns="45719" numCol="1" anchor="t">
              <a:noAutofit/>
            </a:bodyPr>
            <a:lstStyle/>
            <a:p>
              <a:pPr algn="l">
                <a:defRPr sz="2400">
                  <a:latin typeface="+mn-lt"/>
                  <a:ea typeface="+mn-ea"/>
                  <a:cs typeface="+mn-cs"/>
                  <a:sym typeface="Arial"/>
                </a:defRPr>
              </a:pPr>
            </a:p>
          </p:txBody>
        </p:sp>
        <p:sp>
          <p:nvSpPr>
            <p:cNvPr id="111" name="Shape"/>
            <p:cNvSpPr/>
            <p:nvPr/>
          </p:nvSpPr>
          <p:spPr>
            <a:xfrm>
              <a:off x="0" y="0"/>
              <a:ext cx="3887391" cy="13863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557"/>
                  </a:lnTo>
                  <a:lnTo>
                    <a:pt x="6823" y="21557"/>
                  </a:lnTo>
                  <a:lnTo>
                    <a:pt x="6823" y="21600"/>
                  </a:lnTo>
                  <a:lnTo>
                    <a:pt x="15108" y="21600"/>
                  </a:lnTo>
                  <a:lnTo>
                    <a:pt x="21600" y="10822"/>
                  </a:lnTo>
                  <a:lnTo>
                    <a:pt x="15108" y="43"/>
                  </a:lnTo>
                  <a:lnTo>
                    <a:pt x="15108" y="40"/>
                  </a:lnTo>
                  <a:lnTo>
                    <a:pt x="7057" y="40"/>
                  </a:lnTo>
                  <a:lnTo>
                    <a:pt x="7057" y="0"/>
                  </a:lnTo>
                  <a:lnTo>
                    <a:pt x="0" y="0"/>
                  </a:lnTo>
                  <a:close/>
                </a:path>
              </a:pathLst>
            </a:custGeom>
            <a:solidFill>
              <a:srgbClr val="4A6C94"/>
            </a:solidFill>
            <a:ln w="12700" cap="flat">
              <a:noFill/>
              <a:miter lim="400000"/>
            </a:ln>
            <a:effectLst/>
          </p:spPr>
          <p:txBody>
            <a:bodyPr wrap="square" lIns="45719" tIns="45719" rIns="45719" bIns="45719" numCol="1" anchor="t">
              <a:noAutofit/>
            </a:bodyPr>
            <a:lstStyle/>
            <a:p>
              <a:pPr algn="l">
                <a:defRPr sz="2400">
                  <a:latin typeface="+mn-lt"/>
                  <a:ea typeface="+mn-ea"/>
                  <a:cs typeface="+mn-cs"/>
                  <a:sym typeface="Arial"/>
                </a:defRPr>
              </a:pPr>
            </a:p>
          </p:txBody>
        </p:sp>
      </p:grpSp>
      <p:grpSp>
        <p:nvGrpSpPr>
          <p:cNvPr id="115" name="Group"/>
          <p:cNvGrpSpPr/>
          <p:nvPr/>
        </p:nvGrpSpPr>
        <p:grpSpPr>
          <a:xfrm>
            <a:off x="-88771" y="1654345"/>
            <a:ext cx="4014392" cy="1386362"/>
            <a:chOff x="0" y="0"/>
            <a:chExt cx="4014390" cy="1386360"/>
          </a:xfrm>
        </p:grpSpPr>
        <p:sp>
          <p:nvSpPr>
            <p:cNvPr id="113" name="Shape"/>
            <p:cNvSpPr/>
            <p:nvPr/>
          </p:nvSpPr>
          <p:spPr>
            <a:xfrm>
              <a:off x="1354931" y="2557"/>
              <a:ext cx="2659460" cy="13838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2110" y="21600"/>
                  </a:lnTo>
                  <a:lnTo>
                    <a:pt x="21600" y="10802"/>
                  </a:lnTo>
                  <a:lnTo>
                    <a:pt x="12110" y="4"/>
                  </a:lnTo>
                  <a:lnTo>
                    <a:pt x="12110" y="0"/>
                  </a:lnTo>
                  <a:lnTo>
                    <a:pt x="0" y="0"/>
                  </a:lnTo>
                  <a:close/>
                </a:path>
              </a:pathLst>
            </a:custGeom>
            <a:solidFill>
              <a:srgbClr val="F8F5EB"/>
            </a:solidFill>
            <a:ln w="12700" cap="flat">
              <a:noFill/>
              <a:miter lim="400000"/>
            </a:ln>
            <a:effectLst/>
          </p:spPr>
          <p:txBody>
            <a:bodyPr wrap="square" lIns="45719" tIns="45719" rIns="45719" bIns="45719" numCol="1" anchor="t">
              <a:noAutofit/>
            </a:bodyPr>
            <a:lstStyle/>
            <a:p>
              <a:pPr algn="l">
                <a:defRPr sz="2400">
                  <a:latin typeface="+mn-lt"/>
                  <a:ea typeface="+mn-ea"/>
                  <a:cs typeface="+mn-cs"/>
                  <a:sym typeface="Arial"/>
                </a:defRPr>
              </a:pPr>
            </a:p>
          </p:txBody>
        </p:sp>
        <p:sp>
          <p:nvSpPr>
            <p:cNvPr id="114" name="Shape"/>
            <p:cNvSpPr/>
            <p:nvPr/>
          </p:nvSpPr>
          <p:spPr>
            <a:xfrm>
              <a:off x="0" y="0"/>
              <a:ext cx="3887391" cy="13863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557"/>
                  </a:lnTo>
                  <a:lnTo>
                    <a:pt x="6823" y="21557"/>
                  </a:lnTo>
                  <a:lnTo>
                    <a:pt x="6823" y="21600"/>
                  </a:lnTo>
                  <a:lnTo>
                    <a:pt x="15108" y="21600"/>
                  </a:lnTo>
                  <a:lnTo>
                    <a:pt x="21600" y="10822"/>
                  </a:lnTo>
                  <a:lnTo>
                    <a:pt x="15108" y="43"/>
                  </a:lnTo>
                  <a:lnTo>
                    <a:pt x="15108" y="40"/>
                  </a:lnTo>
                  <a:lnTo>
                    <a:pt x="7057" y="40"/>
                  </a:lnTo>
                  <a:lnTo>
                    <a:pt x="7057" y="0"/>
                  </a:lnTo>
                  <a:lnTo>
                    <a:pt x="0" y="0"/>
                  </a:lnTo>
                  <a:close/>
                </a:path>
              </a:pathLst>
            </a:custGeom>
            <a:solidFill>
              <a:srgbClr val="4A6C94"/>
            </a:solidFill>
            <a:ln w="12700" cap="flat">
              <a:noFill/>
              <a:miter lim="400000"/>
            </a:ln>
            <a:effectLst/>
          </p:spPr>
          <p:txBody>
            <a:bodyPr wrap="square" lIns="45719" tIns="45719" rIns="45719" bIns="45719" numCol="1" anchor="t">
              <a:noAutofit/>
            </a:bodyPr>
            <a:lstStyle/>
            <a:p>
              <a:pPr algn="l">
                <a:defRPr sz="2400">
                  <a:latin typeface="+mn-lt"/>
                  <a:ea typeface="+mn-ea"/>
                  <a:cs typeface="+mn-cs"/>
                  <a:sym typeface="Arial"/>
                </a:defRPr>
              </a:pPr>
            </a:p>
          </p:txBody>
        </p:sp>
      </p:grpSp>
      <p:sp>
        <p:nvSpPr>
          <p:cNvPr id="116" name="Text Box 21"/>
          <p:cNvSpPr txBox="1"/>
          <p:nvPr/>
        </p:nvSpPr>
        <p:spPr>
          <a:xfrm>
            <a:off x="7422291" y="2155756"/>
            <a:ext cx="1692817" cy="383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spcBef>
                <a:spcPts val="1300"/>
              </a:spcBef>
              <a:defRPr sz="1800">
                <a:solidFill>
                  <a:schemeClr val="accent3">
                    <a:lumOff val="44000"/>
                  </a:schemeClr>
                </a:solidFill>
              </a:defRPr>
            </a:lvl1pPr>
          </a:lstStyle>
          <a:p>
            <a:pPr/>
            <a:r>
              <a:t>Power</a:t>
            </a:r>
          </a:p>
        </p:txBody>
      </p:sp>
      <p:sp>
        <p:nvSpPr>
          <p:cNvPr id="117" name="Text Box 21"/>
          <p:cNvSpPr txBox="1"/>
          <p:nvPr/>
        </p:nvSpPr>
        <p:spPr>
          <a:xfrm>
            <a:off x="375582" y="1806506"/>
            <a:ext cx="2497265" cy="967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1800">
                <a:solidFill>
                  <a:schemeClr val="accent3">
                    <a:lumOff val="44000"/>
                  </a:schemeClr>
                </a:solidFill>
                <a:latin typeface="Mulish ExtraLight Regular"/>
                <a:ea typeface="Mulish ExtraLight Regular"/>
                <a:cs typeface="Mulish ExtraLight Regular"/>
                <a:sym typeface="Mulish ExtraLight Regular"/>
              </a:defRPr>
            </a:pPr>
            <a:r>
              <a:t>There are different kinds of </a:t>
            </a:r>
            <a:r>
              <a:rPr>
                <a:latin typeface="Mulish ExtraLight Bold"/>
                <a:ea typeface="Mulish ExtraLight Bold"/>
                <a:cs typeface="Mulish ExtraLight Bold"/>
                <a:sym typeface="Mulish ExtraLight Bold"/>
              </a:rPr>
              <a:t>gifts</a:t>
            </a:r>
            <a:r>
              <a:t>,</a:t>
            </a:r>
          </a:p>
          <a:p>
            <a:pPr algn="l">
              <a:defRPr sz="1800">
                <a:solidFill>
                  <a:schemeClr val="accent3">
                    <a:lumOff val="44000"/>
                  </a:schemeClr>
                </a:solidFill>
                <a:latin typeface="Mulish ExtraLight Regular"/>
                <a:ea typeface="Mulish ExtraLight Regular"/>
                <a:cs typeface="Mulish ExtraLight Regular"/>
                <a:sym typeface="Mulish ExtraLight Regular"/>
              </a:defRPr>
            </a:pPr>
            <a:r>
              <a:t>but the same </a:t>
            </a:r>
            <a:r>
              <a:rPr>
                <a:latin typeface="Mulish ExtraLight Bold"/>
                <a:ea typeface="Mulish ExtraLight Bold"/>
                <a:cs typeface="Mulish ExtraLight Bold"/>
                <a:sym typeface="Mulish ExtraLight Bold"/>
              </a:rPr>
              <a:t>Spirit.</a:t>
            </a:r>
          </a:p>
        </p:txBody>
      </p:sp>
      <p:sp>
        <p:nvSpPr>
          <p:cNvPr id="118" name="Text Box 21"/>
          <p:cNvSpPr txBox="1"/>
          <p:nvPr/>
        </p:nvSpPr>
        <p:spPr>
          <a:xfrm>
            <a:off x="3678873" y="2143056"/>
            <a:ext cx="1448957" cy="383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10000"/>
              </a:lnSpc>
              <a:defRPr sz="1800">
                <a:solidFill>
                  <a:schemeClr val="accent3">
                    <a:lumOff val="44000"/>
                  </a:schemeClr>
                </a:solidFill>
              </a:defRPr>
            </a:lvl1pPr>
          </a:lstStyle>
          <a:p>
            <a:pPr/>
            <a:r>
              <a:t>Spirit</a:t>
            </a:r>
          </a:p>
        </p:txBody>
      </p:sp>
      <p:sp>
        <p:nvSpPr>
          <p:cNvPr id="119" name="Text Box 21"/>
          <p:cNvSpPr txBox="1"/>
          <p:nvPr/>
        </p:nvSpPr>
        <p:spPr>
          <a:xfrm>
            <a:off x="5516083" y="2155756"/>
            <a:ext cx="1448956" cy="383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10000"/>
              </a:lnSpc>
              <a:defRPr sz="1800">
                <a:solidFill>
                  <a:schemeClr val="accent3">
                    <a:lumOff val="44000"/>
                  </a:schemeClr>
                </a:solidFill>
              </a:defRPr>
            </a:lvl1pPr>
          </a:lstStyle>
          <a:p>
            <a:pPr/>
            <a:r>
              <a:t>gifts</a:t>
            </a:r>
          </a:p>
        </p:txBody>
      </p:sp>
      <p:sp>
        <p:nvSpPr>
          <p:cNvPr id="120" name="Rectangle"/>
          <p:cNvSpPr/>
          <p:nvPr/>
        </p:nvSpPr>
        <p:spPr>
          <a:xfrm>
            <a:off x="1462080" y="3178742"/>
            <a:ext cx="7897691" cy="1385568"/>
          </a:xfrm>
          <a:prstGeom prst="rect">
            <a:avLst/>
          </a:prstGeom>
          <a:solidFill>
            <a:srgbClr val="B7625F"/>
          </a:solidFill>
          <a:ln w="12700">
            <a:miter lim="400000"/>
          </a:ln>
        </p:spPr>
        <p:txBody>
          <a:bodyPr lIns="45719" rIns="45719"/>
          <a:lstStyle/>
          <a:p>
            <a:pPr algn="l">
              <a:defRPr sz="2400">
                <a:latin typeface="+mn-lt"/>
                <a:ea typeface="+mn-ea"/>
                <a:cs typeface="+mn-cs"/>
                <a:sym typeface="Arial"/>
              </a:defRPr>
            </a:pPr>
          </a:p>
        </p:txBody>
      </p:sp>
      <p:grpSp>
        <p:nvGrpSpPr>
          <p:cNvPr id="125" name="Group"/>
          <p:cNvGrpSpPr/>
          <p:nvPr/>
        </p:nvGrpSpPr>
        <p:grpSpPr>
          <a:xfrm>
            <a:off x="3467229" y="3178345"/>
            <a:ext cx="3887392" cy="1386362"/>
            <a:chOff x="0" y="0"/>
            <a:chExt cx="3887390" cy="1386360"/>
          </a:xfrm>
        </p:grpSpPr>
        <p:sp>
          <p:nvSpPr>
            <p:cNvPr id="121" name="Rectangle"/>
            <p:cNvSpPr/>
            <p:nvPr/>
          </p:nvSpPr>
          <p:spPr>
            <a:xfrm>
              <a:off x="0" y="0"/>
              <a:ext cx="1270000" cy="1383572"/>
            </a:xfrm>
            <a:prstGeom prst="rect">
              <a:avLst/>
            </a:prstGeom>
            <a:solidFill>
              <a:srgbClr val="A25A6F"/>
            </a:solidFill>
            <a:ln w="12700" cap="flat">
              <a:noFill/>
              <a:miter lim="400000"/>
            </a:ln>
            <a:effectLst/>
          </p:spPr>
          <p:txBody>
            <a:bodyPr wrap="square" lIns="45719" tIns="45719" rIns="45719" bIns="45719" numCol="1" anchor="t">
              <a:noAutofit/>
            </a:bodyPr>
            <a:lstStyle/>
            <a:p>
              <a:pPr algn="l">
                <a:defRPr sz="2400">
                  <a:latin typeface="+mn-lt"/>
                  <a:ea typeface="+mn-ea"/>
                  <a:cs typeface="+mn-cs"/>
                  <a:sym typeface="Arial"/>
                </a:defRPr>
              </a:pPr>
            </a:p>
          </p:txBody>
        </p:sp>
        <p:grpSp>
          <p:nvGrpSpPr>
            <p:cNvPr id="124" name="Group"/>
            <p:cNvGrpSpPr/>
            <p:nvPr/>
          </p:nvGrpSpPr>
          <p:grpSpPr>
            <a:xfrm>
              <a:off x="1100931" y="2557"/>
              <a:ext cx="2786460" cy="1383804"/>
              <a:chOff x="0" y="0"/>
              <a:chExt cx="2786459" cy="1383803"/>
            </a:xfrm>
          </p:grpSpPr>
          <p:sp>
            <p:nvSpPr>
              <p:cNvPr id="122" name="Shape"/>
              <p:cNvSpPr/>
              <p:nvPr/>
            </p:nvSpPr>
            <p:spPr>
              <a:xfrm>
                <a:off x="127000" y="0"/>
                <a:ext cx="2659460" cy="13838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2110" y="21600"/>
                    </a:lnTo>
                    <a:lnTo>
                      <a:pt x="21600" y="10802"/>
                    </a:lnTo>
                    <a:lnTo>
                      <a:pt x="12110" y="4"/>
                    </a:lnTo>
                    <a:lnTo>
                      <a:pt x="12110" y="0"/>
                    </a:lnTo>
                    <a:lnTo>
                      <a:pt x="0" y="0"/>
                    </a:lnTo>
                    <a:close/>
                  </a:path>
                </a:pathLst>
              </a:custGeom>
              <a:solidFill>
                <a:srgbClr val="F8F5EB"/>
              </a:solidFill>
              <a:ln w="12700" cap="flat">
                <a:noFill/>
                <a:miter lim="400000"/>
              </a:ln>
              <a:effectLst/>
            </p:spPr>
            <p:txBody>
              <a:bodyPr wrap="square" lIns="45719" tIns="45719" rIns="45719" bIns="45719" numCol="1" anchor="t">
                <a:noAutofit/>
              </a:bodyPr>
              <a:lstStyle/>
              <a:p>
                <a:pPr algn="l">
                  <a:defRPr sz="2400">
                    <a:latin typeface="+mn-lt"/>
                    <a:ea typeface="+mn-ea"/>
                    <a:cs typeface="+mn-cs"/>
                    <a:sym typeface="Arial"/>
                  </a:defRPr>
                </a:pPr>
              </a:p>
            </p:txBody>
          </p:sp>
          <p:sp>
            <p:nvSpPr>
              <p:cNvPr id="123" name="Shape"/>
              <p:cNvSpPr/>
              <p:nvPr/>
            </p:nvSpPr>
            <p:spPr>
              <a:xfrm>
                <a:off x="0" y="0"/>
                <a:ext cx="2659460" cy="13838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2110" y="21600"/>
                    </a:lnTo>
                    <a:lnTo>
                      <a:pt x="21600" y="10802"/>
                    </a:lnTo>
                    <a:lnTo>
                      <a:pt x="12110" y="4"/>
                    </a:lnTo>
                    <a:lnTo>
                      <a:pt x="12110" y="0"/>
                    </a:lnTo>
                    <a:lnTo>
                      <a:pt x="0" y="0"/>
                    </a:lnTo>
                    <a:close/>
                  </a:path>
                </a:pathLst>
              </a:custGeom>
              <a:solidFill>
                <a:srgbClr val="A25A6F"/>
              </a:solidFill>
              <a:ln w="12700" cap="flat">
                <a:noFill/>
                <a:miter lim="400000"/>
              </a:ln>
              <a:effectLst/>
            </p:spPr>
            <p:txBody>
              <a:bodyPr wrap="square" lIns="45719" tIns="45719" rIns="45719" bIns="45719" numCol="1" anchor="t">
                <a:noAutofit/>
              </a:bodyPr>
              <a:lstStyle/>
              <a:p>
                <a:pPr algn="l">
                  <a:defRPr sz="2400">
                    <a:latin typeface="+mn-lt"/>
                    <a:ea typeface="+mn-ea"/>
                    <a:cs typeface="+mn-cs"/>
                    <a:sym typeface="Arial"/>
                  </a:defRPr>
                </a:pPr>
              </a:p>
            </p:txBody>
          </p:sp>
        </p:grpSp>
      </p:grpSp>
      <p:grpSp>
        <p:nvGrpSpPr>
          <p:cNvPr id="130" name="Group"/>
          <p:cNvGrpSpPr/>
          <p:nvPr/>
        </p:nvGrpSpPr>
        <p:grpSpPr>
          <a:xfrm>
            <a:off x="2324229" y="3178345"/>
            <a:ext cx="3379392" cy="1386362"/>
            <a:chOff x="0" y="0"/>
            <a:chExt cx="3379390" cy="1386360"/>
          </a:xfrm>
        </p:grpSpPr>
        <p:sp>
          <p:nvSpPr>
            <p:cNvPr id="126" name="Rectangle"/>
            <p:cNvSpPr/>
            <p:nvPr/>
          </p:nvSpPr>
          <p:spPr>
            <a:xfrm>
              <a:off x="0" y="0"/>
              <a:ext cx="1270000" cy="1383572"/>
            </a:xfrm>
            <a:prstGeom prst="rect">
              <a:avLst/>
            </a:prstGeom>
            <a:solidFill>
              <a:srgbClr val="74434D"/>
            </a:solidFill>
            <a:ln w="12700" cap="flat">
              <a:noFill/>
              <a:miter lim="400000"/>
            </a:ln>
            <a:effectLst/>
          </p:spPr>
          <p:txBody>
            <a:bodyPr wrap="square" lIns="45719" tIns="45719" rIns="45719" bIns="45719" numCol="1" anchor="t">
              <a:noAutofit/>
            </a:bodyPr>
            <a:lstStyle/>
            <a:p>
              <a:pPr algn="l">
                <a:defRPr sz="2400">
                  <a:latin typeface="+mn-lt"/>
                  <a:ea typeface="+mn-ea"/>
                  <a:cs typeface="+mn-cs"/>
                  <a:sym typeface="Arial"/>
                </a:defRPr>
              </a:pPr>
            </a:p>
          </p:txBody>
        </p:sp>
        <p:grpSp>
          <p:nvGrpSpPr>
            <p:cNvPr id="129" name="Group"/>
            <p:cNvGrpSpPr/>
            <p:nvPr/>
          </p:nvGrpSpPr>
          <p:grpSpPr>
            <a:xfrm>
              <a:off x="592931" y="2557"/>
              <a:ext cx="2786460" cy="1383804"/>
              <a:chOff x="0" y="0"/>
              <a:chExt cx="2786459" cy="1383803"/>
            </a:xfrm>
          </p:grpSpPr>
          <p:sp>
            <p:nvSpPr>
              <p:cNvPr id="127" name="Shape"/>
              <p:cNvSpPr/>
              <p:nvPr/>
            </p:nvSpPr>
            <p:spPr>
              <a:xfrm>
                <a:off x="127000" y="0"/>
                <a:ext cx="2659460" cy="13838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2110" y="21600"/>
                    </a:lnTo>
                    <a:lnTo>
                      <a:pt x="21600" y="10802"/>
                    </a:lnTo>
                    <a:lnTo>
                      <a:pt x="12110" y="4"/>
                    </a:lnTo>
                    <a:lnTo>
                      <a:pt x="12110" y="0"/>
                    </a:lnTo>
                    <a:lnTo>
                      <a:pt x="0" y="0"/>
                    </a:lnTo>
                    <a:close/>
                  </a:path>
                </a:pathLst>
              </a:custGeom>
              <a:solidFill>
                <a:srgbClr val="F8F5EB"/>
              </a:solidFill>
              <a:ln w="12700" cap="flat">
                <a:noFill/>
                <a:miter lim="400000"/>
              </a:ln>
              <a:effectLst/>
            </p:spPr>
            <p:txBody>
              <a:bodyPr wrap="square" lIns="45719" tIns="45719" rIns="45719" bIns="45719" numCol="1" anchor="t">
                <a:noAutofit/>
              </a:bodyPr>
              <a:lstStyle/>
              <a:p>
                <a:pPr algn="l">
                  <a:defRPr sz="2400">
                    <a:latin typeface="+mn-lt"/>
                    <a:ea typeface="+mn-ea"/>
                    <a:cs typeface="+mn-cs"/>
                    <a:sym typeface="Arial"/>
                  </a:defRPr>
                </a:pPr>
              </a:p>
            </p:txBody>
          </p:sp>
          <p:sp>
            <p:nvSpPr>
              <p:cNvPr id="128" name="Shape"/>
              <p:cNvSpPr/>
              <p:nvPr/>
            </p:nvSpPr>
            <p:spPr>
              <a:xfrm>
                <a:off x="0" y="0"/>
                <a:ext cx="2659460" cy="13838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2110" y="21600"/>
                    </a:lnTo>
                    <a:lnTo>
                      <a:pt x="21600" y="10802"/>
                    </a:lnTo>
                    <a:lnTo>
                      <a:pt x="12110" y="4"/>
                    </a:lnTo>
                    <a:lnTo>
                      <a:pt x="12110" y="0"/>
                    </a:lnTo>
                    <a:lnTo>
                      <a:pt x="0" y="0"/>
                    </a:lnTo>
                    <a:close/>
                  </a:path>
                </a:pathLst>
              </a:custGeom>
              <a:solidFill>
                <a:srgbClr val="74434D"/>
              </a:solidFill>
              <a:ln w="12700" cap="flat">
                <a:noFill/>
                <a:miter lim="400000"/>
              </a:ln>
              <a:effectLst/>
            </p:spPr>
            <p:txBody>
              <a:bodyPr wrap="square" lIns="45719" tIns="45719" rIns="45719" bIns="45719" numCol="1" anchor="t">
                <a:noAutofit/>
              </a:bodyPr>
              <a:lstStyle/>
              <a:p>
                <a:pPr algn="l">
                  <a:defRPr sz="2400">
                    <a:latin typeface="+mn-lt"/>
                    <a:ea typeface="+mn-ea"/>
                    <a:cs typeface="+mn-cs"/>
                    <a:sym typeface="Arial"/>
                  </a:defRPr>
                </a:pPr>
              </a:p>
            </p:txBody>
          </p:sp>
        </p:grpSp>
      </p:grpSp>
      <p:grpSp>
        <p:nvGrpSpPr>
          <p:cNvPr id="133" name="Group"/>
          <p:cNvGrpSpPr/>
          <p:nvPr/>
        </p:nvGrpSpPr>
        <p:grpSpPr>
          <a:xfrm>
            <a:off x="-88771" y="3178345"/>
            <a:ext cx="4014392" cy="1386362"/>
            <a:chOff x="0" y="0"/>
            <a:chExt cx="4014390" cy="1386360"/>
          </a:xfrm>
        </p:grpSpPr>
        <p:sp>
          <p:nvSpPr>
            <p:cNvPr id="131" name="Shape"/>
            <p:cNvSpPr/>
            <p:nvPr/>
          </p:nvSpPr>
          <p:spPr>
            <a:xfrm>
              <a:off x="1354931" y="2557"/>
              <a:ext cx="2659460" cy="13838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2110" y="21600"/>
                  </a:lnTo>
                  <a:lnTo>
                    <a:pt x="21600" y="10802"/>
                  </a:lnTo>
                  <a:lnTo>
                    <a:pt x="12110" y="4"/>
                  </a:lnTo>
                  <a:lnTo>
                    <a:pt x="12110" y="0"/>
                  </a:lnTo>
                  <a:lnTo>
                    <a:pt x="0" y="0"/>
                  </a:lnTo>
                  <a:close/>
                </a:path>
              </a:pathLst>
            </a:custGeom>
            <a:solidFill>
              <a:srgbClr val="F8F5EB"/>
            </a:solidFill>
            <a:ln w="12700" cap="flat">
              <a:noFill/>
              <a:miter lim="400000"/>
            </a:ln>
            <a:effectLst/>
          </p:spPr>
          <p:txBody>
            <a:bodyPr wrap="square" lIns="45719" tIns="45719" rIns="45719" bIns="45719" numCol="1" anchor="t">
              <a:noAutofit/>
            </a:bodyPr>
            <a:lstStyle/>
            <a:p>
              <a:pPr algn="l">
                <a:defRPr sz="2400">
                  <a:latin typeface="+mn-lt"/>
                  <a:ea typeface="+mn-ea"/>
                  <a:cs typeface="+mn-cs"/>
                  <a:sym typeface="Arial"/>
                </a:defRPr>
              </a:pPr>
            </a:p>
          </p:txBody>
        </p:sp>
        <p:sp>
          <p:nvSpPr>
            <p:cNvPr id="132" name="Shape"/>
            <p:cNvSpPr/>
            <p:nvPr/>
          </p:nvSpPr>
          <p:spPr>
            <a:xfrm>
              <a:off x="0" y="0"/>
              <a:ext cx="3887391" cy="13863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557"/>
                  </a:lnTo>
                  <a:lnTo>
                    <a:pt x="6823" y="21557"/>
                  </a:lnTo>
                  <a:lnTo>
                    <a:pt x="6823" y="21600"/>
                  </a:lnTo>
                  <a:lnTo>
                    <a:pt x="15108" y="21600"/>
                  </a:lnTo>
                  <a:lnTo>
                    <a:pt x="21600" y="10822"/>
                  </a:lnTo>
                  <a:lnTo>
                    <a:pt x="15108" y="43"/>
                  </a:lnTo>
                  <a:lnTo>
                    <a:pt x="15108" y="40"/>
                  </a:lnTo>
                  <a:lnTo>
                    <a:pt x="7057" y="40"/>
                  </a:lnTo>
                  <a:lnTo>
                    <a:pt x="7057" y="0"/>
                  </a:lnTo>
                  <a:lnTo>
                    <a:pt x="0" y="0"/>
                  </a:lnTo>
                  <a:close/>
                </a:path>
              </a:pathLst>
            </a:custGeom>
            <a:solidFill>
              <a:srgbClr val="9A433F"/>
            </a:solidFill>
            <a:ln w="12700" cap="flat">
              <a:noFill/>
              <a:miter lim="400000"/>
            </a:ln>
            <a:effectLst/>
          </p:spPr>
          <p:txBody>
            <a:bodyPr wrap="square" lIns="45719" tIns="45719" rIns="45719" bIns="45719" numCol="1" anchor="t">
              <a:noAutofit/>
            </a:bodyPr>
            <a:lstStyle/>
            <a:p>
              <a:pPr algn="l">
                <a:defRPr sz="2400">
                  <a:latin typeface="+mn-lt"/>
                  <a:ea typeface="+mn-ea"/>
                  <a:cs typeface="+mn-cs"/>
                  <a:sym typeface="Arial"/>
                </a:defRPr>
              </a:pPr>
            </a:p>
          </p:txBody>
        </p:sp>
      </p:grpSp>
      <p:grpSp>
        <p:nvGrpSpPr>
          <p:cNvPr id="136" name="Group"/>
          <p:cNvGrpSpPr/>
          <p:nvPr/>
        </p:nvGrpSpPr>
        <p:grpSpPr>
          <a:xfrm>
            <a:off x="-88771" y="3178345"/>
            <a:ext cx="4014392" cy="1386362"/>
            <a:chOff x="0" y="0"/>
            <a:chExt cx="4014390" cy="1386360"/>
          </a:xfrm>
        </p:grpSpPr>
        <p:sp>
          <p:nvSpPr>
            <p:cNvPr id="134" name="Shape"/>
            <p:cNvSpPr/>
            <p:nvPr/>
          </p:nvSpPr>
          <p:spPr>
            <a:xfrm>
              <a:off x="1354931" y="2557"/>
              <a:ext cx="2659460" cy="13838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2110" y="21600"/>
                  </a:lnTo>
                  <a:lnTo>
                    <a:pt x="21600" y="10802"/>
                  </a:lnTo>
                  <a:lnTo>
                    <a:pt x="12110" y="4"/>
                  </a:lnTo>
                  <a:lnTo>
                    <a:pt x="12110" y="0"/>
                  </a:lnTo>
                  <a:lnTo>
                    <a:pt x="0" y="0"/>
                  </a:lnTo>
                  <a:close/>
                </a:path>
              </a:pathLst>
            </a:custGeom>
            <a:solidFill>
              <a:srgbClr val="F8F5EB"/>
            </a:solidFill>
            <a:ln w="12700" cap="flat">
              <a:noFill/>
              <a:miter lim="400000"/>
            </a:ln>
            <a:effectLst/>
          </p:spPr>
          <p:txBody>
            <a:bodyPr wrap="square" lIns="45719" tIns="45719" rIns="45719" bIns="45719" numCol="1" anchor="t">
              <a:noAutofit/>
            </a:bodyPr>
            <a:lstStyle/>
            <a:p>
              <a:pPr algn="l">
                <a:defRPr sz="2400">
                  <a:latin typeface="+mn-lt"/>
                  <a:ea typeface="+mn-ea"/>
                  <a:cs typeface="+mn-cs"/>
                  <a:sym typeface="Arial"/>
                </a:defRPr>
              </a:pPr>
            </a:p>
          </p:txBody>
        </p:sp>
        <p:sp>
          <p:nvSpPr>
            <p:cNvPr id="135" name="Shape"/>
            <p:cNvSpPr/>
            <p:nvPr/>
          </p:nvSpPr>
          <p:spPr>
            <a:xfrm>
              <a:off x="0" y="0"/>
              <a:ext cx="3887391" cy="13863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557"/>
                  </a:lnTo>
                  <a:lnTo>
                    <a:pt x="6823" y="21557"/>
                  </a:lnTo>
                  <a:lnTo>
                    <a:pt x="6823" y="21600"/>
                  </a:lnTo>
                  <a:lnTo>
                    <a:pt x="15108" y="21600"/>
                  </a:lnTo>
                  <a:lnTo>
                    <a:pt x="21600" y="10822"/>
                  </a:lnTo>
                  <a:lnTo>
                    <a:pt x="15108" y="43"/>
                  </a:lnTo>
                  <a:lnTo>
                    <a:pt x="15108" y="40"/>
                  </a:lnTo>
                  <a:lnTo>
                    <a:pt x="7057" y="40"/>
                  </a:lnTo>
                  <a:lnTo>
                    <a:pt x="7057" y="0"/>
                  </a:lnTo>
                  <a:lnTo>
                    <a:pt x="0" y="0"/>
                  </a:lnTo>
                  <a:close/>
                </a:path>
              </a:pathLst>
            </a:custGeom>
            <a:solidFill>
              <a:srgbClr val="9A433F"/>
            </a:solidFill>
            <a:ln w="12700" cap="flat">
              <a:noFill/>
              <a:miter lim="400000"/>
            </a:ln>
            <a:effectLst/>
          </p:spPr>
          <p:txBody>
            <a:bodyPr wrap="square" lIns="45719" tIns="45719" rIns="45719" bIns="45719" numCol="1" anchor="t">
              <a:noAutofit/>
            </a:bodyPr>
            <a:lstStyle/>
            <a:p>
              <a:pPr algn="l">
                <a:defRPr sz="2400">
                  <a:latin typeface="+mn-lt"/>
                  <a:ea typeface="+mn-ea"/>
                  <a:cs typeface="+mn-cs"/>
                  <a:sym typeface="Arial"/>
                </a:defRPr>
              </a:pPr>
            </a:p>
          </p:txBody>
        </p:sp>
      </p:grpSp>
      <p:sp>
        <p:nvSpPr>
          <p:cNvPr id="137" name="Text Box 21"/>
          <p:cNvSpPr txBox="1"/>
          <p:nvPr/>
        </p:nvSpPr>
        <p:spPr>
          <a:xfrm>
            <a:off x="7422291" y="3679756"/>
            <a:ext cx="1692817" cy="383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spcBef>
                <a:spcPts val="1300"/>
              </a:spcBef>
              <a:defRPr sz="1800">
                <a:solidFill>
                  <a:schemeClr val="accent3">
                    <a:lumOff val="44000"/>
                  </a:schemeClr>
                </a:solidFill>
              </a:defRPr>
            </a:lvl1pPr>
          </a:lstStyle>
          <a:p>
            <a:pPr/>
            <a:r>
              <a:t>commitment</a:t>
            </a:r>
          </a:p>
        </p:txBody>
      </p:sp>
      <p:sp>
        <p:nvSpPr>
          <p:cNvPr id="138" name="Text Box 21"/>
          <p:cNvSpPr txBox="1"/>
          <p:nvPr/>
        </p:nvSpPr>
        <p:spPr>
          <a:xfrm>
            <a:off x="375582" y="3330506"/>
            <a:ext cx="2497265" cy="967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1800">
                <a:solidFill>
                  <a:schemeClr val="accent3">
                    <a:lumOff val="44000"/>
                  </a:schemeClr>
                </a:solidFill>
                <a:latin typeface="Mulish ExtraLight Regular"/>
                <a:ea typeface="Mulish ExtraLight Regular"/>
                <a:cs typeface="Mulish ExtraLight Regular"/>
                <a:sym typeface="Mulish ExtraLight Regular"/>
              </a:defRPr>
            </a:pPr>
            <a:r>
              <a:t>There are different kinds of </a:t>
            </a:r>
            <a:r>
              <a:rPr>
                <a:latin typeface="Mulish ExtraLight Bold"/>
                <a:ea typeface="Mulish ExtraLight Bold"/>
                <a:cs typeface="Mulish ExtraLight Bold"/>
                <a:sym typeface="Mulish ExtraLight Bold"/>
              </a:rPr>
              <a:t>service</a:t>
            </a:r>
            <a:r>
              <a:t>,</a:t>
            </a:r>
          </a:p>
          <a:p>
            <a:pPr algn="l">
              <a:defRPr sz="1800">
                <a:solidFill>
                  <a:schemeClr val="accent3">
                    <a:lumOff val="44000"/>
                  </a:schemeClr>
                </a:solidFill>
                <a:latin typeface="Mulish ExtraLight Regular"/>
                <a:ea typeface="Mulish ExtraLight Regular"/>
                <a:cs typeface="Mulish ExtraLight Regular"/>
                <a:sym typeface="Mulish ExtraLight Regular"/>
              </a:defRPr>
            </a:pPr>
            <a:r>
              <a:t>but the same </a:t>
            </a:r>
            <a:r>
              <a:rPr>
                <a:latin typeface="Mulish ExtraLight Bold"/>
                <a:ea typeface="Mulish ExtraLight Bold"/>
                <a:cs typeface="Mulish ExtraLight Bold"/>
                <a:sym typeface="Mulish ExtraLight Bold"/>
              </a:rPr>
              <a:t>Lord</a:t>
            </a:r>
            <a:r>
              <a:t>.</a:t>
            </a:r>
          </a:p>
        </p:txBody>
      </p:sp>
      <p:sp>
        <p:nvSpPr>
          <p:cNvPr id="139" name="Text Box 21"/>
          <p:cNvSpPr txBox="1"/>
          <p:nvPr/>
        </p:nvSpPr>
        <p:spPr>
          <a:xfrm>
            <a:off x="3609874" y="3679756"/>
            <a:ext cx="1448957" cy="383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10000"/>
              </a:lnSpc>
              <a:defRPr sz="1800">
                <a:solidFill>
                  <a:schemeClr val="accent3">
                    <a:lumOff val="44000"/>
                  </a:schemeClr>
                </a:solidFill>
              </a:defRPr>
            </a:lvl1pPr>
          </a:lstStyle>
          <a:p>
            <a:pPr/>
            <a:r>
              <a:t>Jesus</a:t>
            </a:r>
          </a:p>
        </p:txBody>
      </p:sp>
      <p:sp>
        <p:nvSpPr>
          <p:cNvPr id="140" name="Text Box 21"/>
          <p:cNvSpPr txBox="1"/>
          <p:nvPr/>
        </p:nvSpPr>
        <p:spPr>
          <a:xfrm>
            <a:off x="5516083" y="3679756"/>
            <a:ext cx="1448956" cy="383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10000"/>
              </a:lnSpc>
              <a:defRPr sz="1800">
                <a:solidFill>
                  <a:schemeClr val="accent3">
                    <a:lumOff val="44000"/>
                  </a:schemeClr>
                </a:solidFill>
              </a:defRPr>
            </a:lvl1pPr>
          </a:lstStyle>
          <a:p>
            <a:pPr/>
            <a:r>
              <a:t>service</a:t>
            </a:r>
          </a:p>
        </p:txBody>
      </p:sp>
      <p:sp>
        <p:nvSpPr>
          <p:cNvPr id="141" name="Rectangle"/>
          <p:cNvSpPr/>
          <p:nvPr/>
        </p:nvSpPr>
        <p:spPr>
          <a:xfrm>
            <a:off x="1462080" y="4702742"/>
            <a:ext cx="7897691" cy="1385568"/>
          </a:xfrm>
          <a:prstGeom prst="rect">
            <a:avLst/>
          </a:prstGeom>
          <a:solidFill>
            <a:srgbClr val="6DAA5F"/>
          </a:solidFill>
          <a:ln w="12700">
            <a:miter lim="400000"/>
          </a:ln>
        </p:spPr>
        <p:txBody>
          <a:bodyPr lIns="45719" rIns="45719"/>
          <a:lstStyle/>
          <a:p>
            <a:pPr algn="l">
              <a:defRPr sz="2400">
                <a:latin typeface="+mn-lt"/>
                <a:ea typeface="+mn-ea"/>
                <a:cs typeface="+mn-cs"/>
                <a:sym typeface="Arial"/>
              </a:defRPr>
            </a:pPr>
          </a:p>
        </p:txBody>
      </p:sp>
      <p:grpSp>
        <p:nvGrpSpPr>
          <p:cNvPr id="146" name="Group"/>
          <p:cNvGrpSpPr/>
          <p:nvPr/>
        </p:nvGrpSpPr>
        <p:grpSpPr>
          <a:xfrm>
            <a:off x="3467229" y="4702345"/>
            <a:ext cx="3887392" cy="1386362"/>
            <a:chOff x="0" y="0"/>
            <a:chExt cx="3887390" cy="1386360"/>
          </a:xfrm>
        </p:grpSpPr>
        <p:sp>
          <p:nvSpPr>
            <p:cNvPr id="142" name="Rectangle"/>
            <p:cNvSpPr/>
            <p:nvPr/>
          </p:nvSpPr>
          <p:spPr>
            <a:xfrm>
              <a:off x="0" y="0"/>
              <a:ext cx="1270000" cy="1383572"/>
            </a:xfrm>
            <a:prstGeom prst="rect">
              <a:avLst/>
            </a:prstGeom>
            <a:solidFill>
              <a:srgbClr val="85A26A"/>
            </a:solidFill>
            <a:ln w="12700" cap="flat">
              <a:noFill/>
              <a:miter lim="400000"/>
            </a:ln>
            <a:effectLst/>
          </p:spPr>
          <p:txBody>
            <a:bodyPr wrap="square" lIns="45719" tIns="45719" rIns="45719" bIns="45719" numCol="1" anchor="t">
              <a:noAutofit/>
            </a:bodyPr>
            <a:lstStyle/>
            <a:p>
              <a:pPr algn="l">
                <a:defRPr sz="2400">
                  <a:latin typeface="+mn-lt"/>
                  <a:ea typeface="+mn-ea"/>
                  <a:cs typeface="+mn-cs"/>
                  <a:sym typeface="Arial"/>
                </a:defRPr>
              </a:pPr>
            </a:p>
          </p:txBody>
        </p:sp>
        <p:grpSp>
          <p:nvGrpSpPr>
            <p:cNvPr id="145" name="Group"/>
            <p:cNvGrpSpPr/>
            <p:nvPr/>
          </p:nvGrpSpPr>
          <p:grpSpPr>
            <a:xfrm>
              <a:off x="1100931" y="2557"/>
              <a:ext cx="2786460" cy="1383804"/>
              <a:chOff x="0" y="0"/>
              <a:chExt cx="2786459" cy="1383803"/>
            </a:xfrm>
          </p:grpSpPr>
          <p:sp>
            <p:nvSpPr>
              <p:cNvPr id="143" name="Shape"/>
              <p:cNvSpPr/>
              <p:nvPr/>
            </p:nvSpPr>
            <p:spPr>
              <a:xfrm>
                <a:off x="127000" y="0"/>
                <a:ext cx="2659460" cy="13838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2110" y="21600"/>
                    </a:lnTo>
                    <a:lnTo>
                      <a:pt x="21600" y="10802"/>
                    </a:lnTo>
                    <a:lnTo>
                      <a:pt x="12110" y="4"/>
                    </a:lnTo>
                    <a:lnTo>
                      <a:pt x="12110" y="0"/>
                    </a:lnTo>
                    <a:lnTo>
                      <a:pt x="0" y="0"/>
                    </a:lnTo>
                    <a:close/>
                  </a:path>
                </a:pathLst>
              </a:custGeom>
              <a:solidFill>
                <a:srgbClr val="F8F5EB"/>
              </a:solidFill>
              <a:ln w="12700" cap="flat">
                <a:noFill/>
                <a:miter lim="400000"/>
              </a:ln>
              <a:effectLst/>
            </p:spPr>
            <p:txBody>
              <a:bodyPr wrap="square" lIns="45719" tIns="45719" rIns="45719" bIns="45719" numCol="1" anchor="t">
                <a:noAutofit/>
              </a:bodyPr>
              <a:lstStyle/>
              <a:p>
                <a:pPr algn="l">
                  <a:defRPr sz="2400">
                    <a:latin typeface="+mn-lt"/>
                    <a:ea typeface="+mn-ea"/>
                    <a:cs typeface="+mn-cs"/>
                    <a:sym typeface="Arial"/>
                  </a:defRPr>
                </a:pPr>
              </a:p>
            </p:txBody>
          </p:sp>
          <p:sp>
            <p:nvSpPr>
              <p:cNvPr id="144" name="Shape"/>
              <p:cNvSpPr/>
              <p:nvPr/>
            </p:nvSpPr>
            <p:spPr>
              <a:xfrm>
                <a:off x="0" y="0"/>
                <a:ext cx="2659460" cy="13838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2110" y="21600"/>
                    </a:lnTo>
                    <a:lnTo>
                      <a:pt x="21600" y="10802"/>
                    </a:lnTo>
                    <a:lnTo>
                      <a:pt x="12110" y="4"/>
                    </a:lnTo>
                    <a:lnTo>
                      <a:pt x="12110" y="0"/>
                    </a:lnTo>
                    <a:lnTo>
                      <a:pt x="0" y="0"/>
                    </a:lnTo>
                    <a:close/>
                  </a:path>
                </a:pathLst>
              </a:custGeom>
              <a:solidFill>
                <a:srgbClr val="85A26A"/>
              </a:solidFill>
              <a:ln w="12700" cap="flat">
                <a:noFill/>
                <a:miter lim="400000"/>
              </a:ln>
              <a:effectLst/>
            </p:spPr>
            <p:txBody>
              <a:bodyPr wrap="square" lIns="45719" tIns="45719" rIns="45719" bIns="45719" numCol="1" anchor="t">
                <a:noAutofit/>
              </a:bodyPr>
              <a:lstStyle/>
              <a:p>
                <a:pPr algn="l">
                  <a:defRPr sz="2400">
                    <a:latin typeface="+mn-lt"/>
                    <a:ea typeface="+mn-ea"/>
                    <a:cs typeface="+mn-cs"/>
                    <a:sym typeface="Arial"/>
                  </a:defRPr>
                </a:pPr>
              </a:p>
            </p:txBody>
          </p:sp>
        </p:grpSp>
      </p:grpSp>
      <p:grpSp>
        <p:nvGrpSpPr>
          <p:cNvPr id="151" name="Group"/>
          <p:cNvGrpSpPr/>
          <p:nvPr/>
        </p:nvGrpSpPr>
        <p:grpSpPr>
          <a:xfrm>
            <a:off x="2324229" y="4702345"/>
            <a:ext cx="3379392" cy="1386362"/>
            <a:chOff x="0" y="0"/>
            <a:chExt cx="3379390" cy="1386360"/>
          </a:xfrm>
        </p:grpSpPr>
        <p:sp>
          <p:nvSpPr>
            <p:cNvPr id="147" name="Rectangle"/>
            <p:cNvSpPr/>
            <p:nvPr/>
          </p:nvSpPr>
          <p:spPr>
            <a:xfrm>
              <a:off x="0" y="0"/>
              <a:ext cx="1270000" cy="1383572"/>
            </a:xfrm>
            <a:prstGeom prst="rect">
              <a:avLst/>
            </a:prstGeom>
            <a:solidFill>
              <a:srgbClr val="57744D"/>
            </a:solidFill>
            <a:ln w="12700" cap="flat">
              <a:noFill/>
              <a:miter lim="400000"/>
            </a:ln>
            <a:effectLst/>
          </p:spPr>
          <p:txBody>
            <a:bodyPr wrap="square" lIns="45719" tIns="45719" rIns="45719" bIns="45719" numCol="1" anchor="t">
              <a:noAutofit/>
            </a:bodyPr>
            <a:lstStyle/>
            <a:p>
              <a:pPr algn="l">
                <a:defRPr sz="2400">
                  <a:latin typeface="+mn-lt"/>
                  <a:ea typeface="+mn-ea"/>
                  <a:cs typeface="+mn-cs"/>
                  <a:sym typeface="Arial"/>
                </a:defRPr>
              </a:pPr>
            </a:p>
          </p:txBody>
        </p:sp>
        <p:grpSp>
          <p:nvGrpSpPr>
            <p:cNvPr id="150" name="Group"/>
            <p:cNvGrpSpPr/>
            <p:nvPr/>
          </p:nvGrpSpPr>
          <p:grpSpPr>
            <a:xfrm>
              <a:off x="592931" y="2557"/>
              <a:ext cx="2786460" cy="1383804"/>
              <a:chOff x="0" y="0"/>
              <a:chExt cx="2786459" cy="1383803"/>
            </a:xfrm>
          </p:grpSpPr>
          <p:sp>
            <p:nvSpPr>
              <p:cNvPr id="148" name="Shape"/>
              <p:cNvSpPr/>
              <p:nvPr/>
            </p:nvSpPr>
            <p:spPr>
              <a:xfrm>
                <a:off x="127000" y="0"/>
                <a:ext cx="2659460" cy="13838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2110" y="21600"/>
                    </a:lnTo>
                    <a:lnTo>
                      <a:pt x="21600" y="10802"/>
                    </a:lnTo>
                    <a:lnTo>
                      <a:pt x="12110" y="4"/>
                    </a:lnTo>
                    <a:lnTo>
                      <a:pt x="12110" y="0"/>
                    </a:lnTo>
                    <a:lnTo>
                      <a:pt x="0" y="0"/>
                    </a:lnTo>
                    <a:close/>
                  </a:path>
                </a:pathLst>
              </a:custGeom>
              <a:solidFill>
                <a:srgbClr val="F8F5EB"/>
              </a:solidFill>
              <a:ln w="12700" cap="flat">
                <a:noFill/>
                <a:miter lim="400000"/>
              </a:ln>
              <a:effectLst/>
            </p:spPr>
            <p:txBody>
              <a:bodyPr wrap="square" lIns="45719" tIns="45719" rIns="45719" bIns="45719" numCol="1" anchor="t">
                <a:noAutofit/>
              </a:bodyPr>
              <a:lstStyle/>
              <a:p>
                <a:pPr algn="l">
                  <a:defRPr sz="2400">
                    <a:latin typeface="+mn-lt"/>
                    <a:ea typeface="+mn-ea"/>
                    <a:cs typeface="+mn-cs"/>
                    <a:sym typeface="Arial"/>
                  </a:defRPr>
                </a:pPr>
              </a:p>
            </p:txBody>
          </p:sp>
          <p:sp>
            <p:nvSpPr>
              <p:cNvPr id="149" name="Shape"/>
              <p:cNvSpPr/>
              <p:nvPr/>
            </p:nvSpPr>
            <p:spPr>
              <a:xfrm>
                <a:off x="0" y="0"/>
                <a:ext cx="2659460" cy="13838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2110" y="21600"/>
                    </a:lnTo>
                    <a:lnTo>
                      <a:pt x="21600" y="10802"/>
                    </a:lnTo>
                    <a:lnTo>
                      <a:pt x="12110" y="4"/>
                    </a:lnTo>
                    <a:lnTo>
                      <a:pt x="12110" y="0"/>
                    </a:lnTo>
                    <a:lnTo>
                      <a:pt x="0" y="0"/>
                    </a:lnTo>
                    <a:close/>
                  </a:path>
                </a:pathLst>
              </a:custGeom>
              <a:solidFill>
                <a:srgbClr val="57744D"/>
              </a:solidFill>
              <a:ln w="12700" cap="flat">
                <a:noFill/>
                <a:miter lim="400000"/>
              </a:ln>
              <a:effectLst/>
            </p:spPr>
            <p:txBody>
              <a:bodyPr wrap="square" lIns="45719" tIns="45719" rIns="45719" bIns="45719" numCol="1" anchor="t">
                <a:noAutofit/>
              </a:bodyPr>
              <a:lstStyle/>
              <a:p>
                <a:pPr algn="l">
                  <a:defRPr sz="2400">
                    <a:latin typeface="+mn-lt"/>
                    <a:ea typeface="+mn-ea"/>
                    <a:cs typeface="+mn-cs"/>
                    <a:sym typeface="Arial"/>
                  </a:defRPr>
                </a:pPr>
              </a:p>
            </p:txBody>
          </p:sp>
        </p:grpSp>
      </p:grpSp>
      <p:grpSp>
        <p:nvGrpSpPr>
          <p:cNvPr id="154" name="Group"/>
          <p:cNvGrpSpPr/>
          <p:nvPr/>
        </p:nvGrpSpPr>
        <p:grpSpPr>
          <a:xfrm>
            <a:off x="-88771" y="4702345"/>
            <a:ext cx="4014392" cy="1386362"/>
            <a:chOff x="0" y="0"/>
            <a:chExt cx="4014390" cy="1386360"/>
          </a:xfrm>
        </p:grpSpPr>
        <p:sp>
          <p:nvSpPr>
            <p:cNvPr id="152" name="Shape"/>
            <p:cNvSpPr/>
            <p:nvPr/>
          </p:nvSpPr>
          <p:spPr>
            <a:xfrm>
              <a:off x="1354931" y="2557"/>
              <a:ext cx="2659460" cy="13838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2110" y="21600"/>
                  </a:lnTo>
                  <a:lnTo>
                    <a:pt x="21600" y="10802"/>
                  </a:lnTo>
                  <a:lnTo>
                    <a:pt x="12110" y="4"/>
                  </a:lnTo>
                  <a:lnTo>
                    <a:pt x="12110" y="0"/>
                  </a:lnTo>
                  <a:lnTo>
                    <a:pt x="0" y="0"/>
                  </a:lnTo>
                  <a:close/>
                </a:path>
              </a:pathLst>
            </a:custGeom>
            <a:solidFill>
              <a:srgbClr val="F8F5EB"/>
            </a:solidFill>
            <a:ln w="12700" cap="flat">
              <a:noFill/>
              <a:miter lim="400000"/>
            </a:ln>
            <a:effectLst/>
          </p:spPr>
          <p:txBody>
            <a:bodyPr wrap="square" lIns="45719" tIns="45719" rIns="45719" bIns="45719" numCol="1" anchor="t">
              <a:noAutofit/>
            </a:bodyPr>
            <a:lstStyle/>
            <a:p>
              <a:pPr algn="l">
                <a:defRPr sz="2400">
                  <a:latin typeface="+mn-lt"/>
                  <a:ea typeface="+mn-ea"/>
                  <a:cs typeface="+mn-cs"/>
                  <a:sym typeface="Arial"/>
                </a:defRPr>
              </a:pPr>
            </a:p>
          </p:txBody>
        </p:sp>
        <p:sp>
          <p:nvSpPr>
            <p:cNvPr id="153" name="Shape"/>
            <p:cNvSpPr/>
            <p:nvPr/>
          </p:nvSpPr>
          <p:spPr>
            <a:xfrm>
              <a:off x="0" y="0"/>
              <a:ext cx="3887391" cy="13863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557"/>
                  </a:lnTo>
                  <a:lnTo>
                    <a:pt x="6823" y="21557"/>
                  </a:lnTo>
                  <a:lnTo>
                    <a:pt x="6823" y="21600"/>
                  </a:lnTo>
                  <a:lnTo>
                    <a:pt x="15108" y="21600"/>
                  </a:lnTo>
                  <a:lnTo>
                    <a:pt x="21600" y="10822"/>
                  </a:lnTo>
                  <a:lnTo>
                    <a:pt x="15108" y="43"/>
                  </a:lnTo>
                  <a:lnTo>
                    <a:pt x="15108" y="40"/>
                  </a:lnTo>
                  <a:lnTo>
                    <a:pt x="7057" y="40"/>
                  </a:lnTo>
                  <a:lnTo>
                    <a:pt x="7057" y="0"/>
                  </a:lnTo>
                  <a:lnTo>
                    <a:pt x="0" y="0"/>
                  </a:lnTo>
                  <a:close/>
                </a:path>
              </a:pathLst>
            </a:custGeom>
            <a:solidFill>
              <a:srgbClr val="538A46"/>
            </a:solidFill>
            <a:ln w="12700" cap="flat">
              <a:noFill/>
              <a:miter lim="400000"/>
            </a:ln>
            <a:effectLst/>
          </p:spPr>
          <p:txBody>
            <a:bodyPr wrap="square" lIns="45719" tIns="45719" rIns="45719" bIns="45719" numCol="1" anchor="t">
              <a:noAutofit/>
            </a:bodyPr>
            <a:lstStyle/>
            <a:p>
              <a:pPr algn="l">
                <a:defRPr sz="2400">
                  <a:latin typeface="+mn-lt"/>
                  <a:ea typeface="+mn-ea"/>
                  <a:cs typeface="+mn-cs"/>
                  <a:sym typeface="Arial"/>
                </a:defRPr>
              </a:pPr>
            </a:p>
          </p:txBody>
        </p:sp>
      </p:grpSp>
      <p:grpSp>
        <p:nvGrpSpPr>
          <p:cNvPr id="157" name="Group"/>
          <p:cNvGrpSpPr/>
          <p:nvPr/>
        </p:nvGrpSpPr>
        <p:grpSpPr>
          <a:xfrm>
            <a:off x="-88771" y="4702345"/>
            <a:ext cx="4014392" cy="1386362"/>
            <a:chOff x="0" y="0"/>
            <a:chExt cx="4014390" cy="1386360"/>
          </a:xfrm>
        </p:grpSpPr>
        <p:sp>
          <p:nvSpPr>
            <p:cNvPr id="155" name="Shape"/>
            <p:cNvSpPr/>
            <p:nvPr/>
          </p:nvSpPr>
          <p:spPr>
            <a:xfrm>
              <a:off x="1354931" y="2557"/>
              <a:ext cx="2659460" cy="13838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12110" y="21600"/>
                  </a:lnTo>
                  <a:lnTo>
                    <a:pt x="21600" y="10802"/>
                  </a:lnTo>
                  <a:lnTo>
                    <a:pt x="12110" y="4"/>
                  </a:lnTo>
                  <a:lnTo>
                    <a:pt x="12110" y="0"/>
                  </a:lnTo>
                  <a:lnTo>
                    <a:pt x="0" y="0"/>
                  </a:lnTo>
                  <a:close/>
                </a:path>
              </a:pathLst>
            </a:custGeom>
            <a:solidFill>
              <a:srgbClr val="F8F5EB"/>
            </a:solidFill>
            <a:ln w="12700" cap="flat">
              <a:noFill/>
              <a:miter lim="400000"/>
            </a:ln>
            <a:effectLst/>
          </p:spPr>
          <p:txBody>
            <a:bodyPr wrap="square" lIns="45719" tIns="45719" rIns="45719" bIns="45719" numCol="1" anchor="t">
              <a:noAutofit/>
            </a:bodyPr>
            <a:lstStyle/>
            <a:p>
              <a:pPr algn="l">
                <a:defRPr sz="2400">
                  <a:latin typeface="+mn-lt"/>
                  <a:ea typeface="+mn-ea"/>
                  <a:cs typeface="+mn-cs"/>
                  <a:sym typeface="Arial"/>
                </a:defRPr>
              </a:pPr>
            </a:p>
          </p:txBody>
        </p:sp>
        <p:sp>
          <p:nvSpPr>
            <p:cNvPr id="156" name="Shape"/>
            <p:cNvSpPr/>
            <p:nvPr/>
          </p:nvSpPr>
          <p:spPr>
            <a:xfrm>
              <a:off x="0" y="0"/>
              <a:ext cx="3887391" cy="13863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557"/>
                  </a:lnTo>
                  <a:lnTo>
                    <a:pt x="6823" y="21557"/>
                  </a:lnTo>
                  <a:lnTo>
                    <a:pt x="6823" y="21600"/>
                  </a:lnTo>
                  <a:lnTo>
                    <a:pt x="15108" y="21600"/>
                  </a:lnTo>
                  <a:lnTo>
                    <a:pt x="21600" y="10822"/>
                  </a:lnTo>
                  <a:lnTo>
                    <a:pt x="15108" y="43"/>
                  </a:lnTo>
                  <a:lnTo>
                    <a:pt x="15108" y="40"/>
                  </a:lnTo>
                  <a:lnTo>
                    <a:pt x="7057" y="40"/>
                  </a:lnTo>
                  <a:lnTo>
                    <a:pt x="7057" y="0"/>
                  </a:lnTo>
                  <a:lnTo>
                    <a:pt x="0" y="0"/>
                  </a:lnTo>
                  <a:close/>
                </a:path>
              </a:pathLst>
            </a:custGeom>
            <a:solidFill>
              <a:srgbClr val="538A46"/>
            </a:solidFill>
            <a:ln w="12700" cap="flat">
              <a:noFill/>
              <a:miter lim="400000"/>
            </a:ln>
            <a:effectLst/>
          </p:spPr>
          <p:txBody>
            <a:bodyPr wrap="square" lIns="45719" tIns="45719" rIns="45719" bIns="45719" numCol="1" anchor="t">
              <a:noAutofit/>
            </a:bodyPr>
            <a:lstStyle/>
            <a:p>
              <a:pPr algn="l">
                <a:defRPr sz="2400">
                  <a:latin typeface="+mn-lt"/>
                  <a:ea typeface="+mn-ea"/>
                  <a:cs typeface="+mn-cs"/>
                  <a:sym typeface="Arial"/>
                </a:defRPr>
              </a:pPr>
            </a:p>
          </p:txBody>
        </p:sp>
      </p:grpSp>
      <p:sp>
        <p:nvSpPr>
          <p:cNvPr id="158" name="Text Box 21"/>
          <p:cNvSpPr txBox="1"/>
          <p:nvPr/>
        </p:nvSpPr>
        <p:spPr>
          <a:xfrm>
            <a:off x="7422291" y="5203756"/>
            <a:ext cx="1692817" cy="383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l">
              <a:spcBef>
                <a:spcPts val="1300"/>
              </a:spcBef>
              <a:defRPr sz="1800">
                <a:solidFill>
                  <a:schemeClr val="accent3">
                    <a:lumOff val="44000"/>
                  </a:schemeClr>
                </a:solidFill>
              </a:defRPr>
            </a:lvl1pPr>
          </a:lstStyle>
          <a:p>
            <a:pPr/>
            <a:r>
              <a:t>wisdom</a:t>
            </a:r>
          </a:p>
        </p:txBody>
      </p:sp>
      <p:sp>
        <p:nvSpPr>
          <p:cNvPr id="159" name="Text Box 21"/>
          <p:cNvSpPr txBox="1"/>
          <p:nvPr/>
        </p:nvSpPr>
        <p:spPr>
          <a:xfrm>
            <a:off x="375582" y="4854506"/>
            <a:ext cx="2497265" cy="967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defRPr sz="1800">
                <a:solidFill>
                  <a:schemeClr val="accent3">
                    <a:lumOff val="44000"/>
                  </a:schemeClr>
                </a:solidFill>
                <a:latin typeface="Mulish ExtraLight Regular"/>
                <a:ea typeface="Mulish ExtraLight Regular"/>
                <a:cs typeface="Mulish ExtraLight Regular"/>
                <a:sym typeface="Mulish ExtraLight Regular"/>
              </a:defRPr>
            </a:pPr>
            <a:r>
              <a:t>There are different kinds of </a:t>
            </a:r>
            <a:r>
              <a:rPr>
                <a:latin typeface="Mulish ExtraLight Bold"/>
                <a:ea typeface="Mulish ExtraLight Bold"/>
                <a:cs typeface="Mulish ExtraLight Bold"/>
                <a:sym typeface="Mulish ExtraLight Bold"/>
              </a:rPr>
              <a:t>working</a:t>
            </a:r>
            <a:r>
              <a:t>,</a:t>
            </a:r>
          </a:p>
          <a:p>
            <a:pPr algn="l">
              <a:defRPr sz="1800">
                <a:solidFill>
                  <a:schemeClr val="accent3">
                    <a:lumOff val="44000"/>
                  </a:schemeClr>
                </a:solidFill>
                <a:latin typeface="Mulish ExtraLight Regular"/>
                <a:ea typeface="Mulish ExtraLight Regular"/>
                <a:cs typeface="Mulish ExtraLight Regular"/>
                <a:sym typeface="Mulish ExtraLight Regular"/>
              </a:defRPr>
            </a:pPr>
            <a:r>
              <a:t>but the same </a:t>
            </a:r>
            <a:r>
              <a:rPr>
                <a:latin typeface="Mulish ExtraLight Bold"/>
                <a:ea typeface="Mulish ExtraLight Bold"/>
                <a:cs typeface="Mulish ExtraLight Bold"/>
                <a:sym typeface="Mulish ExtraLight Bold"/>
              </a:rPr>
              <a:t>God</a:t>
            </a:r>
            <a:r>
              <a:t>.</a:t>
            </a:r>
          </a:p>
        </p:txBody>
      </p:sp>
      <p:sp>
        <p:nvSpPr>
          <p:cNvPr id="160" name="Text Box 21"/>
          <p:cNvSpPr txBox="1"/>
          <p:nvPr/>
        </p:nvSpPr>
        <p:spPr>
          <a:xfrm>
            <a:off x="3678873" y="5216456"/>
            <a:ext cx="1448957" cy="383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10000"/>
              </a:lnSpc>
              <a:defRPr sz="1800">
                <a:solidFill>
                  <a:schemeClr val="accent3">
                    <a:lumOff val="44000"/>
                  </a:schemeClr>
                </a:solidFill>
              </a:defRPr>
            </a:lvl1pPr>
          </a:lstStyle>
          <a:p>
            <a:pPr/>
            <a:r>
              <a:t>Creator</a:t>
            </a:r>
          </a:p>
        </p:txBody>
      </p:sp>
      <p:sp>
        <p:nvSpPr>
          <p:cNvPr id="161" name="Text Box 21"/>
          <p:cNvSpPr txBox="1"/>
          <p:nvPr/>
        </p:nvSpPr>
        <p:spPr>
          <a:xfrm>
            <a:off x="5516083" y="5203756"/>
            <a:ext cx="1448956" cy="383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10000"/>
              </a:lnSpc>
              <a:defRPr sz="1800">
                <a:solidFill>
                  <a:schemeClr val="accent3">
                    <a:lumOff val="44000"/>
                  </a:schemeClr>
                </a:solidFill>
              </a:defRPr>
            </a:lvl1pPr>
          </a:lstStyle>
          <a:p>
            <a:pPr/>
            <a:r>
              <a:t>working</a:t>
            </a:r>
          </a:p>
        </p:txBody>
      </p:sp>
      <p:sp>
        <p:nvSpPr>
          <p:cNvPr id="162" name="Three dimensions of ministry"/>
          <p:cNvSpPr txBox="1"/>
          <p:nvPr>
            <p:ph type="ctrTitle"/>
          </p:nvPr>
        </p:nvSpPr>
        <p:spPr>
          <a:xfrm>
            <a:off x="468431" y="140393"/>
            <a:ext cx="6732090" cy="1089026"/>
          </a:xfrm>
          <a:prstGeom prst="rect">
            <a:avLst/>
          </a:prstGeom>
        </p:spPr>
        <p:txBody>
          <a:bodyPr/>
          <a:lstStyle/>
          <a:p>
            <a:pPr/>
            <a:r>
              <a:t>Three dimensions of ministry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7" grpId="1" fill="hold">
                                  <p:stCondLst>
                                    <p:cond delay="0"/>
                                  </p:stCondLst>
                                  <p:iterate type="el" backwards="0">
                                    <p:tmAbs val="0"/>
                                  </p:iterate>
                                  <p:childTnLst>
                                    <p:set>
                                      <p:cBhvr>
                                        <p:cTn id="6" fill="hold"/>
                                        <p:tgtEl>
                                          <p:spTgt spid="112"/>
                                        </p:tgtEl>
                                        <p:attrNameLst>
                                          <p:attrName>style.visibility</p:attrName>
                                        </p:attrNameLst>
                                      </p:cBhvr>
                                      <p:to>
                                        <p:strVal val="visible"/>
                                      </p:to>
                                    </p:set>
                                    <p:anim calcmode="lin" valueType="num">
                                      <p:cBhvr>
                                        <p:cTn id="7" dur="1750" fill="hold"/>
                                        <p:tgtEl>
                                          <p:spTgt spid="112"/>
                                        </p:tgtEl>
                                        <p:attrNameLst>
                                          <p:attrName>ppt_x</p:attrName>
                                        </p:attrNameLst>
                                      </p:cBhvr>
                                      <p:tavLst>
                                        <p:tav tm="0">
                                          <p:val>
                                            <p:strVal val="0-#ppt_w/2"/>
                                          </p:val>
                                        </p:tav>
                                        <p:tav tm="100000">
                                          <p:val>
                                            <p:strVal val="#ppt_x"/>
                                          </p:val>
                                        </p:tav>
                                      </p:tavLst>
                                    </p:anim>
                                    <p:anim calcmode="lin" valueType="num">
                                      <p:cBhvr>
                                        <p:cTn id="8" dur="1750" fill="hold"/>
                                        <p:tgtEl>
                                          <p:spTgt spid="112"/>
                                        </p:tgtEl>
                                        <p:attrNameLst>
                                          <p:attrName>ppt_y</p:attrName>
                                        </p:attrNameLst>
                                      </p:cBhvr>
                                      <p:tavLst>
                                        <p:tav tm="0">
                                          <p:val>
                                            <p:strVal val="#ppt_y"/>
                                          </p:val>
                                        </p:tav>
                                        <p:tav tm="100000">
                                          <p:val>
                                            <p:strVal val="#ppt_y"/>
                                          </p:val>
                                        </p:tav>
                                      </p:tavLst>
                                    </p:anim>
                                  </p:childTnLst>
                                </p:cTn>
                              </p:par>
                            </p:childTnLst>
                          </p:cTn>
                        </p:par>
                        <p:par>
                          <p:cTn id="9" fill="hold">
                            <p:stCondLst>
                              <p:cond delay="1750"/>
                            </p:stCondLst>
                            <p:childTnLst>
                              <p:par>
                                <p:cTn id="10" presetClass="entr" nodeType="afterEffect" presetID="10" grpId="2" fill="hold">
                                  <p:stCondLst>
                                    <p:cond delay="0"/>
                                  </p:stCondLst>
                                  <p:iterate type="el" backwards="0">
                                    <p:tmAbs val="0"/>
                                  </p:iterate>
                                  <p:childTnLst>
                                    <p:set>
                                      <p:cBhvr>
                                        <p:cTn id="11" fill="hold"/>
                                        <p:tgtEl>
                                          <p:spTgt spid="117"/>
                                        </p:tgtEl>
                                        <p:attrNameLst>
                                          <p:attrName>style.visibility</p:attrName>
                                        </p:attrNameLst>
                                      </p:cBhvr>
                                      <p:to>
                                        <p:strVal val="visible"/>
                                      </p:to>
                                    </p:set>
                                    <p:animEffect filter="fade" transition="in">
                                      <p:cBhvr>
                                        <p:cTn id="12" dur="1250"/>
                                        <p:tgtEl>
                                          <p:spTgt spid="117"/>
                                        </p:tgtEl>
                                      </p:cBhvr>
                                    </p:animEffect>
                                  </p:childTnLst>
                                </p:cTn>
                              </p:par>
                            </p:childTnLst>
                          </p:cTn>
                        </p:par>
                        <p:par>
                          <p:cTn id="13" fill="hold">
                            <p:stCondLst>
                              <p:cond delay="3000"/>
                            </p:stCondLst>
                            <p:childTnLst>
                              <p:par>
                                <p:cTn id="14" presetClass="entr" nodeType="afterEffect" presetID="10" grpId="3" fill="hold">
                                  <p:stCondLst>
                                    <p:cond delay="0"/>
                                  </p:stCondLst>
                                  <p:iterate type="el" backwards="0">
                                    <p:tmAbs val="0"/>
                                  </p:iterate>
                                  <p:childTnLst>
                                    <p:set>
                                      <p:cBhvr>
                                        <p:cTn id="15" fill="hold"/>
                                        <p:tgtEl>
                                          <p:spTgt spid="115"/>
                                        </p:tgtEl>
                                        <p:attrNameLst>
                                          <p:attrName>style.visibility</p:attrName>
                                        </p:attrNameLst>
                                      </p:cBhvr>
                                      <p:to>
                                        <p:strVal val="visible"/>
                                      </p:to>
                                    </p:set>
                                    <p:animEffect filter="fade" transition="in">
                                      <p:cBhvr>
                                        <p:cTn id="16" dur="1500"/>
                                        <p:tgtEl>
                                          <p:spTgt spid="115"/>
                                        </p:tgtEl>
                                      </p:cBhvr>
                                    </p:animEffect>
                                  </p:childTnLst>
                                </p:cTn>
                              </p:par>
                            </p:childTnLst>
                          </p:cTn>
                        </p:par>
                        <p:par>
                          <p:cTn id="17" fill="hold">
                            <p:stCondLst>
                              <p:cond delay="0"/>
                            </p:stCondLst>
                            <p:childTnLst>
                              <p:par>
                                <p:cTn id="18" presetClass="path" nodeType="afterEffect" presetSubtype="0" presetID="-1" grpId="4" accel="50000" decel="50000" fill="hold">
                                  <p:stCondLst>
                                    <p:cond delay="0"/>
                                  </p:stCondLst>
                                  <p:childTnLst>
                                    <p:animMotion path="M 0.000000 0.000000 L 1.078335 0.002422" origin="layout" pathEditMode="relative">
                                      <p:cBhvr>
                                        <p:cTn id="19" dur="2500" fill="hold"/>
                                        <p:tgtEl>
                                          <p:spTgt spid="115"/>
                                        </p:tgtEl>
                                        <p:attrNameLst>
                                          <p:attrName>ppt_x</p:attrName>
                                          <p:attrName>ppt_y</p:attrName>
                                        </p:attrNameLst>
                                      </p:cBhvr>
                                    </p:animMotion>
                                  </p:childTnLst>
                                </p:cTn>
                              </p:par>
                            </p:childTnLst>
                          </p:cTn>
                        </p:par>
                        <p:par>
                          <p:cTn id="20" fill="hold">
                            <p:stCondLst>
                              <p:cond delay="2500"/>
                            </p:stCondLst>
                            <p:childTnLst>
                              <p:par>
                                <p:cTn id="21" presetClass="entr" nodeType="afterEffect" presetSubtype="8" presetID="2" grpId="5" fill="hold">
                                  <p:stCondLst>
                                    <p:cond delay="0"/>
                                  </p:stCondLst>
                                  <p:iterate type="el" backwards="0">
                                    <p:tmAbs val="0"/>
                                  </p:iterate>
                                  <p:childTnLst>
                                    <p:set>
                                      <p:cBhvr>
                                        <p:cTn id="22" fill="hold"/>
                                        <p:tgtEl>
                                          <p:spTgt spid="99"/>
                                        </p:tgtEl>
                                        <p:attrNameLst>
                                          <p:attrName>style.visibility</p:attrName>
                                        </p:attrNameLst>
                                      </p:cBhvr>
                                      <p:to>
                                        <p:strVal val="visible"/>
                                      </p:to>
                                    </p:set>
                                    <p:anim calcmode="lin" valueType="num">
                                      <p:cBhvr>
                                        <p:cTn id="23" dur="3000" fill="hold"/>
                                        <p:tgtEl>
                                          <p:spTgt spid="99"/>
                                        </p:tgtEl>
                                        <p:attrNameLst>
                                          <p:attrName>ppt_x</p:attrName>
                                        </p:attrNameLst>
                                      </p:cBhvr>
                                      <p:tavLst>
                                        <p:tav tm="0">
                                          <p:val>
                                            <p:strVal val="0-#ppt_w/2"/>
                                          </p:val>
                                        </p:tav>
                                        <p:tav tm="100000">
                                          <p:val>
                                            <p:strVal val="#ppt_x"/>
                                          </p:val>
                                        </p:tav>
                                      </p:tavLst>
                                    </p:anim>
                                    <p:anim calcmode="lin" valueType="num">
                                      <p:cBhvr>
                                        <p:cTn id="24" dur="30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7" grpId="6" fill="hold">
                                  <p:stCondLst>
                                    <p:cond delay="0"/>
                                  </p:stCondLst>
                                  <p:iterate type="el" backwards="0">
                                    <p:tmAbs val="0"/>
                                  </p:iterate>
                                  <p:childTnLst>
                                    <p:set>
                                      <p:cBhvr>
                                        <p:cTn id="28" fill="hold"/>
                                        <p:tgtEl>
                                          <p:spTgt spid="109"/>
                                        </p:tgtEl>
                                        <p:attrNameLst>
                                          <p:attrName>style.visibility</p:attrName>
                                        </p:attrNameLst>
                                      </p:cBhvr>
                                      <p:to>
                                        <p:strVal val="visible"/>
                                      </p:to>
                                    </p:set>
                                    <p:anim calcmode="lin" valueType="num">
                                      <p:cBhvr>
                                        <p:cTn id="29" dur="1250" fill="hold"/>
                                        <p:tgtEl>
                                          <p:spTgt spid="109"/>
                                        </p:tgtEl>
                                        <p:attrNameLst>
                                          <p:attrName>ppt_x</p:attrName>
                                        </p:attrNameLst>
                                      </p:cBhvr>
                                      <p:tavLst>
                                        <p:tav tm="0">
                                          <p:val>
                                            <p:strVal val="0-#ppt_w/2"/>
                                          </p:val>
                                        </p:tav>
                                        <p:tav tm="100000">
                                          <p:val>
                                            <p:strVal val="#ppt_x"/>
                                          </p:val>
                                        </p:tav>
                                      </p:tavLst>
                                    </p:anim>
                                    <p:anim calcmode="lin" valueType="num">
                                      <p:cBhvr>
                                        <p:cTn id="30" dur="1250" fill="hold"/>
                                        <p:tgtEl>
                                          <p:spTgt spid="109"/>
                                        </p:tgtEl>
                                        <p:attrNameLst>
                                          <p:attrName>ppt_y</p:attrName>
                                        </p:attrNameLst>
                                      </p:cBhvr>
                                      <p:tavLst>
                                        <p:tav tm="0">
                                          <p:val>
                                            <p:strVal val="#ppt_y"/>
                                          </p:val>
                                        </p:tav>
                                        <p:tav tm="100000">
                                          <p:val>
                                            <p:strVal val="#ppt_y"/>
                                          </p:val>
                                        </p:tav>
                                      </p:tavLst>
                                    </p:anim>
                                  </p:childTnLst>
                                </p:cTn>
                              </p:par>
                            </p:childTnLst>
                          </p:cTn>
                        </p:par>
                        <p:par>
                          <p:cTn id="31" fill="hold">
                            <p:stCondLst>
                              <p:cond delay="1250"/>
                            </p:stCondLst>
                            <p:childTnLst>
                              <p:par>
                                <p:cTn id="32" presetClass="entr" nodeType="afterEffect" presetID="10" grpId="7" fill="hold">
                                  <p:stCondLst>
                                    <p:cond delay="0"/>
                                  </p:stCondLst>
                                  <p:iterate type="el" backwards="0">
                                    <p:tmAbs val="0"/>
                                  </p:iterate>
                                  <p:childTnLst>
                                    <p:set>
                                      <p:cBhvr>
                                        <p:cTn id="33" fill="hold"/>
                                        <p:tgtEl>
                                          <p:spTgt spid="118"/>
                                        </p:tgtEl>
                                        <p:attrNameLst>
                                          <p:attrName>style.visibility</p:attrName>
                                        </p:attrNameLst>
                                      </p:cBhvr>
                                      <p:to>
                                        <p:strVal val="visible"/>
                                      </p:to>
                                    </p:set>
                                    <p:animEffect filter="fade" transition="in">
                                      <p:cBhvr>
                                        <p:cTn id="34" dur="1500"/>
                                        <p:tgtEl>
                                          <p:spTgt spid="118"/>
                                        </p:tgtEl>
                                      </p:cBhvr>
                                    </p:animEffect>
                                  </p:childTnLst>
                                </p:cTn>
                              </p:par>
                            </p:childTnLst>
                          </p:cTn>
                        </p:par>
                        <p:par>
                          <p:cTn id="35" fill="hold">
                            <p:stCondLst>
                              <p:cond delay="2750"/>
                            </p:stCondLst>
                            <p:childTnLst>
                              <p:par>
                                <p:cTn id="36" presetClass="entr" nodeType="afterEffect" presetSubtype="8" presetID="7" grpId="8" fill="hold">
                                  <p:stCondLst>
                                    <p:cond delay="0"/>
                                  </p:stCondLst>
                                  <p:iterate type="el" backwards="0">
                                    <p:tmAbs val="0"/>
                                  </p:iterate>
                                  <p:childTnLst>
                                    <p:set>
                                      <p:cBhvr>
                                        <p:cTn id="37" fill="hold"/>
                                        <p:tgtEl>
                                          <p:spTgt spid="104"/>
                                        </p:tgtEl>
                                        <p:attrNameLst>
                                          <p:attrName>style.visibility</p:attrName>
                                        </p:attrNameLst>
                                      </p:cBhvr>
                                      <p:to>
                                        <p:strVal val="visible"/>
                                      </p:to>
                                    </p:set>
                                    <p:anim calcmode="lin" valueType="num">
                                      <p:cBhvr>
                                        <p:cTn id="38" dur="1250" fill="hold"/>
                                        <p:tgtEl>
                                          <p:spTgt spid="104"/>
                                        </p:tgtEl>
                                        <p:attrNameLst>
                                          <p:attrName>ppt_x</p:attrName>
                                        </p:attrNameLst>
                                      </p:cBhvr>
                                      <p:tavLst>
                                        <p:tav tm="0">
                                          <p:val>
                                            <p:strVal val="0-#ppt_w/2"/>
                                          </p:val>
                                        </p:tav>
                                        <p:tav tm="100000">
                                          <p:val>
                                            <p:strVal val="#ppt_x"/>
                                          </p:val>
                                        </p:tav>
                                      </p:tavLst>
                                    </p:anim>
                                    <p:anim calcmode="lin" valueType="num">
                                      <p:cBhvr>
                                        <p:cTn id="39" dur="1250" fill="hold"/>
                                        <p:tgtEl>
                                          <p:spTgt spid="104"/>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Class="entr" nodeType="afterEffect" presetID="10" grpId="9" fill="hold">
                                  <p:stCondLst>
                                    <p:cond delay="0"/>
                                  </p:stCondLst>
                                  <p:iterate type="el" backwards="0">
                                    <p:tmAbs val="0"/>
                                  </p:iterate>
                                  <p:childTnLst>
                                    <p:set>
                                      <p:cBhvr>
                                        <p:cTn id="42" fill="hold"/>
                                        <p:tgtEl>
                                          <p:spTgt spid="119"/>
                                        </p:tgtEl>
                                        <p:attrNameLst>
                                          <p:attrName>style.visibility</p:attrName>
                                        </p:attrNameLst>
                                      </p:cBhvr>
                                      <p:to>
                                        <p:strVal val="visible"/>
                                      </p:to>
                                    </p:set>
                                    <p:animEffect filter="fade" transition="in">
                                      <p:cBhvr>
                                        <p:cTn id="43" dur="1500"/>
                                        <p:tgtEl>
                                          <p:spTgt spid="119"/>
                                        </p:tgtEl>
                                      </p:cBhvr>
                                    </p:animEffect>
                                  </p:childTnLst>
                                </p:cTn>
                              </p:par>
                            </p:childTnLst>
                          </p:cTn>
                        </p:par>
                        <p:par>
                          <p:cTn id="44" fill="hold">
                            <p:stCondLst>
                              <p:cond delay="5500"/>
                            </p:stCondLst>
                            <p:childTnLst>
                              <p:par>
                                <p:cTn id="45" presetClass="entr" nodeType="afterEffect" presetID="10" grpId="10" fill="hold">
                                  <p:stCondLst>
                                    <p:cond delay="0"/>
                                  </p:stCondLst>
                                  <p:iterate type="el" backwards="0">
                                    <p:tmAbs val="0"/>
                                  </p:iterate>
                                  <p:childTnLst>
                                    <p:set>
                                      <p:cBhvr>
                                        <p:cTn id="46" fill="hold"/>
                                        <p:tgtEl>
                                          <p:spTgt spid="116"/>
                                        </p:tgtEl>
                                        <p:attrNameLst>
                                          <p:attrName>style.visibility</p:attrName>
                                        </p:attrNameLst>
                                      </p:cBhvr>
                                      <p:to>
                                        <p:strVal val="visible"/>
                                      </p:to>
                                    </p:set>
                                    <p:animEffect filter="fade" transition="in">
                                      <p:cBhvr>
                                        <p:cTn id="47" dur="1500"/>
                                        <p:tgtEl>
                                          <p:spTgt spid="116"/>
                                        </p:tgtEl>
                                      </p:cBhvr>
                                    </p:animEffect>
                                  </p:childTnLst>
                                </p:cTn>
                              </p:par>
                            </p:childTnLst>
                          </p:cTn>
                        </p:par>
                        <p:par>
                          <p:cTn id="48" fill="hold">
                            <p:stCondLst>
                              <p:cond delay="7000"/>
                            </p:stCondLst>
                            <p:childTnLst>
                              <p:par>
                                <p:cTn id="49" presetClass="entr" nodeType="afterEffect" presetSubtype="8" presetID="7" grpId="11" fill="hold">
                                  <p:stCondLst>
                                    <p:cond delay="0"/>
                                  </p:stCondLst>
                                  <p:iterate type="el" backwards="0">
                                    <p:tmAbs val="0"/>
                                  </p:iterate>
                                  <p:childTnLst>
                                    <p:set>
                                      <p:cBhvr>
                                        <p:cTn id="50" fill="hold"/>
                                        <p:tgtEl>
                                          <p:spTgt spid="133"/>
                                        </p:tgtEl>
                                        <p:attrNameLst>
                                          <p:attrName>style.visibility</p:attrName>
                                        </p:attrNameLst>
                                      </p:cBhvr>
                                      <p:to>
                                        <p:strVal val="visible"/>
                                      </p:to>
                                    </p:set>
                                    <p:anim calcmode="lin" valueType="num">
                                      <p:cBhvr>
                                        <p:cTn id="51" dur="1750" fill="hold"/>
                                        <p:tgtEl>
                                          <p:spTgt spid="133"/>
                                        </p:tgtEl>
                                        <p:attrNameLst>
                                          <p:attrName>ppt_x</p:attrName>
                                        </p:attrNameLst>
                                      </p:cBhvr>
                                      <p:tavLst>
                                        <p:tav tm="0">
                                          <p:val>
                                            <p:strVal val="0-#ppt_w/2"/>
                                          </p:val>
                                        </p:tav>
                                        <p:tav tm="100000">
                                          <p:val>
                                            <p:strVal val="#ppt_x"/>
                                          </p:val>
                                        </p:tav>
                                      </p:tavLst>
                                    </p:anim>
                                    <p:anim calcmode="lin" valueType="num">
                                      <p:cBhvr>
                                        <p:cTn id="52" dur="1750" fill="hold"/>
                                        <p:tgtEl>
                                          <p:spTgt spid="133"/>
                                        </p:tgtEl>
                                        <p:attrNameLst>
                                          <p:attrName>ppt_y</p:attrName>
                                        </p:attrNameLst>
                                      </p:cBhvr>
                                      <p:tavLst>
                                        <p:tav tm="0">
                                          <p:val>
                                            <p:strVal val="#ppt_y"/>
                                          </p:val>
                                        </p:tav>
                                        <p:tav tm="100000">
                                          <p:val>
                                            <p:strVal val="#ppt_y"/>
                                          </p:val>
                                        </p:tav>
                                      </p:tavLst>
                                    </p:anim>
                                  </p:childTnLst>
                                </p:cTn>
                              </p:par>
                            </p:childTnLst>
                          </p:cTn>
                        </p:par>
                        <p:par>
                          <p:cTn id="53" fill="hold">
                            <p:stCondLst>
                              <p:cond delay="8750"/>
                            </p:stCondLst>
                            <p:childTnLst>
                              <p:par>
                                <p:cTn id="54" presetClass="entr" nodeType="afterEffect" presetID="10" grpId="12" fill="hold">
                                  <p:stCondLst>
                                    <p:cond delay="0"/>
                                  </p:stCondLst>
                                  <p:iterate type="el" backwards="0">
                                    <p:tmAbs val="0"/>
                                  </p:iterate>
                                  <p:childTnLst>
                                    <p:set>
                                      <p:cBhvr>
                                        <p:cTn id="55" fill="hold"/>
                                        <p:tgtEl>
                                          <p:spTgt spid="138"/>
                                        </p:tgtEl>
                                        <p:attrNameLst>
                                          <p:attrName>style.visibility</p:attrName>
                                        </p:attrNameLst>
                                      </p:cBhvr>
                                      <p:to>
                                        <p:strVal val="visible"/>
                                      </p:to>
                                    </p:set>
                                    <p:animEffect filter="fade" transition="in">
                                      <p:cBhvr>
                                        <p:cTn id="56" dur="1250"/>
                                        <p:tgtEl>
                                          <p:spTgt spid="138"/>
                                        </p:tgtEl>
                                      </p:cBhvr>
                                    </p:animEffect>
                                  </p:childTnLst>
                                </p:cTn>
                              </p:par>
                            </p:childTnLst>
                          </p:cTn>
                        </p:par>
                        <p:par>
                          <p:cTn id="57" fill="hold">
                            <p:stCondLst>
                              <p:cond delay="10000"/>
                            </p:stCondLst>
                            <p:childTnLst>
                              <p:par>
                                <p:cTn id="58" presetClass="entr" nodeType="afterEffect" presetID="10" grpId="13" fill="hold">
                                  <p:stCondLst>
                                    <p:cond delay="0"/>
                                  </p:stCondLst>
                                  <p:iterate type="el" backwards="0">
                                    <p:tmAbs val="0"/>
                                  </p:iterate>
                                  <p:childTnLst>
                                    <p:set>
                                      <p:cBhvr>
                                        <p:cTn id="59" fill="hold"/>
                                        <p:tgtEl>
                                          <p:spTgt spid="136"/>
                                        </p:tgtEl>
                                        <p:attrNameLst>
                                          <p:attrName>style.visibility</p:attrName>
                                        </p:attrNameLst>
                                      </p:cBhvr>
                                      <p:to>
                                        <p:strVal val="visible"/>
                                      </p:to>
                                    </p:set>
                                    <p:animEffect filter="fade" transition="in">
                                      <p:cBhvr>
                                        <p:cTn id="60" dur="1500"/>
                                        <p:tgtEl>
                                          <p:spTgt spid="136"/>
                                        </p:tgtEl>
                                      </p:cBhvr>
                                    </p:animEffect>
                                  </p:childTnLst>
                                </p:cTn>
                              </p:par>
                            </p:childTnLst>
                          </p:cTn>
                        </p:par>
                        <p:par>
                          <p:cTn id="61" fill="hold">
                            <p:stCondLst>
                              <p:cond delay="0"/>
                            </p:stCondLst>
                            <p:childTnLst>
                              <p:par>
                                <p:cTn id="62" presetClass="path" nodeType="afterEffect" presetSubtype="0" presetID="-1" grpId="14" accel="50000" decel="50000" fill="hold">
                                  <p:stCondLst>
                                    <p:cond delay="0"/>
                                  </p:stCondLst>
                                  <p:childTnLst>
                                    <p:animMotion path="M 0.000000 0.000000 L 1.078335 0.002422" origin="layout" pathEditMode="relative">
                                      <p:cBhvr>
                                        <p:cTn id="63" dur="2500" fill="hold"/>
                                        <p:tgtEl>
                                          <p:spTgt spid="136"/>
                                        </p:tgtEl>
                                        <p:attrNameLst>
                                          <p:attrName>ppt_x</p:attrName>
                                          <p:attrName>ppt_y</p:attrName>
                                        </p:attrNameLst>
                                      </p:cBhvr>
                                    </p:animMotion>
                                  </p:childTnLst>
                                </p:cTn>
                              </p:par>
                            </p:childTnLst>
                          </p:cTn>
                        </p:par>
                        <p:par>
                          <p:cTn id="64" fill="hold">
                            <p:stCondLst>
                              <p:cond delay="2500"/>
                            </p:stCondLst>
                            <p:childTnLst>
                              <p:par>
                                <p:cTn id="65" presetClass="entr" nodeType="afterEffect" presetSubtype="8" presetID="2" grpId="15" fill="hold">
                                  <p:stCondLst>
                                    <p:cond delay="0"/>
                                  </p:stCondLst>
                                  <p:iterate type="el" backwards="0">
                                    <p:tmAbs val="0"/>
                                  </p:iterate>
                                  <p:childTnLst>
                                    <p:set>
                                      <p:cBhvr>
                                        <p:cTn id="66" fill="hold"/>
                                        <p:tgtEl>
                                          <p:spTgt spid="120"/>
                                        </p:tgtEl>
                                        <p:attrNameLst>
                                          <p:attrName>style.visibility</p:attrName>
                                        </p:attrNameLst>
                                      </p:cBhvr>
                                      <p:to>
                                        <p:strVal val="visible"/>
                                      </p:to>
                                    </p:set>
                                    <p:anim calcmode="lin" valueType="num">
                                      <p:cBhvr>
                                        <p:cTn id="67" dur="3000" fill="hold"/>
                                        <p:tgtEl>
                                          <p:spTgt spid="120"/>
                                        </p:tgtEl>
                                        <p:attrNameLst>
                                          <p:attrName>ppt_x</p:attrName>
                                        </p:attrNameLst>
                                      </p:cBhvr>
                                      <p:tavLst>
                                        <p:tav tm="0">
                                          <p:val>
                                            <p:strVal val="0-#ppt_w/2"/>
                                          </p:val>
                                        </p:tav>
                                        <p:tav tm="100000">
                                          <p:val>
                                            <p:strVal val="#ppt_x"/>
                                          </p:val>
                                        </p:tav>
                                      </p:tavLst>
                                    </p:anim>
                                    <p:anim calcmode="lin" valueType="num">
                                      <p:cBhvr>
                                        <p:cTn id="68" dur="3000" fill="hold"/>
                                        <p:tgtEl>
                                          <p:spTgt spid="120"/>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Class="entr" nodeType="clickEffect" presetSubtype="8" presetID="7" grpId="16" fill="hold">
                                  <p:stCondLst>
                                    <p:cond delay="0"/>
                                  </p:stCondLst>
                                  <p:iterate type="el" backwards="0">
                                    <p:tmAbs val="0"/>
                                  </p:iterate>
                                  <p:childTnLst>
                                    <p:set>
                                      <p:cBhvr>
                                        <p:cTn id="72" fill="hold"/>
                                        <p:tgtEl>
                                          <p:spTgt spid="130"/>
                                        </p:tgtEl>
                                        <p:attrNameLst>
                                          <p:attrName>style.visibility</p:attrName>
                                        </p:attrNameLst>
                                      </p:cBhvr>
                                      <p:to>
                                        <p:strVal val="visible"/>
                                      </p:to>
                                    </p:set>
                                    <p:anim calcmode="lin" valueType="num">
                                      <p:cBhvr>
                                        <p:cTn id="73" dur="1250" fill="hold"/>
                                        <p:tgtEl>
                                          <p:spTgt spid="130"/>
                                        </p:tgtEl>
                                        <p:attrNameLst>
                                          <p:attrName>ppt_x</p:attrName>
                                        </p:attrNameLst>
                                      </p:cBhvr>
                                      <p:tavLst>
                                        <p:tav tm="0">
                                          <p:val>
                                            <p:strVal val="0-#ppt_w/2"/>
                                          </p:val>
                                        </p:tav>
                                        <p:tav tm="100000">
                                          <p:val>
                                            <p:strVal val="#ppt_x"/>
                                          </p:val>
                                        </p:tav>
                                      </p:tavLst>
                                    </p:anim>
                                    <p:anim calcmode="lin" valueType="num">
                                      <p:cBhvr>
                                        <p:cTn id="74" dur="1250" fill="hold"/>
                                        <p:tgtEl>
                                          <p:spTgt spid="130"/>
                                        </p:tgtEl>
                                        <p:attrNameLst>
                                          <p:attrName>ppt_y</p:attrName>
                                        </p:attrNameLst>
                                      </p:cBhvr>
                                      <p:tavLst>
                                        <p:tav tm="0">
                                          <p:val>
                                            <p:strVal val="#ppt_y"/>
                                          </p:val>
                                        </p:tav>
                                        <p:tav tm="100000">
                                          <p:val>
                                            <p:strVal val="#ppt_y"/>
                                          </p:val>
                                        </p:tav>
                                      </p:tavLst>
                                    </p:anim>
                                  </p:childTnLst>
                                </p:cTn>
                              </p:par>
                            </p:childTnLst>
                          </p:cTn>
                        </p:par>
                        <p:par>
                          <p:cTn id="75" fill="hold">
                            <p:stCondLst>
                              <p:cond delay="1250"/>
                            </p:stCondLst>
                            <p:childTnLst>
                              <p:par>
                                <p:cTn id="76" presetClass="entr" nodeType="afterEffect" presetID="10" grpId="17" fill="hold">
                                  <p:stCondLst>
                                    <p:cond delay="0"/>
                                  </p:stCondLst>
                                  <p:iterate type="el" backwards="0">
                                    <p:tmAbs val="0"/>
                                  </p:iterate>
                                  <p:childTnLst>
                                    <p:set>
                                      <p:cBhvr>
                                        <p:cTn id="77" fill="hold"/>
                                        <p:tgtEl>
                                          <p:spTgt spid="139"/>
                                        </p:tgtEl>
                                        <p:attrNameLst>
                                          <p:attrName>style.visibility</p:attrName>
                                        </p:attrNameLst>
                                      </p:cBhvr>
                                      <p:to>
                                        <p:strVal val="visible"/>
                                      </p:to>
                                    </p:set>
                                    <p:animEffect filter="fade" transition="in">
                                      <p:cBhvr>
                                        <p:cTn id="78" dur="1500"/>
                                        <p:tgtEl>
                                          <p:spTgt spid="139"/>
                                        </p:tgtEl>
                                      </p:cBhvr>
                                    </p:animEffect>
                                  </p:childTnLst>
                                </p:cTn>
                              </p:par>
                            </p:childTnLst>
                          </p:cTn>
                        </p:par>
                        <p:par>
                          <p:cTn id="79" fill="hold">
                            <p:stCondLst>
                              <p:cond delay="2750"/>
                            </p:stCondLst>
                            <p:childTnLst>
                              <p:par>
                                <p:cTn id="80" presetClass="entr" nodeType="afterEffect" presetSubtype="8" presetID="7" grpId="18" fill="hold">
                                  <p:stCondLst>
                                    <p:cond delay="0"/>
                                  </p:stCondLst>
                                  <p:iterate type="el" backwards="0">
                                    <p:tmAbs val="0"/>
                                  </p:iterate>
                                  <p:childTnLst>
                                    <p:set>
                                      <p:cBhvr>
                                        <p:cTn id="81" fill="hold"/>
                                        <p:tgtEl>
                                          <p:spTgt spid="125"/>
                                        </p:tgtEl>
                                        <p:attrNameLst>
                                          <p:attrName>style.visibility</p:attrName>
                                        </p:attrNameLst>
                                      </p:cBhvr>
                                      <p:to>
                                        <p:strVal val="visible"/>
                                      </p:to>
                                    </p:set>
                                    <p:anim calcmode="lin" valueType="num">
                                      <p:cBhvr>
                                        <p:cTn id="82" dur="1250" fill="hold"/>
                                        <p:tgtEl>
                                          <p:spTgt spid="125"/>
                                        </p:tgtEl>
                                        <p:attrNameLst>
                                          <p:attrName>ppt_x</p:attrName>
                                        </p:attrNameLst>
                                      </p:cBhvr>
                                      <p:tavLst>
                                        <p:tav tm="0">
                                          <p:val>
                                            <p:strVal val="0-#ppt_w/2"/>
                                          </p:val>
                                        </p:tav>
                                        <p:tav tm="100000">
                                          <p:val>
                                            <p:strVal val="#ppt_x"/>
                                          </p:val>
                                        </p:tav>
                                      </p:tavLst>
                                    </p:anim>
                                    <p:anim calcmode="lin" valueType="num">
                                      <p:cBhvr>
                                        <p:cTn id="83" dur="1250" fill="hold"/>
                                        <p:tgtEl>
                                          <p:spTgt spid="125"/>
                                        </p:tgtEl>
                                        <p:attrNameLst>
                                          <p:attrName>ppt_y</p:attrName>
                                        </p:attrNameLst>
                                      </p:cBhvr>
                                      <p:tavLst>
                                        <p:tav tm="0">
                                          <p:val>
                                            <p:strVal val="#ppt_y"/>
                                          </p:val>
                                        </p:tav>
                                        <p:tav tm="100000">
                                          <p:val>
                                            <p:strVal val="#ppt_y"/>
                                          </p:val>
                                        </p:tav>
                                      </p:tavLst>
                                    </p:anim>
                                  </p:childTnLst>
                                </p:cTn>
                              </p:par>
                            </p:childTnLst>
                          </p:cTn>
                        </p:par>
                        <p:par>
                          <p:cTn id="84" fill="hold">
                            <p:stCondLst>
                              <p:cond delay="4000"/>
                            </p:stCondLst>
                            <p:childTnLst>
                              <p:par>
                                <p:cTn id="85" presetClass="entr" nodeType="afterEffect" presetID="10" grpId="19" fill="hold">
                                  <p:stCondLst>
                                    <p:cond delay="0"/>
                                  </p:stCondLst>
                                  <p:iterate type="el" backwards="0">
                                    <p:tmAbs val="0"/>
                                  </p:iterate>
                                  <p:childTnLst>
                                    <p:set>
                                      <p:cBhvr>
                                        <p:cTn id="86" fill="hold"/>
                                        <p:tgtEl>
                                          <p:spTgt spid="140"/>
                                        </p:tgtEl>
                                        <p:attrNameLst>
                                          <p:attrName>style.visibility</p:attrName>
                                        </p:attrNameLst>
                                      </p:cBhvr>
                                      <p:to>
                                        <p:strVal val="visible"/>
                                      </p:to>
                                    </p:set>
                                    <p:animEffect filter="fade" transition="in">
                                      <p:cBhvr>
                                        <p:cTn id="87" dur="1500"/>
                                        <p:tgtEl>
                                          <p:spTgt spid="140"/>
                                        </p:tgtEl>
                                      </p:cBhvr>
                                    </p:animEffect>
                                  </p:childTnLst>
                                </p:cTn>
                              </p:par>
                            </p:childTnLst>
                          </p:cTn>
                        </p:par>
                        <p:par>
                          <p:cTn id="88" fill="hold">
                            <p:stCondLst>
                              <p:cond delay="5500"/>
                            </p:stCondLst>
                            <p:childTnLst>
                              <p:par>
                                <p:cTn id="89" presetClass="entr" nodeType="afterEffect" presetID="10" grpId="20" fill="hold">
                                  <p:stCondLst>
                                    <p:cond delay="0"/>
                                  </p:stCondLst>
                                  <p:iterate type="el" backwards="0">
                                    <p:tmAbs val="0"/>
                                  </p:iterate>
                                  <p:childTnLst>
                                    <p:set>
                                      <p:cBhvr>
                                        <p:cTn id="90" fill="hold"/>
                                        <p:tgtEl>
                                          <p:spTgt spid="137"/>
                                        </p:tgtEl>
                                        <p:attrNameLst>
                                          <p:attrName>style.visibility</p:attrName>
                                        </p:attrNameLst>
                                      </p:cBhvr>
                                      <p:to>
                                        <p:strVal val="visible"/>
                                      </p:to>
                                    </p:set>
                                    <p:animEffect filter="fade" transition="in">
                                      <p:cBhvr>
                                        <p:cTn id="91" dur="1500"/>
                                        <p:tgtEl>
                                          <p:spTgt spid="137"/>
                                        </p:tgtEl>
                                      </p:cBhvr>
                                    </p:animEffect>
                                  </p:childTnLst>
                                </p:cTn>
                              </p:par>
                            </p:childTnLst>
                          </p:cTn>
                        </p:par>
                        <p:par>
                          <p:cTn id="92" fill="hold">
                            <p:stCondLst>
                              <p:cond delay="7000"/>
                            </p:stCondLst>
                            <p:childTnLst>
                              <p:par>
                                <p:cTn id="93" presetClass="entr" nodeType="afterEffect" presetSubtype="8" presetID="7" grpId="21" fill="hold">
                                  <p:stCondLst>
                                    <p:cond delay="0"/>
                                  </p:stCondLst>
                                  <p:iterate type="el" backwards="0">
                                    <p:tmAbs val="0"/>
                                  </p:iterate>
                                  <p:childTnLst>
                                    <p:set>
                                      <p:cBhvr>
                                        <p:cTn id="94" fill="hold"/>
                                        <p:tgtEl>
                                          <p:spTgt spid="154"/>
                                        </p:tgtEl>
                                        <p:attrNameLst>
                                          <p:attrName>style.visibility</p:attrName>
                                        </p:attrNameLst>
                                      </p:cBhvr>
                                      <p:to>
                                        <p:strVal val="visible"/>
                                      </p:to>
                                    </p:set>
                                    <p:anim calcmode="lin" valueType="num">
                                      <p:cBhvr>
                                        <p:cTn id="95" dur="1750" fill="hold"/>
                                        <p:tgtEl>
                                          <p:spTgt spid="154"/>
                                        </p:tgtEl>
                                        <p:attrNameLst>
                                          <p:attrName>ppt_x</p:attrName>
                                        </p:attrNameLst>
                                      </p:cBhvr>
                                      <p:tavLst>
                                        <p:tav tm="0">
                                          <p:val>
                                            <p:strVal val="0-#ppt_w/2"/>
                                          </p:val>
                                        </p:tav>
                                        <p:tav tm="100000">
                                          <p:val>
                                            <p:strVal val="#ppt_x"/>
                                          </p:val>
                                        </p:tav>
                                      </p:tavLst>
                                    </p:anim>
                                    <p:anim calcmode="lin" valueType="num">
                                      <p:cBhvr>
                                        <p:cTn id="96" dur="1750" fill="hold"/>
                                        <p:tgtEl>
                                          <p:spTgt spid="154"/>
                                        </p:tgtEl>
                                        <p:attrNameLst>
                                          <p:attrName>ppt_y</p:attrName>
                                        </p:attrNameLst>
                                      </p:cBhvr>
                                      <p:tavLst>
                                        <p:tav tm="0">
                                          <p:val>
                                            <p:strVal val="#ppt_y"/>
                                          </p:val>
                                        </p:tav>
                                        <p:tav tm="100000">
                                          <p:val>
                                            <p:strVal val="#ppt_y"/>
                                          </p:val>
                                        </p:tav>
                                      </p:tavLst>
                                    </p:anim>
                                  </p:childTnLst>
                                </p:cTn>
                              </p:par>
                            </p:childTnLst>
                          </p:cTn>
                        </p:par>
                        <p:par>
                          <p:cTn id="97" fill="hold">
                            <p:stCondLst>
                              <p:cond delay="8750"/>
                            </p:stCondLst>
                            <p:childTnLst>
                              <p:par>
                                <p:cTn id="98" presetClass="entr" nodeType="afterEffect" presetID="10" grpId="22" fill="hold">
                                  <p:stCondLst>
                                    <p:cond delay="0"/>
                                  </p:stCondLst>
                                  <p:iterate type="el" backwards="0">
                                    <p:tmAbs val="0"/>
                                  </p:iterate>
                                  <p:childTnLst>
                                    <p:set>
                                      <p:cBhvr>
                                        <p:cTn id="99" fill="hold"/>
                                        <p:tgtEl>
                                          <p:spTgt spid="159"/>
                                        </p:tgtEl>
                                        <p:attrNameLst>
                                          <p:attrName>style.visibility</p:attrName>
                                        </p:attrNameLst>
                                      </p:cBhvr>
                                      <p:to>
                                        <p:strVal val="visible"/>
                                      </p:to>
                                    </p:set>
                                    <p:animEffect filter="fade" transition="in">
                                      <p:cBhvr>
                                        <p:cTn id="100" dur="1250"/>
                                        <p:tgtEl>
                                          <p:spTgt spid="159"/>
                                        </p:tgtEl>
                                      </p:cBhvr>
                                    </p:animEffect>
                                  </p:childTnLst>
                                </p:cTn>
                              </p:par>
                            </p:childTnLst>
                          </p:cTn>
                        </p:par>
                        <p:par>
                          <p:cTn id="101" fill="hold">
                            <p:stCondLst>
                              <p:cond delay="10000"/>
                            </p:stCondLst>
                            <p:childTnLst>
                              <p:par>
                                <p:cTn id="102" presetClass="entr" nodeType="afterEffect" presetID="10" grpId="23" fill="hold">
                                  <p:stCondLst>
                                    <p:cond delay="0"/>
                                  </p:stCondLst>
                                  <p:iterate type="el" backwards="0">
                                    <p:tmAbs val="0"/>
                                  </p:iterate>
                                  <p:childTnLst>
                                    <p:set>
                                      <p:cBhvr>
                                        <p:cTn id="103" fill="hold"/>
                                        <p:tgtEl>
                                          <p:spTgt spid="157"/>
                                        </p:tgtEl>
                                        <p:attrNameLst>
                                          <p:attrName>style.visibility</p:attrName>
                                        </p:attrNameLst>
                                      </p:cBhvr>
                                      <p:to>
                                        <p:strVal val="visible"/>
                                      </p:to>
                                    </p:set>
                                    <p:animEffect filter="fade" transition="in">
                                      <p:cBhvr>
                                        <p:cTn id="104" dur="1500"/>
                                        <p:tgtEl>
                                          <p:spTgt spid="157"/>
                                        </p:tgtEl>
                                      </p:cBhvr>
                                    </p:animEffect>
                                  </p:childTnLst>
                                </p:cTn>
                              </p:par>
                            </p:childTnLst>
                          </p:cTn>
                        </p:par>
                        <p:par>
                          <p:cTn id="105" fill="hold">
                            <p:stCondLst>
                              <p:cond delay="0"/>
                            </p:stCondLst>
                            <p:childTnLst>
                              <p:par>
                                <p:cTn id="106" presetClass="path" nodeType="afterEffect" presetSubtype="0" presetID="-1" grpId="24" accel="50000" decel="50000" fill="hold">
                                  <p:stCondLst>
                                    <p:cond delay="0"/>
                                  </p:stCondLst>
                                  <p:childTnLst>
                                    <p:animMotion path="M 0.000000 0.000000 L 1.078335 0.002422" origin="layout" pathEditMode="relative">
                                      <p:cBhvr>
                                        <p:cTn id="107" dur="2500" fill="hold"/>
                                        <p:tgtEl>
                                          <p:spTgt spid="157"/>
                                        </p:tgtEl>
                                        <p:attrNameLst>
                                          <p:attrName>ppt_x</p:attrName>
                                          <p:attrName>ppt_y</p:attrName>
                                        </p:attrNameLst>
                                      </p:cBhvr>
                                    </p:animMotion>
                                  </p:childTnLst>
                                </p:cTn>
                              </p:par>
                            </p:childTnLst>
                          </p:cTn>
                        </p:par>
                        <p:par>
                          <p:cTn id="108" fill="hold">
                            <p:stCondLst>
                              <p:cond delay="2500"/>
                            </p:stCondLst>
                            <p:childTnLst>
                              <p:par>
                                <p:cTn id="109" presetClass="entr" nodeType="afterEffect" presetSubtype="8" presetID="2" grpId="25" fill="hold">
                                  <p:stCondLst>
                                    <p:cond delay="0"/>
                                  </p:stCondLst>
                                  <p:iterate type="el" backwards="0">
                                    <p:tmAbs val="0"/>
                                  </p:iterate>
                                  <p:childTnLst>
                                    <p:set>
                                      <p:cBhvr>
                                        <p:cTn id="110" fill="hold"/>
                                        <p:tgtEl>
                                          <p:spTgt spid="141"/>
                                        </p:tgtEl>
                                        <p:attrNameLst>
                                          <p:attrName>style.visibility</p:attrName>
                                        </p:attrNameLst>
                                      </p:cBhvr>
                                      <p:to>
                                        <p:strVal val="visible"/>
                                      </p:to>
                                    </p:set>
                                    <p:anim calcmode="lin" valueType="num">
                                      <p:cBhvr>
                                        <p:cTn id="111" dur="3000" fill="hold"/>
                                        <p:tgtEl>
                                          <p:spTgt spid="141"/>
                                        </p:tgtEl>
                                        <p:attrNameLst>
                                          <p:attrName>ppt_x</p:attrName>
                                        </p:attrNameLst>
                                      </p:cBhvr>
                                      <p:tavLst>
                                        <p:tav tm="0">
                                          <p:val>
                                            <p:strVal val="0-#ppt_w/2"/>
                                          </p:val>
                                        </p:tav>
                                        <p:tav tm="100000">
                                          <p:val>
                                            <p:strVal val="#ppt_x"/>
                                          </p:val>
                                        </p:tav>
                                      </p:tavLst>
                                    </p:anim>
                                    <p:anim calcmode="lin" valueType="num">
                                      <p:cBhvr>
                                        <p:cTn id="112" dur="3000" fill="hold"/>
                                        <p:tgtEl>
                                          <p:spTgt spid="141"/>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Class="entr" nodeType="clickEffect" presetSubtype="8" presetID="7" grpId="26" fill="hold">
                                  <p:stCondLst>
                                    <p:cond delay="0"/>
                                  </p:stCondLst>
                                  <p:iterate type="el" backwards="0">
                                    <p:tmAbs val="0"/>
                                  </p:iterate>
                                  <p:childTnLst>
                                    <p:set>
                                      <p:cBhvr>
                                        <p:cTn id="116" fill="hold"/>
                                        <p:tgtEl>
                                          <p:spTgt spid="151"/>
                                        </p:tgtEl>
                                        <p:attrNameLst>
                                          <p:attrName>style.visibility</p:attrName>
                                        </p:attrNameLst>
                                      </p:cBhvr>
                                      <p:to>
                                        <p:strVal val="visible"/>
                                      </p:to>
                                    </p:set>
                                    <p:anim calcmode="lin" valueType="num">
                                      <p:cBhvr>
                                        <p:cTn id="117" dur="1250" fill="hold"/>
                                        <p:tgtEl>
                                          <p:spTgt spid="151"/>
                                        </p:tgtEl>
                                        <p:attrNameLst>
                                          <p:attrName>ppt_x</p:attrName>
                                        </p:attrNameLst>
                                      </p:cBhvr>
                                      <p:tavLst>
                                        <p:tav tm="0">
                                          <p:val>
                                            <p:strVal val="0-#ppt_w/2"/>
                                          </p:val>
                                        </p:tav>
                                        <p:tav tm="100000">
                                          <p:val>
                                            <p:strVal val="#ppt_x"/>
                                          </p:val>
                                        </p:tav>
                                      </p:tavLst>
                                    </p:anim>
                                    <p:anim calcmode="lin" valueType="num">
                                      <p:cBhvr>
                                        <p:cTn id="118" dur="1250" fill="hold"/>
                                        <p:tgtEl>
                                          <p:spTgt spid="151"/>
                                        </p:tgtEl>
                                        <p:attrNameLst>
                                          <p:attrName>ppt_y</p:attrName>
                                        </p:attrNameLst>
                                      </p:cBhvr>
                                      <p:tavLst>
                                        <p:tav tm="0">
                                          <p:val>
                                            <p:strVal val="#ppt_y"/>
                                          </p:val>
                                        </p:tav>
                                        <p:tav tm="100000">
                                          <p:val>
                                            <p:strVal val="#ppt_y"/>
                                          </p:val>
                                        </p:tav>
                                      </p:tavLst>
                                    </p:anim>
                                  </p:childTnLst>
                                </p:cTn>
                              </p:par>
                            </p:childTnLst>
                          </p:cTn>
                        </p:par>
                        <p:par>
                          <p:cTn id="119" fill="hold">
                            <p:stCondLst>
                              <p:cond delay="1250"/>
                            </p:stCondLst>
                            <p:childTnLst>
                              <p:par>
                                <p:cTn id="120" presetClass="entr" nodeType="afterEffect" presetID="10" grpId="27" fill="hold">
                                  <p:stCondLst>
                                    <p:cond delay="0"/>
                                  </p:stCondLst>
                                  <p:iterate type="el" backwards="0">
                                    <p:tmAbs val="0"/>
                                  </p:iterate>
                                  <p:childTnLst>
                                    <p:set>
                                      <p:cBhvr>
                                        <p:cTn id="121" fill="hold"/>
                                        <p:tgtEl>
                                          <p:spTgt spid="160"/>
                                        </p:tgtEl>
                                        <p:attrNameLst>
                                          <p:attrName>style.visibility</p:attrName>
                                        </p:attrNameLst>
                                      </p:cBhvr>
                                      <p:to>
                                        <p:strVal val="visible"/>
                                      </p:to>
                                    </p:set>
                                    <p:animEffect filter="fade" transition="in">
                                      <p:cBhvr>
                                        <p:cTn id="122" dur="1500"/>
                                        <p:tgtEl>
                                          <p:spTgt spid="160"/>
                                        </p:tgtEl>
                                      </p:cBhvr>
                                    </p:animEffect>
                                  </p:childTnLst>
                                </p:cTn>
                              </p:par>
                            </p:childTnLst>
                          </p:cTn>
                        </p:par>
                        <p:par>
                          <p:cTn id="123" fill="hold">
                            <p:stCondLst>
                              <p:cond delay="2750"/>
                            </p:stCondLst>
                            <p:childTnLst>
                              <p:par>
                                <p:cTn id="124" presetClass="entr" nodeType="afterEffect" presetSubtype="8" presetID="7" grpId="28" fill="hold">
                                  <p:stCondLst>
                                    <p:cond delay="0"/>
                                  </p:stCondLst>
                                  <p:iterate type="el" backwards="0">
                                    <p:tmAbs val="0"/>
                                  </p:iterate>
                                  <p:childTnLst>
                                    <p:set>
                                      <p:cBhvr>
                                        <p:cTn id="125" fill="hold"/>
                                        <p:tgtEl>
                                          <p:spTgt spid="146"/>
                                        </p:tgtEl>
                                        <p:attrNameLst>
                                          <p:attrName>style.visibility</p:attrName>
                                        </p:attrNameLst>
                                      </p:cBhvr>
                                      <p:to>
                                        <p:strVal val="visible"/>
                                      </p:to>
                                    </p:set>
                                    <p:anim calcmode="lin" valueType="num">
                                      <p:cBhvr>
                                        <p:cTn id="126" dur="1250" fill="hold"/>
                                        <p:tgtEl>
                                          <p:spTgt spid="146"/>
                                        </p:tgtEl>
                                        <p:attrNameLst>
                                          <p:attrName>ppt_x</p:attrName>
                                        </p:attrNameLst>
                                      </p:cBhvr>
                                      <p:tavLst>
                                        <p:tav tm="0">
                                          <p:val>
                                            <p:strVal val="0-#ppt_w/2"/>
                                          </p:val>
                                        </p:tav>
                                        <p:tav tm="100000">
                                          <p:val>
                                            <p:strVal val="#ppt_x"/>
                                          </p:val>
                                        </p:tav>
                                      </p:tavLst>
                                    </p:anim>
                                    <p:anim calcmode="lin" valueType="num">
                                      <p:cBhvr>
                                        <p:cTn id="127" dur="1250" fill="hold"/>
                                        <p:tgtEl>
                                          <p:spTgt spid="146"/>
                                        </p:tgtEl>
                                        <p:attrNameLst>
                                          <p:attrName>ppt_y</p:attrName>
                                        </p:attrNameLst>
                                      </p:cBhvr>
                                      <p:tavLst>
                                        <p:tav tm="0">
                                          <p:val>
                                            <p:strVal val="#ppt_y"/>
                                          </p:val>
                                        </p:tav>
                                        <p:tav tm="100000">
                                          <p:val>
                                            <p:strVal val="#ppt_y"/>
                                          </p:val>
                                        </p:tav>
                                      </p:tavLst>
                                    </p:anim>
                                  </p:childTnLst>
                                </p:cTn>
                              </p:par>
                            </p:childTnLst>
                          </p:cTn>
                        </p:par>
                        <p:par>
                          <p:cTn id="128" fill="hold">
                            <p:stCondLst>
                              <p:cond delay="4000"/>
                            </p:stCondLst>
                            <p:childTnLst>
                              <p:par>
                                <p:cTn id="129" presetClass="entr" nodeType="afterEffect" presetID="10" grpId="29" fill="hold">
                                  <p:stCondLst>
                                    <p:cond delay="0"/>
                                  </p:stCondLst>
                                  <p:iterate type="el" backwards="0">
                                    <p:tmAbs val="0"/>
                                  </p:iterate>
                                  <p:childTnLst>
                                    <p:set>
                                      <p:cBhvr>
                                        <p:cTn id="130" fill="hold"/>
                                        <p:tgtEl>
                                          <p:spTgt spid="161"/>
                                        </p:tgtEl>
                                        <p:attrNameLst>
                                          <p:attrName>style.visibility</p:attrName>
                                        </p:attrNameLst>
                                      </p:cBhvr>
                                      <p:to>
                                        <p:strVal val="visible"/>
                                      </p:to>
                                    </p:set>
                                    <p:animEffect filter="fade" transition="in">
                                      <p:cBhvr>
                                        <p:cTn id="131" dur="1500"/>
                                        <p:tgtEl>
                                          <p:spTgt spid="161"/>
                                        </p:tgtEl>
                                      </p:cBhvr>
                                    </p:animEffect>
                                  </p:childTnLst>
                                </p:cTn>
                              </p:par>
                            </p:childTnLst>
                          </p:cTn>
                        </p:par>
                        <p:par>
                          <p:cTn id="132" fill="hold">
                            <p:stCondLst>
                              <p:cond delay="5500"/>
                            </p:stCondLst>
                            <p:childTnLst>
                              <p:par>
                                <p:cTn id="133" presetClass="entr" nodeType="afterEffect" presetID="10" grpId="30" fill="hold">
                                  <p:stCondLst>
                                    <p:cond delay="0"/>
                                  </p:stCondLst>
                                  <p:iterate type="el" backwards="0">
                                    <p:tmAbs val="0"/>
                                  </p:iterate>
                                  <p:childTnLst>
                                    <p:set>
                                      <p:cBhvr>
                                        <p:cTn id="134" fill="hold"/>
                                        <p:tgtEl>
                                          <p:spTgt spid="158"/>
                                        </p:tgtEl>
                                        <p:attrNameLst>
                                          <p:attrName>style.visibility</p:attrName>
                                        </p:attrNameLst>
                                      </p:cBhvr>
                                      <p:to>
                                        <p:strVal val="visible"/>
                                      </p:to>
                                    </p:set>
                                    <p:animEffect filter="fade" transition="in">
                                      <p:cBhvr>
                                        <p:cTn id="135" dur="15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8" grpId="30"/>
      <p:bldP build="whole" bldLvl="1" animBg="1" rev="0" advAuto="0" spid="159" grpId="22"/>
      <p:bldP build="whole" bldLvl="1" animBg="1" rev="0" advAuto="0" spid="136" grpId="13"/>
      <p:bldP build="whole" bldLvl="1" animBg="1" rev="0" advAuto="0" spid="146" grpId="28"/>
      <p:bldP build="whole" bldLvl="1" animBg="1" rev="0" advAuto="0" spid="112" grpId="1"/>
      <p:bldP build="whole" bldLvl="1" animBg="1" rev="0" advAuto="0" spid="109" grpId="6"/>
      <p:bldP build="whole" bldLvl="1" animBg="1" rev="0" advAuto="0" spid="120" grpId="15"/>
      <p:bldP build="whole" bldLvl="1" animBg="1" rev="0" advAuto="0" spid="141" grpId="25"/>
      <p:bldP build="whole" bldLvl="1" animBg="1" rev="0" advAuto="0" spid="140" grpId="19"/>
      <p:bldP build="whole" bldLvl="1" animBg="1" rev="0" advAuto="0" spid="157" grpId="23"/>
      <p:bldP build="whole" bldLvl="1" animBg="1" rev="0" advAuto="0" spid="116" grpId="10"/>
      <p:bldP build="whole" bldLvl="1" animBg="1" rev="0" advAuto="0" spid="139" grpId="17"/>
      <p:bldP build="whole" bldLvl="1" animBg="1" rev="0" advAuto="0" spid="151" grpId="26"/>
      <p:bldP build="whole" bldLvl="1" animBg="1" rev="0" advAuto="0" spid="99" grpId="5"/>
      <p:bldP build="whole" bldLvl="1" animBg="1" rev="0" advAuto="0" spid="104" grpId="8"/>
      <p:bldP build="whole" bldLvl="1" animBg="1" rev="0" advAuto="0" spid="138" grpId="12"/>
      <p:bldP build="whole" bldLvl="1" animBg="1" rev="0" advAuto="0" spid="137" grpId="20"/>
      <p:bldP build="whole" bldLvl="1" animBg="1" rev="0" advAuto="0" spid="117" grpId="2"/>
      <p:bldP build="whole" bldLvl="1" animBg="1" rev="0" advAuto="0" spid="119" grpId="9"/>
      <p:bldP build="whole" bldLvl="1" animBg="1" rev="0" advAuto="0" spid="133" grpId="11"/>
      <p:bldP build="whole" bldLvl="1" animBg="1" rev="0" advAuto="0" spid="125" grpId="18"/>
      <p:bldP build="whole" bldLvl="1" animBg="1" rev="0" advAuto="0" spid="154" grpId="21"/>
      <p:bldP build="whole" bldLvl="1" animBg="1" rev="0" advAuto="0" spid="115" grpId="3"/>
      <p:bldP build="whole" bldLvl="1" animBg="1" rev="0" advAuto="0" spid="130" grpId="16"/>
      <p:bldP build="whole" bldLvl="1" animBg="1" rev="0" advAuto="0" spid="118" grpId="7"/>
      <p:bldP build="whole" bldLvl="1" animBg="1" rev="0" advAuto="0" spid="160" grpId="27"/>
      <p:bldP build="whole" bldLvl="1" animBg="1" rev="0" advAuto="0" spid="161" grpId="29"/>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Title 2"/>
          <p:cNvSpPr txBox="1"/>
          <p:nvPr>
            <p:ph type="ctrTitle"/>
          </p:nvPr>
        </p:nvSpPr>
        <p:spPr>
          <a:xfrm>
            <a:off x="829971" y="97268"/>
            <a:ext cx="6732090" cy="1089026"/>
          </a:xfrm>
          <a:prstGeom prst="rect">
            <a:avLst/>
          </a:prstGeom>
        </p:spPr>
        <p:txBody>
          <a:bodyPr/>
          <a:lstStyle/>
          <a:p>
            <a:pPr/>
            <a:r>
              <a:t>Three dimensions of ministry</a:t>
            </a:r>
          </a:p>
        </p:txBody>
      </p:sp>
      <p:pic>
        <p:nvPicPr>
          <p:cNvPr id="165" name="logo-on-light.svg" descr="logo-on-light.svg"/>
          <p:cNvPicPr>
            <a:picLocks noChangeAspect="1"/>
          </p:cNvPicPr>
          <p:nvPr/>
        </p:nvPicPr>
        <p:blipFill>
          <a:blip r:embed="rId3">
            <a:extLst/>
          </a:blip>
          <a:srcRect l="0" t="4910" r="0" b="4910"/>
          <a:stretch>
            <a:fillRect/>
          </a:stretch>
        </p:blipFill>
        <p:spPr>
          <a:xfrm>
            <a:off x="2288579" y="1439738"/>
            <a:ext cx="4840825" cy="4870834"/>
          </a:xfrm>
          <a:prstGeom prst="rect">
            <a:avLst/>
          </a:prstGeom>
          <a:ln w="12700">
            <a:miter lim="400000"/>
          </a:ln>
        </p:spPr>
      </p:pic>
      <p:sp>
        <p:nvSpPr>
          <p:cNvPr id="166" name="wisdom"/>
          <p:cNvSpPr txBox="1"/>
          <p:nvPr/>
        </p:nvSpPr>
        <p:spPr>
          <a:xfrm>
            <a:off x="3880315" y="1235477"/>
            <a:ext cx="1439774" cy="535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spcBef>
                <a:spcPts val="2200"/>
              </a:spcBef>
              <a:defRPr i="1">
                <a:solidFill>
                  <a:srgbClr val="568E48"/>
                </a:solidFill>
              </a:defRPr>
            </a:lvl1pPr>
          </a:lstStyle>
          <a:p>
            <a:pPr/>
            <a:r>
              <a:t>wisdom</a:t>
            </a:r>
          </a:p>
        </p:txBody>
      </p:sp>
      <p:sp>
        <p:nvSpPr>
          <p:cNvPr id="167" name="commitment"/>
          <p:cNvSpPr txBox="1"/>
          <p:nvPr/>
        </p:nvSpPr>
        <p:spPr>
          <a:xfrm>
            <a:off x="6233082" y="5325098"/>
            <a:ext cx="2221028" cy="535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spcBef>
                <a:spcPts val="2200"/>
              </a:spcBef>
              <a:defRPr i="1">
                <a:solidFill>
                  <a:srgbClr val="A7504D"/>
                </a:solidFill>
              </a:defRPr>
            </a:lvl1pPr>
          </a:lstStyle>
          <a:p>
            <a:pPr/>
            <a:r>
              <a:t>commitment</a:t>
            </a:r>
          </a:p>
        </p:txBody>
      </p:sp>
      <p:sp>
        <p:nvSpPr>
          <p:cNvPr id="168" name="power"/>
          <p:cNvSpPr txBox="1"/>
          <p:nvPr/>
        </p:nvSpPr>
        <p:spPr>
          <a:xfrm>
            <a:off x="1634773" y="5325098"/>
            <a:ext cx="1176631" cy="535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spcBef>
                <a:spcPts val="2200"/>
              </a:spcBef>
              <a:defRPr i="1">
                <a:solidFill>
                  <a:srgbClr val="46678F"/>
                </a:solidFill>
              </a:defRPr>
            </a:lvl1pPr>
          </a:lstStyle>
          <a:p>
            <a:pPr/>
            <a:r>
              <a:t>power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66"/>
                                        </p:tgtEl>
                                        <p:attrNameLst>
                                          <p:attrName>style.visibility</p:attrName>
                                        </p:attrNameLst>
                                      </p:cBhvr>
                                      <p:to>
                                        <p:strVal val="visible"/>
                                      </p:to>
                                    </p:set>
                                    <p:animEffect filter="fade" transition="in">
                                      <p:cBhvr>
                                        <p:cTn id="7" dur="2250"/>
                                        <p:tgtEl>
                                          <p:spTgt spid="166"/>
                                        </p:tgtEl>
                                      </p:cBhvr>
                                    </p:animEffect>
                                  </p:childTnLst>
                                </p:cTn>
                              </p:par>
                            </p:childTnLst>
                          </p:cTn>
                        </p:par>
                        <p:par>
                          <p:cTn id="8" fill="hold">
                            <p:stCondLst>
                              <p:cond delay="2250"/>
                            </p:stCondLst>
                            <p:childTnLst>
                              <p:par>
                                <p:cTn id="9" presetClass="entr" nodeType="afterEffect" presetID="10" grpId="2" fill="hold">
                                  <p:stCondLst>
                                    <p:cond delay="0"/>
                                  </p:stCondLst>
                                  <p:iterate type="el" backwards="0">
                                    <p:tmAbs val="0"/>
                                  </p:iterate>
                                  <p:childTnLst>
                                    <p:set>
                                      <p:cBhvr>
                                        <p:cTn id="10" fill="hold"/>
                                        <p:tgtEl>
                                          <p:spTgt spid="167"/>
                                        </p:tgtEl>
                                        <p:attrNameLst>
                                          <p:attrName>style.visibility</p:attrName>
                                        </p:attrNameLst>
                                      </p:cBhvr>
                                      <p:to>
                                        <p:strVal val="visible"/>
                                      </p:to>
                                    </p:set>
                                    <p:animEffect filter="fade" transition="in">
                                      <p:cBhvr>
                                        <p:cTn id="11" dur="2250"/>
                                        <p:tgtEl>
                                          <p:spTgt spid="167"/>
                                        </p:tgtEl>
                                      </p:cBhvr>
                                    </p:animEffect>
                                  </p:childTnLst>
                                </p:cTn>
                              </p:par>
                            </p:childTnLst>
                          </p:cTn>
                        </p:par>
                        <p:par>
                          <p:cTn id="12" fill="hold">
                            <p:stCondLst>
                              <p:cond delay="4500"/>
                            </p:stCondLst>
                            <p:childTnLst>
                              <p:par>
                                <p:cTn id="13" presetClass="entr" nodeType="afterEffect" presetID="10" grpId="3" fill="hold">
                                  <p:stCondLst>
                                    <p:cond delay="0"/>
                                  </p:stCondLst>
                                  <p:iterate type="el" backwards="0">
                                    <p:tmAbs val="0"/>
                                  </p:iterate>
                                  <p:childTnLst>
                                    <p:set>
                                      <p:cBhvr>
                                        <p:cTn id="14" fill="hold"/>
                                        <p:tgtEl>
                                          <p:spTgt spid="168"/>
                                        </p:tgtEl>
                                        <p:attrNameLst>
                                          <p:attrName>style.visibility</p:attrName>
                                        </p:attrNameLst>
                                      </p:cBhvr>
                                      <p:to>
                                        <p:strVal val="visible"/>
                                      </p:to>
                                    </p:set>
                                    <p:animEffect filter="fade" transition="in">
                                      <p:cBhvr>
                                        <p:cTn id="15" dur="225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8" grpId="3"/>
      <p:bldP build="whole" bldLvl="1" animBg="1" rev="0" advAuto="0" spid="167" grpId="2"/>
      <p:bldP build="whole" bldLvl="1" animBg="1" rev="0" advAuto="0" spid="166"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Circle"/>
          <p:cNvSpPr/>
          <p:nvPr/>
        </p:nvSpPr>
        <p:spPr>
          <a:xfrm>
            <a:off x="5784232" y="2350181"/>
            <a:ext cx="3071411" cy="3071411"/>
          </a:xfrm>
          <a:prstGeom prst="ellipse">
            <a:avLst/>
          </a:prstGeom>
          <a:solidFill>
            <a:srgbClr val="F6C646"/>
          </a:solidFill>
          <a:ln w="12700">
            <a:miter lim="400000"/>
          </a:ln>
        </p:spPr>
        <p:txBody>
          <a:bodyPr lIns="45719" rIns="45719"/>
          <a:lstStyle/>
          <a:p>
            <a:pPr>
              <a:defRPr sz="2000"/>
            </a:pPr>
          </a:p>
        </p:txBody>
      </p:sp>
      <p:sp>
        <p:nvSpPr>
          <p:cNvPr id="173" name="Line"/>
          <p:cNvSpPr/>
          <p:nvPr/>
        </p:nvSpPr>
        <p:spPr>
          <a:xfrm rot="2580000">
            <a:off x="3727566" y="1548028"/>
            <a:ext cx="2208338" cy="2006601"/>
          </a:xfrm>
          <a:custGeom>
            <a:avLst/>
            <a:gdLst/>
            <a:ahLst/>
            <a:cxnLst>
              <a:cxn ang="0">
                <a:pos x="wd2" y="hd2"/>
              </a:cxn>
              <a:cxn ang="5400000">
                <a:pos x="wd2" y="hd2"/>
              </a:cxn>
              <a:cxn ang="10800000">
                <a:pos x="wd2" y="hd2"/>
              </a:cxn>
              <a:cxn ang="16200000">
                <a:pos x="wd2" y="hd2"/>
              </a:cxn>
            </a:cxnLst>
            <a:rect l="0" t="0" r="r" b="b"/>
            <a:pathLst>
              <a:path w="19373" h="21600" fill="norm" stroke="1" extrusionOk="0">
                <a:moveTo>
                  <a:pt x="71" y="21600"/>
                </a:moveTo>
                <a:cubicBezTo>
                  <a:pt x="71" y="21600"/>
                  <a:pt x="-2227" y="0"/>
                  <a:pt x="19373" y="0"/>
                </a:cubicBezTo>
              </a:path>
            </a:pathLst>
          </a:custGeom>
          <a:ln w="127000">
            <a:solidFill>
              <a:srgbClr val="525565"/>
            </a:solidFill>
            <a:tailEnd type="triangle"/>
          </a:ln>
        </p:spPr>
        <p:txBody>
          <a:bodyPr lIns="45719" rIns="45719" anchor="ctr"/>
          <a:lstStyle/>
          <a:p>
            <a:pPr algn="l" defTabSz="457200">
              <a:defRPr sz="1800">
                <a:latin typeface="+mn-lt"/>
                <a:ea typeface="+mn-ea"/>
                <a:cs typeface="+mn-cs"/>
                <a:sym typeface="Arial"/>
              </a:defRPr>
            </a:pPr>
          </a:p>
        </p:txBody>
      </p:sp>
      <p:sp>
        <p:nvSpPr>
          <p:cNvPr id="174" name="Circle"/>
          <p:cNvSpPr/>
          <p:nvPr/>
        </p:nvSpPr>
        <p:spPr>
          <a:xfrm>
            <a:off x="577232" y="2350181"/>
            <a:ext cx="3071411" cy="3071411"/>
          </a:xfrm>
          <a:prstGeom prst="ellipse">
            <a:avLst/>
          </a:prstGeom>
          <a:solidFill>
            <a:srgbClr val="F6C646"/>
          </a:solidFill>
          <a:ln w="12700">
            <a:miter lim="400000"/>
          </a:ln>
        </p:spPr>
        <p:txBody>
          <a:bodyPr lIns="45719" rIns="45719"/>
          <a:lstStyle/>
          <a:p>
            <a:pPr>
              <a:defRPr sz="2000"/>
            </a:pPr>
          </a:p>
        </p:txBody>
      </p:sp>
      <p:sp>
        <p:nvSpPr>
          <p:cNvPr id="175" name="Line"/>
          <p:cNvSpPr/>
          <p:nvPr/>
        </p:nvSpPr>
        <p:spPr>
          <a:xfrm rot="13380000">
            <a:off x="3558229" y="4173359"/>
            <a:ext cx="2208338" cy="2006601"/>
          </a:xfrm>
          <a:custGeom>
            <a:avLst/>
            <a:gdLst/>
            <a:ahLst/>
            <a:cxnLst>
              <a:cxn ang="0">
                <a:pos x="wd2" y="hd2"/>
              </a:cxn>
              <a:cxn ang="5400000">
                <a:pos x="wd2" y="hd2"/>
              </a:cxn>
              <a:cxn ang="10800000">
                <a:pos x="wd2" y="hd2"/>
              </a:cxn>
              <a:cxn ang="16200000">
                <a:pos x="wd2" y="hd2"/>
              </a:cxn>
            </a:cxnLst>
            <a:rect l="0" t="0" r="r" b="b"/>
            <a:pathLst>
              <a:path w="19373" h="21600" fill="norm" stroke="1" extrusionOk="0">
                <a:moveTo>
                  <a:pt x="71" y="21600"/>
                </a:moveTo>
                <a:cubicBezTo>
                  <a:pt x="71" y="21600"/>
                  <a:pt x="-2227" y="0"/>
                  <a:pt x="19373" y="0"/>
                </a:cubicBezTo>
              </a:path>
            </a:pathLst>
          </a:custGeom>
          <a:ln w="127000">
            <a:solidFill>
              <a:srgbClr val="525565"/>
            </a:solidFill>
            <a:tailEnd type="triangle"/>
          </a:ln>
        </p:spPr>
        <p:txBody>
          <a:bodyPr lIns="45719" rIns="45719" anchor="ctr"/>
          <a:lstStyle/>
          <a:p>
            <a:pPr algn="l" defTabSz="457200">
              <a:defRPr sz="1800">
                <a:latin typeface="+mn-lt"/>
                <a:ea typeface="+mn-ea"/>
                <a:cs typeface="+mn-cs"/>
                <a:sym typeface="Arial"/>
              </a:defRPr>
            </a:pPr>
          </a:p>
        </p:txBody>
      </p:sp>
      <p:sp>
        <p:nvSpPr>
          <p:cNvPr id="176" name="Title 2"/>
          <p:cNvSpPr txBox="1"/>
          <p:nvPr>
            <p:ph type="ctrTitle"/>
          </p:nvPr>
        </p:nvSpPr>
        <p:spPr>
          <a:xfrm>
            <a:off x="504308" y="138577"/>
            <a:ext cx="6732090" cy="1089026"/>
          </a:xfrm>
          <a:prstGeom prst="rect">
            <a:avLst/>
          </a:prstGeom>
        </p:spPr>
        <p:txBody>
          <a:bodyPr/>
          <a:lstStyle/>
          <a:p>
            <a:pPr/>
            <a:r>
              <a:t>Three dimensions of ministry</a:t>
            </a:r>
          </a:p>
        </p:txBody>
      </p:sp>
      <p:sp>
        <p:nvSpPr>
          <p:cNvPr id="177" name="TextBox 14"/>
          <p:cNvSpPr txBox="1"/>
          <p:nvPr/>
        </p:nvSpPr>
        <p:spPr>
          <a:xfrm>
            <a:off x="1258557" y="3129279"/>
            <a:ext cx="1708761" cy="59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latin typeface="Mulish ExtraLight SemiBold"/>
                <a:ea typeface="Mulish ExtraLight SemiBold"/>
                <a:cs typeface="Mulish ExtraLight SemiBold"/>
                <a:sym typeface="Mulish ExtraLight SemiBold"/>
              </a:defRPr>
            </a:lvl1pPr>
          </a:lstStyle>
          <a:p>
            <a:pPr/>
            <a:r>
              <a:t>gifts</a:t>
            </a:r>
          </a:p>
        </p:txBody>
      </p:sp>
      <p:sp>
        <p:nvSpPr>
          <p:cNvPr id="178" name="TextBox 15"/>
          <p:cNvSpPr txBox="1"/>
          <p:nvPr/>
        </p:nvSpPr>
        <p:spPr>
          <a:xfrm>
            <a:off x="1258557" y="3840166"/>
            <a:ext cx="1708761" cy="59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latin typeface="Mulish ExtraLight SemiBold"/>
                <a:ea typeface="Mulish ExtraLight SemiBold"/>
                <a:cs typeface="Mulish ExtraLight SemiBold"/>
                <a:sym typeface="Mulish ExtraLight SemiBold"/>
              </a:defRPr>
            </a:lvl1pPr>
          </a:lstStyle>
          <a:p>
            <a:pPr/>
            <a:r>
              <a:t>power</a:t>
            </a:r>
          </a:p>
        </p:txBody>
      </p:sp>
      <p:sp>
        <p:nvSpPr>
          <p:cNvPr id="179" name="TextBox 16"/>
          <p:cNvSpPr txBox="1"/>
          <p:nvPr/>
        </p:nvSpPr>
        <p:spPr>
          <a:xfrm>
            <a:off x="6444377" y="3129279"/>
            <a:ext cx="1708761" cy="59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latin typeface="Mulish ExtraLight SemiBold"/>
                <a:ea typeface="Mulish ExtraLight SemiBold"/>
                <a:cs typeface="Mulish ExtraLight SemiBold"/>
                <a:sym typeface="Mulish ExtraLight SemiBold"/>
              </a:defRPr>
            </a:lvl1pPr>
          </a:lstStyle>
          <a:p>
            <a:pPr/>
            <a:r>
              <a:t>service</a:t>
            </a:r>
          </a:p>
        </p:txBody>
      </p:sp>
      <p:sp>
        <p:nvSpPr>
          <p:cNvPr id="180" name="TextBox 17"/>
          <p:cNvSpPr txBox="1"/>
          <p:nvPr/>
        </p:nvSpPr>
        <p:spPr>
          <a:xfrm>
            <a:off x="6042441" y="3840166"/>
            <a:ext cx="2554993" cy="59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latin typeface="Mulish ExtraLight SemiBold"/>
                <a:ea typeface="Mulish ExtraLight SemiBold"/>
                <a:cs typeface="Mulish ExtraLight SemiBold"/>
                <a:sym typeface="Mulish ExtraLight SemiBold"/>
              </a:defRPr>
            </a:lvl1pPr>
          </a:lstStyle>
          <a:p>
            <a:pPr/>
            <a:r>
              <a:t>commitment</a:t>
            </a:r>
          </a:p>
        </p:txBody>
      </p:sp>
      <p:sp>
        <p:nvSpPr>
          <p:cNvPr id="181" name="TextBox 14"/>
          <p:cNvSpPr txBox="1"/>
          <p:nvPr/>
        </p:nvSpPr>
        <p:spPr>
          <a:xfrm>
            <a:off x="3954476" y="1119844"/>
            <a:ext cx="1708761" cy="535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wisdom</a:t>
            </a:r>
          </a:p>
        </p:txBody>
      </p:sp>
      <p:sp>
        <p:nvSpPr>
          <p:cNvPr id="182" name="TextBox 14"/>
          <p:cNvSpPr txBox="1"/>
          <p:nvPr/>
        </p:nvSpPr>
        <p:spPr>
          <a:xfrm>
            <a:off x="3830897" y="5932374"/>
            <a:ext cx="1708761" cy="535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working</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74"/>
                                        </p:tgtEl>
                                        <p:attrNameLst>
                                          <p:attrName>style.visibility</p:attrName>
                                        </p:attrNameLst>
                                      </p:cBhvr>
                                      <p:to>
                                        <p:strVal val="visible"/>
                                      </p:to>
                                    </p:set>
                                    <p:animEffect filter="fade" transition="in">
                                      <p:cBhvr>
                                        <p:cTn id="7" dur="1250"/>
                                        <p:tgtEl>
                                          <p:spTgt spid="174"/>
                                        </p:tgtEl>
                                      </p:cBhvr>
                                    </p:animEffect>
                                  </p:childTnLst>
                                </p:cTn>
                              </p:par>
                            </p:childTnLst>
                          </p:cTn>
                        </p:par>
                        <p:par>
                          <p:cTn id="8" fill="hold">
                            <p:stCondLst>
                              <p:cond delay="1250"/>
                            </p:stCondLst>
                            <p:childTnLst>
                              <p:par>
                                <p:cTn id="9" presetClass="entr" nodeType="afterEffect" presetID="10" grpId="2" fill="hold">
                                  <p:stCondLst>
                                    <p:cond delay="0"/>
                                  </p:stCondLst>
                                  <p:iterate type="el" backwards="0">
                                    <p:tmAbs val="0"/>
                                  </p:iterate>
                                  <p:childTnLst>
                                    <p:set>
                                      <p:cBhvr>
                                        <p:cTn id="10" fill="hold"/>
                                        <p:tgtEl>
                                          <p:spTgt spid="177"/>
                                        </p:tgtEl>
                                        <p:attrNameLst>
                                          <p:attrName>style.visibility</p:attrName>
                                        </p:attrNameLst>
                                      </p:cBhvr>
                                      <p:to>
                                        <p:strVal val="visible"/>
                                      </p:to>
                                    </p:set>
                                    <p:animEffect filter="fade" transition="in">
                                      <p:cBhvr>
                                        <p:cTn id="11" dur="1250"/>
                                        <p:tgtEl>
                                          <p:spTgt spid="177"/>
                                        </p:tgtEl>
                                      </p:cBhvr>
                                    </p:animEffect>
                                  </p:childTnLst>
                                </p:cTn>
                              </p:par>
                            </p:childTnLst>
                          </p:cTn>
                        </p:par>
                        <p:par>
                          <p:cTn id="12" fill="hold">
                            <p:stCondLst>
                              <p:cond delay="2500"/>
                            </p:stCondLst>
                            <p:childTnLst>
                              <p:par>
                                <p:cTn id="13" presetClass="entr" nodeType="afterEffect" presetID="10" grpId="3" fill="hold">
                                  <p:stCondLst>
                                    <p:cond delay="0"/>
                                  </p:stCondLst>
                                  <p:iterate type="el" backwards="0">
                                    <p:tmAbs val="0"/>
                                  </p:iterate>
                                  <p:childTnLst>
                                    <p:set>
                                      <p:cBhvr>
                                        <p:cTn id="14" fill="hold"/>
                                        <p:tgtEl>
                                          <p:spTgt spid="178"/>
                                        </p:tgtEl>
                                        <p:attrNameLst>
                                          <p:attrName>style.visibility</p:attrName>
                                        </p:attrNameLst>
                                      </p:cBhvr>
                                      <p:to>
                                        <p:strVal val="visible"/>
                                      </p:to>
                                    </p:set>
                                    <p:animEffect filter="fade" transition="in">
                                      <p:cBhvr>
                                        <p:cTn id="15" dur="1250"/>
                                        <p:tgtEl>
                                          <p:spTgt spid="178"/>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4" fill="hold">
                                  <p:stCondLst>
                                    <p:cond delay="0"/>
                                  </p:stCondLst>
                                  <p:iterate type="el" backwards="0">
                                    <p:tmAbs val="0"/>
                                  </p:iterate>
                                  <p:childTnLst>
                                    <p:set>
                                      <p:cBhvr>
                                        <p:cTn id="19" fill="hold"/>
                                        <p:tgtEl>
                                          <p:spTgt spid="173"/>
                                        </p:tgtEl>
                                        <p:attrNameLst>
                                          <p:attrName>style.visibility</p:attrName>
                                        </p:attrNameLst>
                                      </p:cBhvr>
                                      <p:to>
                                        <p:strVal val="visible"/>
                                      </p:to>
                                    </p:set>
                                    <p:animEffect filter="dissolve" transition="in">
                                      <p:cBhvr>
                                        <p:cTn id="20" dur="2000"/>
                                        <p:tgtEl>
                                          <p:spTgt spid="173"/>
                                        </p:tgtEl>
                                      </p:cBhvr>
                                    </p:animEffect>
                                  </p:childTnLst>
                                </p:cTn>
                              </p:par>
                            </p:childTnLst>
                          </p:cTn>
                        </p:par>
                        <p:par>
                          <p:cTn id="21" fill="hold">
                            <p:stCondLst>
                              <p:cond delay="2000"/>
                            </p:stCondLst>
                            <p:childTnLst>
                              <p:par>
                                <p:cTn id="22" presetClass="entr" nodeType="afterEffect" presetID="10" grpId="5" fill="hold">
                                  <p:stCondLst>
                                    <p:cond delay="0"/>
                                  </p:stCondLst>
                                  <p:iterate type="el" backwards="0">
                                    <p:tmAbs val="0"/>
                                  </p:iterate>
                                  <p:childTnLst>
                                    <p:set>
                                      <p:cBhvr>
                                        <p:cTn id="23" fill="hold"/>
                                        <p:tgtEl>
                                          <p:spTgt spid="181"/>
                                        </p:tgtEl>
                                        <p:attrNameLst>
                                          <p:attrName>style.visibility</p:attrName>
                                        </p:attrNameLst>
                                      </p:cBhvr>
                                      <p:to>
                                        <p:strVal val="visible"/>
                                      </p:to>
                                    </p:set>
                                    <p:animEffect filter="fade" transition="in">
                                      <p:cBhvr>
                                        <p:cTn id="24" dur="2000"/>
                                        <p:tgtEl>
                                          <p:spTgt spid="181"/>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ID="10" grpId="6" fill="hold">
                                  <p:stCondLst>
                                    <p:cond delay="0"/>
                                  </p:stCondLst>
                                  <p:iterate type="el" backwards="0">
                                    <p:tmAbs val="0"/>
                                  </p:iterate>
                                  <p:childTnLst>
                                    <p:set>
                                      <p:cBhvr>
                                        <p:cTn id="28" fill="hold"/>
                                        <p:tgtEl>
                                          <p:spTgt spid="172"/>
                                        </p:tgtEl>
                                        <p:attrNameLst>
                                          <p:attrName>style.visibility</p:attrName>
                                        </p:attrNameLst>
                                      </p:cBhvr>
                                      <p:to>
                                        <p:strVal val="visible"/>
                                      </p:to>
                                    </p:set>
                                    <p:animEffect filter="fade" transition="in">
                                      <p:cBhvr>
                                        <p:cTn id="29" dur="1250"/>
                                        <p:tgtEl>
                                          <p:spTgt spid="172"/>
                                        </p:tgtEl>
                                      </p:cBhvr>
                                    </p:animEffect>
                                  </p:childTnLst>
                                </p:cTn>
                              </p:par>
                            </p:childTnLst>
                          </p:cTn>
                        </p:par>
                        <p:par>
                          <p:cTn id="30" fill="hold">
                            <p:stCondLst>
                              <p:cond delay="1250"/>
                            </p:stCondLst>
                            <p:childTnLst>
                              <p:par>
                                <p:cTn id="31" presetClass="entr" nodeType="afterEffect" presetID="10" grpId="7" fill="hold">
                                  <p:stCondLst>
                                    <p:cond delay="0"/>
                                  </p:stCondLst>
                                  <p:iterate type="el" backwards="0">
                                    <p:tmAbs val="0"/>
                                  </p:iterate>
                                  <p:childTnLst>
                                    <p:set>
                                      <p:cBhvr>
                                        <p:cTn id="32" fill="hold"/>
                                        <p:tgtEl>
                                          <p:spTgt spid="179"/>
                                        </p:tgtEl>
                                        <p:attrNameLst>
                                          <p:attrName>style.visibility</p:attrName>
                                        </p:attrNameLst>
                                      </p:cBhvr>
                                      <p:to>
                                        <p:strVal val="visible"/>
                                      </p:to>
                                    </p:set>
                                    <p:animEffect filter="fade" transition="in">
                                      <p:cBhvr>
                                        <p:cTn id="33" dur="1250"/>
                                        <p:tgtEl>
                                          <p:spTgt spid="179"/>
                                        </p:tgtEl>
                                      </p:cBhvr>
                                    </p:animEffect>
                                  </p:childTnLst>
                                </p:cTn>
                              </p:par>
                            </p:childTnLst>
                          </p:cTn>
                        </p:par>
                        <p:par>
                          <p:cTn id="34" fill="hold">
                            <p:stCondLst>
                              <p:cond delay="2500"/>
                            </p:stCondLst>
                            <p:childTnLst>
                              <p:par>
                                <p:cTn id="35" presetClass="entr" nodeType="afterEffect" presetID="10" grpId="8" fill="hold">
                                  <p:stCondLst>
                                    <p:cond delay="0"/>
                                  </p:stCondLst>
                                  <p:iterate type="el" backwards="0">
                                    <p:tmAbs val="0"/>
                                  </p:iterate>
                                  <p:childTnLst>
                                    <p:set>
                                      <p:cBhvr>
                                        <p:cTn id="36" fill="hold"/>
                                        <p:tgtEl>
                                          <p:spTgt spid="180"/>
                                        </p:tgtEl>
                                        <p:attrNameLst>
                                          <p:attrName>style.visibility</p:attrName>
                                        </p:attrNameLst>
                                      </p:cBhvr>
                                      <p:to>
                                        <p:strVal val="visible"/>
                                      </p:to>
                                    </p:set>
                                    <p:animEffect filter="fade" transition="in">
                                      <p:cBhvr>
                                        <p:cTn id="37" dur="1250"/>
                                        <p:tgtEl>
                                          <p:spTgt spid="180"/>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9" fill="hold">
                                  <p:stCondLst>
                                    <p:cond delay="0"/>
                                  </p:stCondLst>
                                  <p:iterate type="el" backwards="0">
                                    <p:tmAbs val="0"/>
                                  </p:iterate>
                                  <p:childTnLst>
                                    <p:set>
                                      <p:cBhvr>
                                        <p:cTn id="41" fill="hold"/>
                                        <p:tgtEl>
                                          <p:spTgt spid="175"/>
                                        </p:tgtEl>
                                        <p:attrNameLst>
                                          <p:attrName>style.visibility</p:attrName>
                                        </p:attrNameLst>
                                      </p:cBhvr>
                                      <p:to>
                                        <p:strVal val="visible"/>
                                      </p:to>
                                    </p:set>
                                    <p:animEffect filter="dissolve" transition="in">
                                      <p:cBhvr>
                                        <p:cTn id="42" dur="2000"/>
                                        <p:tgtEl>
                                          <p:spTgt spid="175"/>
                                        </p:tgtEl>
                                      </p:cBhvr>
                                    </p:animEffect>
                                  </p:childTnLst>
                                </p:cTn>
                              </p:par>
                            </p:childTnLst>
                          </p:cTn>
                        </p:par>
                        <p:par>
                          <p:cTn id="43" fill="hold">
                            <p:stCondLst>
                              <p:cond delay="2000"/>
                            </p:stCondLst>
                            <p:childTnLst>
                              <p:par>
                                <p:cTn id="44" presetClass="entr" nodeType="afterEffect" presetID="10" grpId="10" fill="hold">
                                  <p:stCondLst>
                                    <p:cond delay="0"/>
                                  </p:stCondLst>
                                  <p:iterate type="el" backwards="0">
                                    <p:tmAbs val="0"/>
                                  </p:iterate>
                                  <p:childTnLst>
                                    <p:set>
                                      <p:cBhvr>
                                        <p:cTn id="45" fill="hold"/>
                                        <p:tgtEl>
                                          <p:spTgt spid="182"/>
                                        </p:tgtEl>
                                        <p:attrNameLst>
                                          <p:attrName>style.visibility</p:attrName>
                                        </p:attrNameLst>
                                      </p:cBhvr>
                                      <p:to>
                                        <p:strVal val="visible"/>
                                      </p:to>
                                    </p:set>
                                    <p:animEffect filter="fade" transition="in">
                                      <p:cBhvr>
                                        <p:cTn id="46" dur="20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2" grpId="10"/>
      <p:bldP build="whole" bldLvl="1" animBg="1" rev="0" advAuto="0" spid="178" grpId="3"/>
      <p:bldP build="whole" bldLvl="1" animBg="1" rev="0" advAuto="0" spid="173" grpId="4"/>
      <p:bldP build="whole" bldLvl="1" animBg="1" rev="0" advAuto="0" spid="180" grpId="8"/>
      <p:bldP build="whole" bldLvl="1" animBg="1" rev="0" advAuto="0" spid="179" grpId="7"/>
      <p:bldP build="whole" bldLvl="1" animBg="1" rev="0" advAuto="0" spid="174" grpId="1"/>
      <p:bldP build="whole" bldLvl="1" animBg="1" rev="0" advAuto="0" spid="181" grpId="5"/>
      <p:bldP build="whole" bldLvl="1" animBg="1" rev="0" advAuto="0" spid="177" grpId="2"/>
      <p:bldP build="whole" bldLvl="1" animBg="1" rev="0" advAuto="0" spid="172" grpId="6"/>
      <p:bldP build="whole" bldLvl="1" animBg="1" rev="0" advAuto="0" spid="175" grpId="9"/>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Three dimensions of ministry"/>
          <p:cNvSpPr txBox="1"/>
          <p:nvPr>
            <p:ph type="ctrTitle"/>
          </p:nvPr>
        </p:nvSpPr>
        <p:spPr>
          <a:xfrm>
            <a:off x="504308" y="138577"/>
            <a:ext cx="6732090" cy="1089026"/>
          </a:xfrm>
          <a:prstGeom prst="rect">
            <a:avLst/>
          </a:prstGeom>
        </p:spPr>
        <p:txBody>
          <a:bodyPr/>
          <a:lstStyle/>
          <a:p>
            <a:pPr/>
            <a:r>
              <a:t>Three dimensions of ministry</a:t>
            </a:r>
          </a:p>
        </p:txBody>
      </p:sp>
      <p:sp>
        <p:nvSpPr>
          <p:cNvPr id="187" name="For this reason we have not stopped praying for you and asking God to fill you with the knowledge of His will through all spiritual wisdom and understanding that you may live a life worthy of the Lord and may please Him in every way: bearing fruit in eve"/>
          <p:cNvSpPr txBox="1"/>
          <p:nvPr/>
        </p:nvSpPr>
        <p:spPr>
          <a:xfrm>
            <a:off x="760650" y="1623342"/>
            <a:ext cx="4828842" cy="440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a:lnSpc>
                <a:spcPct val="140000"/>
              </a:lnSpc>
              <a:spcBef>
                <a:spcPts val="700"/>
              </a:spcBef>
              <a:defRPr sz="2000">
                <a:latin typeface="Mulish ExtraLight Regular"/>
                <a:ea typeface="Mulish ExtraLight Regular"/>
                <a:cs typeface="Mulish ExtraLight Regular"/>
                <a:sym typeface="Mulish ExtraLight Regular"/>
              </a:defRPr>
            </a:pPr>
            <a:r>
              <a:t>For this reason we have not stopped praying for you and asking God </a:t>
            </a:r>
            <a:r>
              <a:rPr>
                <a:solidFill>
                  <a:srgbClr val="568E48"/>
                </a:solidFill>
              </a:rPr>
              <a:t>to fill you with the knowledge of His will through all spiritual wisdom and understanding</a:t>
            </a:r>
            <a:r>
              <a:t> </a:t>
            </a:r>
            <a:r>
              <a:rPr>
                <a:solidFill>
                  <a:srgbClr val="A7504D"/>
                </a:solidFill>
              </a:rPr>
              <a:t>that you may live a life worthy of the Lord and may please Him in every way: bearing fruit in every good work, growing in the knowledge of God,</a:t>
            </a:r>
            <a:r>
              <a:t> </a:t>
            </a:r>
            <a:r>
              <a:rPr>
                <a:solidFill>
                  <a:srgbClr val="46678F"/>
                </a:solidFill>
              </a:rPr>
              <a:t>being strengthened with all power according to His glorious might.</a:t>
            </a:r>
          </a:p>
        </p:txBody>
      </p:sp>
      <p:sp>
        <p:nvSpPr>
          <p:cNvPr id="188" name="Line"/>
          <p:cNvSpPr/>
          <p:nvPr/>
        </p:nvSpPr>
        <p:spPr>
          <a:xfrm>
            <a:off x="5018506" y="2988642"/>
            <a:ext cx="1619171" cy="1"/>
          </a:xfrm>
          <a:prstGeom prst="line">
            <a:avLst/>
          </a:prstGeom>
          <a:ln w="25400">
            <a:solidFill>
              <a:srgbClr val="000000"/>
            </a:solidFill>
            <a:tailEnd type="triangle"/>
          </a:ln>
        </p:spPr>
        <p:txBody>
          <a:bodyPr lIns="45719" rIns="45719"/>
          <a:lstStyle/>
          <a:p>
            <a:pPr>
              <a:defRPr sz="2000"/>
            </a:pPr>
          </a:p>
        </p:txBody>
      </p:sp>
      <p:sp>
        <p:nvSpPr>
          <p:cNvPr id="189" name="Line"/>
          <p:cNvSpPr/>
          <p:nvPr/>
        </p:nvSpPr>
        <p:spPr>
          <a:xfrm>
            <a:off x="5733944" y="4271342"/>
            <a:ext cx="903733" cy="1"/>
          </a:xfrm>
          <a:prstGeom prst="line">
            <a:avLst/>
          </a:prstGeom>
          <a:ln w="25400">
            <a:solidFill>
              <a:srgbClr val="000000"/>
            </a:solidFill>
            <a:tailEnd type="triangle"/>
          </a:ln>
        </p:spPr>
        <p:txBody>
          <a:bodyPr lIns="45719" rIns="45719"/>
          <a:lstStyle/>
          <a:p>
            <a:pPr>
              <a:defRPr sz="2000"/>
            </a:pPr>
          </a:p>
        </p:txBody>
      </p:sp>
      <p:sp>
        <p:nvSpPr>
          <p:cNvPr id="190" name="Line"/>
          <p:cNvSpPr/>
          <p:nvPr/>
        </p:nvSpPr>
        <p:spPr>
          <a:xfrm>
            <a:off x="5018506" y="5668342"/>
            <a:ext cx="1619171" cy="1"/>
          </a:xfrm>
          <a:prstGeom prst="line">
            <a:avLst/>
          </a:prstGeom>
          <a:ln w="25400">
            <a:solidFill>
              <a:srgbClr val="000000"/>
            </a:solidFill>
            <a:tailEnd type="triangle"/>
          </a:ln>
        </p:spPr>
        <p:txBody>
          <a:bodyPr lIns="45719" rIns="45719"/>
          <a:lstStyle/>
          <a:p>
            <a:pPr>
              <a:defRPr sz="2000"/>
            </a:pPr>
          </a:p>
        </p:txBody>
      </p:sp>
      <p:sp>
        <p:nvSpPr>
          <p:cNvPr id="191" name="Line"/>
          <p:cNvSpPr/>
          <p:nvPr/>
        </p:nvSpPr>
        <p:spPr>
          <a:xfrm>
            <a:off x="5408079" y="1858342"/>
            <a:ext cx="1229598" cy="1"/>
          </a:xfrm>
          <a:prstGeom prst="line">
            <a:avLst/>
          </a:prstGeom>
          <a:ln w="25400">
            <a:solidFill>
              <a:srgbClr val="000000"/>
            </a:solidFill>
            <a:tailEnd type="triangle"/>
          </a:ln>
        </p:spPr>
        <p:txBody>
          <a:bodyPr lIns="45719" rIns="45719"/>
          <a:lstStyle/>
          <a:p>
            <a:pPr>
              <a:defRPr sz="2000"/>
            </a:pPr>
          </a:p>
        </p:txBody>
      </p:sp>
      <p:sp>
        <p:nvSpPr>
          <p:cNvPr id="192" name="TextBox 47"/>
          <p:cNvSpPr txBox="1"/>
          <p:nvPr/>
        </p:nvSpPr>
        <p:spPr>
          <a:xfrm>
            <a:off x="6764716" y="1622122"/>
            <a:ext cx="2140810" cy="472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2400"/>
            </a:lvl1pPr>
          </a:lstStyle>
          <a:p>
            <a:pPr/>
            <a:r>
              <a:t>Prayer for:</a:t>
            </a:r>
          </a:p>
        </p:txBody>
      </p:sp>
      <p:sp>
        <p:nvSpPr>
          <p:cNvPr id="193" name="TextBox 29"/>
          <p:cNvSpPr txBox="1"/>
          <p:nvPr/>
        </p:nvSpPr>
        <p:spPr>
          <a:xfrm>
            <a:off x="6764716" y="2752422"/>
            <a:ext cx="2140810" cy="472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2400">
                <a:solidFill>
                  <a:srgbClr val="568E49"/>
                </a:solidFill>
              </a:defRPr>
            </a:lvl1pPr>
          </a:lstStyle>
          <a:p>
            <a:pPr/>
            <a:r>
              <a:t>wisdom</a:t>
            </a:r>
          </a:p>
        </p:txBody>
      </p:sp>
      <p:sp>
        <p:nvSpPr>
          <p:cNvPr id="194" name="TextBox 33"/>
          <p:cNvSpPr txBox="1"/>
          <p:nvPr/>
        </p:nvSpPr>
        <p:spPr>
          <a:xfrm>
            <a:off x="6764716" y="4035122"/>
            <a:ext cx="2140810" cy="472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2400">
                <a:solidFill>
                  <a:srgbClr val="A7504D"/>
                </a:solidFill>
              </a:defRPr>
            </a:lvl1pPr>
          </a:lstStyle>
          <a:p>
            <a:pPr/>
            <a:r>
              <a:t>commitment</a:t>
            </a:r>
          </a:p>
        </p:txBody>
      </p:sp>
      <p:sp>
        <p:nvSpPr>
          <p:cNvPr id="195" name="TextBox 34"/>
          <p:cNvSpPr txBox="1"/>
          <p:nvPr/>
        </p:nvSpPr>
        <p:spPr>
          <a:xfrm>
            <a:off x="6764716" y="5432122"/>
            <a:ext cx="2140810" cy="472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2400">
                <a:solidFill>
                  <a:srgbClr val="46678F"/>
                </a:solidFill>
              </a:defRPr>
            </a:lvl1pPr>
          </a:lstStyle>
          <a:p>
            <a:pPr/>
            <a:r>
              <a:t>power</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1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ID="9" grpId="2" fill="hold">
                                  <p:stCondLst>
                                    <p:cond delay="0"/>
                                  </p:stCondLst>
                                  <p:iterate type="el" backwards="0">
                                    <p:tmAbs val="0"/>
                                  </p:iterate>
                                  <p:childTnLst>
                                    <p:set>
                                      <p:cBhvr>
                                        <p:cTn id="10" fill="hold"/>
                                        <p:tgtEl>
                                          <p:spTgt spid="191"/>
                                        </p:tgtEl>
                                        <p:attrNameLst>
                                          <p:attrName>style.visibility</p:attrName>
                                        </p:attrNameLst>
                                      </p:cBhvr>
                                      <p:to>
                                        <p:strVal val="visible"/>
                                      </p:to>
                                    </p:set>
                                    <p:animEffect filter="dissolve" transition="in">
                                      <p:cBhvr>
                                        <p:cTn id="11" dur="1500"/>
                                        <p:tgtEl>
                                          <p:spTgt spid="191"/>
                                        </p:tgtEl>
                                      </p:cBhvr>
                                    </p:animEffect>
                                  </p:childTnLst>
                                </p:cTn>
                              </p:par>
                            </p:childTnLst>
                          </p:cTn>
                        </p:par>
                        <p:par>
                          <p:cTn id="12" fill="hold">
                            <p:stCondLst>
                              <p:cond delay="1500"/>
                            </p:stCondLst>
                            <p:childTnLst>
                              <p:par>
                                <p:cTn id="13" presetClass="entr" nodeType="afterEffect" presetID="10" grpId="3" fill="hold">
                                  <p:stCondLst>
                                    <p:cond delay="0"/>
                                  </p:stCondLst>
                                  <p:iterate type="el" backwards="0">
                                    <p:tmAbs val="0"/>
                                  </p:iterate>
                                  <p:childTnLst>
                                    <p:set>
                                      <p:cBhvr>
                                        <p:cTn id="14" fill="hold"/>
                                        <p:tgtEl>
                                          <p:spTgt spid="192"/>
                                        </p:tgtEl>
                                        <p:attrNameLst>
                                          <p:attrName>style.visibility</p:attrName>
                                        </p:attrNameLst>
                                      </p:cBhvr>
                                      <p:to>
                                        <p:strVal val="visible"/>
                                      </p:to>
                                    </p:set>
                                    <p:animEffect filter="fade" transition="in">
                                      <p:cBhvr>
                                        <p:cTn id="15" dur="1500"/>
                                        <p:tgtEl>
                                          <p:spTgt spid="192"/>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4" fill="hold">
                                  <p:stCondLst>
                                    <p:cond delay="0"/>
                                  </p:stCondLst>
                                  <p:iterate type="el" backwards="0">
                                    <p:tmAbs val="0"/>
                                  </p:iterate>
                                  <p:childTnLst>
                                    <p:set>
                                      <p:cBhvr>
                                        <p:cTn id="19" fill="hold"/>
                                        <p:tgtEl>
                                          <p:spTgt spid="188"/>
                                        </p:tgtEl>
                                        <p:attrNameLst>
                                          <p:attrName>style.visibility</p:attrName>
                                        </p:attrNameLst>
                                      </p:cBhvr>
                                      <p:to>
                                        <p:strVal val="visible"/>
                                      </p:to>
                                    </p:set>
                                    <p:animEffect filter="dissolve" transition="in">
                                      <p:cBhvr>
                                        <p:cTn id="20" dur="1500"/>
                                        <p:tgtEl>
                                          <p:spTgt spid="188"/>
                                        </p:tgtEl>
                                      </p:cBhvr>
                                    </p:animEffect>
                                  </p:childTnLst>
                                </p:cTn>
                              </p:par>
                            </p:childTnLst>
                          </p:cTn>
                        </p:par>
                        <p:par>
                          <p:cTn id="21" fill="hold">
                            <p:stCondLst>
                              <p:cond delay="1500"/>
                            </p:stCondLst>
                            <p:childTnLst>
                              <p:par>
                                <p:cTn id="22" presetClass="entr" nodeType="afterEffect" presetID="10" grpId="5" fill="hold">
                                  <p:stCondLst>
                                    <p:cond delay="0"/>
                                  </p:stCondLst>
                                  <p:iterate type="el" backwards="0">
                                    <p:tmAbs val="0"/>
                                  </p:iterate>
                                  <p:childTnLst>
                                    <p:set>
                                      <p:cBhvr>
                                        <p:cTn id="23" fill="hold"/>
                                        <p:tgtEl>
                                          <p:spTgt spid="193"/>
                                        </p:tgtEl>
                                        <p:attrNameLst>
                                          <p:attrName>style.visibility</p:attrName>
                                        </p:attrNameLst>
                                      </p:cBhvr>
                                      <p:to>
                                        <p:strVal val="visible"/>
                                      </p:to>
                                    </p:set>
                                    <p:animEffect filter="fade" transition="in">
                                      <p:cBhvr>
                                        <p:cTn id="24" dur="1500"/>
                                        <p:tgtEl>
                                          <p:spTgt spid="193"/>
                                        </p:tgtEl>
                                      </p:cBhvr>
                                    </p:animEffect>
                                  </p:childTnLst>
                                </p:cTn>
                              </p:par>
                            </p:childTnLst>
                          </p:cTn>
                        </p:par>
                      </p:childTnLst>
                    </p:cTn>
                  </p:par>
                  <p:par>
                    <p:cTn id="25" fill="hold">
                      <p:stCondLst>
                        <p:cond delay="indefinite"/>
                      </p:stCondLst>
                      <p:childTnLst>
                        <p:par>
                          <p:cTn id="26" fill="hold">
                            <p:stCondLst>
                              <p:cond delay="0"/>
                            </p:stCondLst>
                            <p:childTnLst>
                              <p:par>
                                <p:cTn id="27" presetClass="entr" nodeType="clickEffect" presetID="9" grpId="6" fill="hold">
                                  <p:stCondLst>
                                    <p:cond delay="0"/>
                                  </p:stCondLst>
                                  <p:iterate type="el" backwards="0">
                                    <p:tmAbs val="0"/>
                                  </p:iterate>
                                  <p:childTnLst>
                                    <p:set>
                                      <p:cBhvr>
                                        <p:cTn id="28" fill="hold"/>
                                        <p:tgtEl>
                                          <p:spTgt spid="189"/>
                                        </p:tgtEl>
                                        <p:attrNameLst>
                                          <p:attrName>style.visibility</p:attrName>
                                        </p:attrNameLst>
                                      </p:cBhvr>
                                      <p:to>
                                        <p:strVal val="visible"/>
                                      </p:to>
                                    </p:set>
                                    <p:animEffect filter="dissolve" transition="in">
                                      <p:cBhvr>
                                        <p:cTn id="29" dur="1500"/>
                                        <p:tgtEl>
                                          <p:spTgt spid="189"/>
                                        </p:tgtEl>
                                      </p:cBhvr>
                                    </p:animEffect>
                                  </p:childTnLst>
                                </p:cTn>
                              </p:par>
                            </p:childTnLst>
                          </p:cTn>
                        </p:par>
                        <p:par>
                          <p:cTn id="30" fill="hold">
                            <p:stCondLst>
                              <p:cond delay="1500"/>
                            </p:stCondLst>
                            <p:childTnLst>
                              <p:par>
                                <p:cTn id="31" presetClass="entr" nodeType="afterEffect" presetID="10" grpId="7" fill="hold">
                                  <p:stCondLst>
                                    <p:cond delay="0"/>
                                  </p:stCondLst>
                                  <p:iterate type="el" backwards="0">
                                    <p:tmAbs val="0"/>
                                  </p:iterate>
                                  <p:childTnLst>
                                    <p:set>
                                      <p:cBhvr>
                                        <p:cTn id="32" fill="hold"/>
                                        <p:tgtEl>
                                          <p:spTgt spid="194"/>
                                        </p:tgtEl>
                                        <p:attrNameLst>
                                          <p:attrName>style.visibility</p:attrName>
                                        </p:attrNameLst>
                                      </p:cBhvr>
                                      <p:to>
                                        <p:strVal val="visible"/>
                                      </p:to>
                                    </p:set>
                                    <p:animEffect filter="fade" transition="in">
                                      <p:cBhvr>
                                        <p:cTn id="33" dur="1500"/>
                                        <p:tgtEl>
                                          <p:spTgt spid="194"/>
                                        </p:tgtEl>
                                      </p:cBhvr>
                                    </p:animEffect>
                                  </p:childTnLst>
                                </p:cTn>
                              </p:par>
                            </p:childTnLst>
                          </p:cTn>
                        </p:par>
                      </p:childTnLst>
                    </p:cTn>
                  </p:par>
                  <p:par>
                    <p:cTn id="34" fill="hold">
                      <p:stCondLst>
                        <p:cond delay="indefinite"/>
                      </p:stCondLst>
                      <p:childTnLst>
                        <p:par>
                          <p:cTn id="35" fill="hold">
                            <p:stCondLst>
                              <p:cond delay="0"/>
                            </p:stCondLst>
                            <p:childTnLst>
                              <p:par>
                                <p:cTn id="36" presetClass="entr" nodeType="clickEffect" presetID="9" grpId="8" fill="hold">
                                  <p:stCondLst>
                                    <p:cond delay="0"/>
                                  </p:stCondLst>
                                  <p:iterate type="el" backwards="0">
                                    <p:tmAbs val="0"/>
                                  </p:iterate>
                                  <p:childTnLst>
                                    <p:set>
                                      <p:cBhvr>
                                        <p:cTn id="37" fill="hold"/>
                                        <p:tgtEl>
                                          <p:spTgt spid="190"/>
                                        </p:tgtEl>
                                        <p:attrNameLst>
                                          <p:attrName>style.visibility</p:attrName>
                                        </p:attrNameLst>
                                      </p:cBhvr>
                                      <p:to>
                                        <p:strVal val="visible"/>
                                      </p:to>
                                    </p:set>
                                    <p:animEffect filter="dissolve" transition="in">
                                      <p:cBhvr>
                                        <p:cTn id="38" dur="1500"/>
                                        <p:tgtEl>
                                          <p:spTgt spid="190"/>
                                        </p:tgtEl>
                                      </p:cBhvr>
                                    </p:animEffect>
                                  </p:childTnLst>
                                </p:cTn>
                              </p:par>
                            </p:childTnLst>
                          </p:cTn>
                        </p:par>
                        <p:par>
                          <p:cTn id="39" fill="hold">
                            <p:stCondLst>
                              <p:cond delay="1500"/>
                            </p:stCondLst>
                            <p:childTnLst>
                              <p:par>
                                <p:cTn id="40" presetClass="entr" nodeType="afterEffect" presetID="10" grpId="9" fill="hold">
                                  <p:stCondLst>
                                    <p:cond delay="0"/>
                                  </p:stCondLst>
                                  <p:iterate type="el" backwards="0">
                                    <p:tmAbs val="0"/>
                                  </p:iterate>
                                  <p:childTnLst>
                                    <p:set>
                                      <p:cBhvr>
                                        <p:cTn id="41" fill="hold"/>
                                        <p:tgtEl>
                                          <p:spTgt spid="195"/>
                                        </p:tgtEl>
                                        <p:attrNameLst>
                                          <p:attrName>style.visibility</p:attrName>
                                        </p:attrNameLst>
                                      </p:cBhvr>
                                      <p:to>
                                        <p:strVal val="visible"/>
                                      </p:to>
                                    </p:set>
                                    <p:animEffect filter="fade" transition="in">
                                      <p:cBhvr>
                                        <p:cTn id="42" dur="15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1" grpId="2"/>
      <p:bldP build="whole" bldLvl="1" animBg="1" rev="0" advAuto="0" spid="193" grpId="5"/>
      <p:bldP build="whole" bldLvl="1" animBg="1" rev="0" advAuto="0" spid="195" grpId="9"/>
      <p:bldP build="whole" bldLvl="1" animBg="1" rev="0" advAuto="0" spid="192" grpId="3"/>
      <p:bldP build="whole" bldLvl="1" animBg="1" rev="0" advAuto="0" spid="187" grpId="1"/>
      <p:bldP build="whole" bldLvl="1" animBg="1" rev="0" advAuto="0" spid="194" grpId="7"/>
      <p:bldP build="whole" bldLvl="1" animBg="1" rev="0" advAuto="0" spid="190" grpId="8"/>
      <p:bldP build="whole" bldLvl="1" animBg="1" rev="0" advAuto="0" spid="189" grpId="6"/>
      <p:bldP build="whole" bldLvl="1" animBg="1" rev="0" advAuto="0" spid="188" grpId="4"/>
    </p:bldLst>
  </p:timing>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000000"/>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Blank Presentation">
      <a:majorFont>
        <a:latin typeface="Helvetica"/>
        <a:ea typeface="Helvetica"/>
        <a:cs typeface="Helvetica"/>
      </a:majorFont>
      <a:minorFont>
        <a:latin typeface="Arial"/>
        <a:ea typeface="Arial"/>
        <a:cs typeface="Arial"/>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ulish ExtraLight Bold"/>
            <a:ea typeface="Mulish ExtraLight Bold"/>
            <a:cs typeface="Mulish ExtraLight Bold"/>
            <a:sym typeface="Mulish ExtraLight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ulish ExtraLight Bold"/>
            <a:ea typeface="Mulish ExtraLight Bold"/>
            <a:cs typeface="Mulish ExtraLight Bold"/>
            <a:sym typeface="Mulish ExtraLight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Blank Presentation">
      <a:majorFont>
        <a:latin typeface="Helvetica"/>
        <a:ea typeface="Helvetica"/>
        <a:cs typeface="Helvetica"/>
      </a:majorFont>
      <a:minorFont>
        <a:latin typeface="Arial"/>
        <a:ea typeface="Arial"/>
        <a:cs typeface="Arial"/>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000000"/>
            </a:solidFill>
            <a:effectLst/>
            <a:uFillTx/>
            <a:latin typeface="Mulish ExtraLight Bold"/>
            <a:ea typeface="Mulish ExtraLight Bold"/>
            <a:cs typeface="Mulish ExtraLight Bold"/>
            <a:sym typeface="Mulish ExtraLight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ctr" defTabSz="9144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ulish ExtraLight Bold"/>
            <a:ea typeface="Mulish ExtraLight Bold"/>
            <a:cs typeface="Mulish ExtraLight Bold"/>
            <a:sym typeface="Mulish ExtraLight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