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ctr" defTabSz="457200" rtl="0" fontAlgn="auto" latinLnBrk="0" hangingPunct="0">
      <a:lnSpc>
        <a:spcPct val="100000"/>
      </a:lnSpc>
      <a:spcBef>
        <a:spcPts val="1100"/>
      </a:spcBef>
      <a:spcAft>
        <a:spcPts val="0"/>
      </a:spcAft>
      <a:buClrTx/>
      <a:buSzTx/>
      <a:buFontTx/>
      <a:buNone/>
      <a:tabLst/>
      <a:defRPr b="1" baseline="0" cap="none" i="1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5-10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26-32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12-15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28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36-39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40-43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hape 2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44-48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hape 3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44-48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49-54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55-59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59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 59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16-19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hape 4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64-74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0" name="Shape 4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76-78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5" name="Shape 4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84-90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0" name="Shape 5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91-97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5" name="Shape 5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98-104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0" name="Shape 5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105-111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5" name="Shape 6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112-118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0" name="Shape 6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119-125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5" name="Shape 6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126-132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0" name="Shape 7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133-139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5" name="Shape 7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140-146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8" name="Shape 7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79-83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4" name="Shape 7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147-152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1" name="Shape 8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154-157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2" name="Shape 8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173-175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1" name="Shape 8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189-192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20-25 of </a:t>
            </a:r>
            <a:r>
              <a:rPr i="1"/>
              <a:t>The 3 Colors of Your Spirituality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spcBef>
                <a:spcPts val="0"/>
              </a:spcBef>
              <a:defRPr b="0" i="0"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he 3 Colors of Your Spirituality…"/>
          <p:cNvSpPr txBox="1"/>
          <p:nvPr>
            <p:ph type="title" idx="4294967295"/>
          </p:nvPr>
        </p:nvSpPr>
        <p:spPr>
          <a:xfrm>
            <a:off x="710668" y="477221"/>
            <a:ext cx="8320799" cy="282959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cap="all" sz="3000">
                <a:solidFill>
                  <a:srgbClr val="F6C646"/>
                </a:solidFill>
              </a:defRPr>
            </a:pPr>
            <a:r>
              <a:t>The 3 Colors of Your Spirituality</a:t>
            </a:r>
          </a:p>
          <a:p>
            <a:pPr>
              <a:defRPr cap="all" sz="3000"/>
            </a:pPr>
            <a:r>
              <a:t>Topic: Passion</a:t>
            </a:r>
          </a:p>
        </p:txBody>
      </p:sp>
      <p:pic>
        <p:nvPicPr>
          <p:cNvPr id="28" name="bird-collecting-twigs--building-a-nest.png" descr="bird-collecting-twigs--building-a-nest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06485" y="1878850"/>
            <a:ext cx="7017165" cy="472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First consequence: Three kinds of knowledge"/>
          <p:cNvSpPr txBox="1"/>
          <p:nvPr>
            <p:ph type="title" idx="4294967295"/>
          </p:nvPr>
        </p:nvSpPr>
        <p:spPr>
          <a:xfrm>
            <a:off x="807081" y="386730"/>
            <a:ext cx="6540501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First consequence:</a:t>
            </a:r>
            <a:br/>
            <a:r>
              <a:t>Three kinds of knowledge</a:t>
            </a:r>
          </a:p>
        </p:txBody>
      </p:sp>
      <p:sp>
        <p:nvSpPr>
          <p:cNvPr id="98" name="neutral"/>
          <p:cNvSpPr txBox="1"/>
          <p:nvPr/>
        </p:nvSpPr>
        <p:spPr>
          <a:xfrm>
            <a:off x="3916298" y="1714018"/>
            <a:ext cx="131140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neutral</a:t>
            </a:r>
          </a:p>
        </p:txBody>
      </p:sp>
      <p:sp>
        <p:nvSpPr>
          <p:cNvPr id="99" name="objective"/>
          <p:cNvSpPr txBox="1"/>
          <p:nvPr/>
        </p:nvSpPr>
        <p:spPr>
          <a:xfrm>
            <a:off x="6287981" y="5071098"/>
            <a:ext cx="161508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objective</a:t>
            </a:r>
          </a:p>
        </p:txBody>
      </p:sp>
      <p:sp>
        <p:nvSpPr>
          <p:cNvPr id="100" name="subjective"/>
          <p:cNvSpPr txBox="1"/>
          <p:nvPr/>
        </p:nvSpPr>
        <p:spPr>
          <a:xfrm>
            <a:off x="1071757" y="5071098"/>
            <a:ext cx="179466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subjective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3"/>
      <p:bldP build="whole" bldLvl="1" animBg="1" rev="0" advAuto="0" spid="99" grpId="2"/>
      <p:bldP build="whole" bldLvl="1" animBg="1" rev="0" advAuto="0" spid="9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econd consequence: Three levels of application"/>
          <p:cNvSpPr txBox="1"/>
          <p:nvPr>
            <p:ph type="title" idx="4294967295"/>
          </p:nvPr>
        </p:nvSpPr>
        <p:spPr>
          <a:xfrm>
            <a:off x="1130074" y="190500"/>
            <a:ext cx="6540501" cy="1127125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 defTabSz="539495">
              <a:defRPr sz="3303"/>
            </a:pPr>
            <a:r>
              <a:t>Second consequence:</a:t>
            </a:r>
            <a:br/>
            <a:r>
              <a:t>Three levels of application</a:t>
            </a:r>
          </a:p>
        </p:txBody>
      </p:sp>
      <p:sp>
        <p:nvSpPr>
          <p:cNvPr id="106" name="universal"/>
          <p:cNvSpPr txBox="1"/>
          <p:nvPr/>
        </p:nvSpPr>
        <p:spPr>
          <a:xfrm>
            <a:off x="3753256" y="1714018"/>
            <a:ext cx="163748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universal</a:t>
            </a:r>
          </a:p>
        </p:txBody>
      </p:sp>
      <p:sp>
        <p:nvSpPr>
          <p:cNvPr id="107" name="exclusive"/>
          <p:cNvSpPr txBox="1"/>
          <p:nvPr/>
        </p:nvSpPr>
        <p:spPr>
          <a:xfrm>
            <a:off x="6281402" y="5071098"/>
            <a:ext cx="162824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exclusive</a:t>
            </a:r>
          </a:p>
        </p:txBody>
      </p:sp>
      <p:sp>
        <p:nvSpPr>
          <p:cNvPr id="108" name="existential"/>
          <p:cNvSpPr txBox="1"/>
          <p:nvPr/>
        </p:nvSpPr>
        <p:spPr>
          <a:xfrm>
            <a:off x="944757" y="5071098"/>
            <a:ext cx="184551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existential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  <p:bldP build="whole" bldLvl="1" animBg="1" rev="0" advAuto="0" spid="107" grpId="2"/>
      <p:bldP build="whole" bldLvl="1" animBg="1" rev="0" advAuto="0" spid="10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hird consequence: Three spiritual goals"/>
          <p:cNvSpPr txBox="1"/>
          <p:nvPr>
            <p:ph type="title" idx="4294967295"/>
          </p:nvPr>
        </p:nvSpPr>
        <p:spPr>
          <a:xfrm>
            <a:off x="720969" y="408374"/>
            <a:ext cx="6540501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Third consequence:</a:t>
            </a:r>
            <a:br/>
            <a:r>
              <a:t>Three spiritual goals</a:t>
            </a:r>
          </a:p>
        </p:txBody>
      </p:sp>
      <p:sp>
        <p:nvSpPr>
          <p:cNvPr id="114" name="understand"/>
          <p:cNvSpPr txBox="1"/>
          <p:nvPr/>
        </p:nvSpPr>
        <p:spPr>
          <a:xfrm>
            <a:off x="3546830" y="1714018"/>
            <a:ext cx="20503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understand</a:t>
            </a:r>
          </a:p>
        </p:txBody>
      </p:sp>
      <p:sp>
        <p:nvSpPr>
          <p:cNvPr id="115" name="stand firm"/>
          <p:cNvSpPr txBox="1"/>
          <p:nvPr/>
        </p:nvSpPr>
        <p:spPr>
          <a:xfrm>
            <a:off x="6284222" y="5071098"/>
            <a:ext cx="185120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stand firm</a:t>
            </a:r>
          </a:p>
        </p:txBody>
      </p:sp>
      <p:sp>
        <p:nvSpPr>
          <p:cNvPr id="116" name="be moved"/>
          <p:cNvSpPr txBox="1"/>
          <p:nvPr/>
        </p:nvSpPr>
        <p:spPr>
          <a:xfrm>
            <a:off x="970157" y="5071098"/>
            <a:ext cx="174879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be moved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3"/>
      <p:bldP build="whole" bldLvl="1" animBg="1" rev="0" advAuto="0" spid="115" grpId="2"/>
      <p:bldP build="whole" bldLvl="1" animBg="1" rev="0" advAuto="0" spid="1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piritual passion and the Trinitarian Compass"/>
          <p:cNvSpPr txBox="1"/>
          <p:nvPr>
            <p:ph type="title" idx="4294967295"/>
          </p:nvPr>
        </p:nvSpPr>
        <p:spPr>
          <a:xfrm>
            <a:off x="930222" y="372408"/>
            <a:ext cx="6172201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Spiritual passion and the Trinitarian Compass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2540000" y="2905125"/>
            <a:ext cx="1066800" cy="1066800"/>
            <a:chOff x="0" y="0"/>
            <a:chExt cx="1066800" cy="1066800"/>
          </a:xfrm>
        </p:grpSpPr>
        <p:sp>
          <p:nvSpPr>
            <p:cNvPr id="122" name="Circle"/>
            <p:cNvSpPr/>
            <p:nvPr/>
          </p:nvSpPr>
          <p:spPr>
            <a:xfrm>
              <a:off x="0" y="0"/>
              <a:ext cx="1066800" cy="1066800"/>
            </a:xfrm>
            <a:prstGeom prst="ellipse">
              <a:avLst/>
            </a:prstGeom>
            <a:solidFill>
              <a:srgbClr val="FFC317"/>
            </a:solidFill>
            <a:ln w="9525" cap="flat">
              <a:solidFill>
                <a:srgbClr val="FFC317"/>
              </a:solidFill>
              <a:prstDash val="solid"/>
              <a:round/>
            </a:ln>
            <a:effectLst>
              <a:outerShdw sx="100000" sy="100000" kx="0" ky="0" algn="b" rotWithShape="0" blurRad="63500" dist="12699" dir="270000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3" name="the Beauti-ful"/>
            <p:cNvSpPr txBox="1"/>
            <p:nvPr/>
          </p:nvSpPr>
          <p:spPr>
            <a:xfrm>
              <a:off x="77469" y="152400"/>
              <a:ext cx="899162" cy="784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1000"/>
                </a:spcBef>
                <a:defRPr sz="1800"/>
              </a:lvl1pPr>
            </a:lstStyle>
            <a:p>
              <a:pPr/>
              <a:r>
                <a:t>the Beauti-ful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5468937" y="2773362"/>
            <a:ext cx="1066801" cy="1066801"/>
            <a:chOff x="0" y="0"/>
            <a:chExt cx="1066800" cy="1066800"/>
          </a:xfrm>
        </p:grpSpPr>
        <p:sp>
          <p:nvSpPr>
            <p:cNvPr id="125" name="Circle"/>
            <p:cNvSpPr/>
            <p:nvPr/>
          </p:nvSpPr>
          <p:spPr>
            <a:xfrm>
              <a:off x="0" y="0"/>
              <a:ext cx="1066800" cy="1066800"/>
            </a:xfrm>
            <a:prstGeom prst="ellipse">
              <a:avLst/>
            </a:prstGeom>
            <a:solidFill>
              <a:srgbClr val="FFC317"/>
            </a:solidFill>
            <a:ln w="9525" cap="flat">
              <a:solidFill>
                <a:srgbClr val="FFC317"/>
              </a:solidFill>
              <a:prstDash val="solid"/>
              <a:round/>
            </a:ln>
            <a:effectLst>
              <a:outerShdw sx="100000" sy="100000" kx="0" ky="0" algn="b" rotWithShape="0" blurRad="63500" dist="12699" dir="270000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6" name="the True"/>
            <p:cNvSpPr txBox="1"/>
            <p:nvPr/>
          </p:nvSpPr>
          <p:spPr>
            <a:xfrm>
              <a:off x="90169" y="237871"/>
              <a:ext cx="89916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1000"/>
                </a:spcBef>
                <a:defRPr sz="1800"/>
              </a:lvl1pPr>
            </a:lstStyle>
            <a:p>
              <a:pPr/>
              <a:r>
                <a:t>the True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3962400" y="5424487"/>
            <a:ext cx="1066800" cy="1066801"/>
            <a:chOff x="0" y="0"/>
            <a:chExt cx="1066800" cy="1066800"/>
          </a:xfrm>
        </p:grpSpPr>
        <p:sp>
          <p:nvSpPr>
            <p:cNvPr id="128" name="Circle"/>
            <p:cNvSpPr/>
            <p:nvPr/>
          </p:nvSpPr>
          <p:spPr>
            <a:xfrm>
              <a:off x="0" y="0"/>
              <a:ext cx="1066800" cy="1066800"/>
            </a:xfrm>
            <a:prstGeom prst="ellipse">
              <a:avLst/>
            </a:prstGeom>
            <a:solidFill>
              <a:srgbClr val="FFC317"/>
            </a:solidFill>
            <a:ln w="9525" cap="flat">
              <a:solidFill>
                <a:srgbClr val="FFC317"/>
              </a:solidFill>
              <a:prstDash val="solid"/>
              <a:round/>
            </a:ln>
            <a:effectLst>
              <a:outerShdw sx="100000" sy="100000" kx="0" ky="0" algn="b" rotWithShape="0" blurRad="63500" dist="12699" dir="2700000">
                <a:srgbClr val="808080">
                  <a:alpha val="74996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9" name="the Good"/>
            <p:cNvSpPr txBox="1"/>
            <p:nvPr/>
          </p:nvSpPr>
          <p:spPr>
            <a:xfrm>
              <a:off x="82233" y="231247"/>
              <a:ext cx="89916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1000"/>
                </a:spcBef>
                <a:defRPr sz="1800"/>
              </a:lvl1pPr>
            </a:lstStyle>
            <a:p>
              <a:pPr/>
              <a:r>
                <a:t>the Good</a:t>
              </a:r>
            </a:p>
          </p:txBody>
        </p:sp>
      </p:grpSp>
      <p:sp>
        <p:nvSpPr>
          <p:cNvPr id="131" name="green"/>
          <p:cNvSpPr txBox="1"/>
          <p:nvPr/>
        </p:nvSpPr>
        <p:spPr>
          <a:xfrm>
            <a:off x="4038803" y="1714018"/>
            <a:ext cx="106639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green</a:t>
            </a:r>
          </a:p>
        </p:txBody>
      </p:sp>
      <p:sp>
        <p:nvSpPr>
          <p:cNvPr id="132" name="red"/>
          <p:cNvSpPr txBox="1"/>
          <p:nvPr/>
        </p:nvSpPr>
        <p:spPr>
          <a:xfrm>
            <a:off x="6513330" y="5071098"/>
            <a:ext cx="65638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red</a:t>
            </a:r>
          </a:p>
        </p:txBody>
      </p:sp>
      <p:sp>
        <p:nvSpPr>
          <p:cNvPr id="133" name="blue"/>
          <p:cNvSpPr txBox="1"/>
          <p:nvPr/>
        </p:nvSpPr>
        <p:spPr>
          <a:xfrm>
            <a:off x="1706757" y="5071098"/>
            <a:ext cx="82423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blue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5"/>
      <p:bldP build="whole" bldLvl="1" animBg="1" rev="0" advAuto="0" spid="131" grpId="1"/>
      <p:bldP build="whole" bldLvl="1" animBg="1" rev="0" advAuto="0" spid="124" grpId="4"/>
      <p:bldP build="whole" bldLvl="1" animBg="1" rev="0" advAuto="0" spid="133" grpId="3"/>
      <p:bldP build="whole" bldLvl="1" animBg="1" rev="0" advAuto="0" spid="130" grpId="6"/>
      <p:bldP build="whole" bldLvl="1" animBg="1" rev="0" advAuto="0" spid="13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ine ways to encounter God"/>
          <p:cNvSpPr txBox="1"/>
          <p:nvPr>
            <p:ph type="title" idx="4294967295"/>
          </p:nvPr>
        </p:nvSpPr>
        <p:spPr>
          <a:xfrm>
            <a:off x="642824" y="687583"/>
            <a:ext cx="61722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defTabSz="886968">
              <a:defRPr cap="all" sz="2910"/>
            </a:lvl1pPr>
          </a:lstStyle>
          <a:p>
            <a:pPr/>
            <a:r>
              <a:t>Nine ways to encounter God</a:t>
            </a:r>
          </a:p>
        </p:txBody>
      </p:sp>
      <p:grpSp>
        <p:nvGrpSpPr>
          <p:cNvPr id="148" name="Group"/>
          <p:cNvGrpSpPr/>
          <p:nvPr/>
        </p:nvGrpSpPr>
        <p:grpSpPr>
          <a:xfrm>
            <a:off x="1279295" y="1854712"/>
            <a:ext cx="7368635" cy="4540129"/>
            <a:chOff x="0" y="0"/>
            <a:chExt cx="7368634" cy="4540128"/>
          </a:xfrm>
        </p:grpSpPr>
        <p:pic>
          <p:nvPicPr>
            <p:cNvPr id="138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116414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sacramental"/>
            <p:cNvSpPr txBox="1"/>
            <p:nvPr/>
          </p:nvSpPr>
          <p:spPr>
            <a:xfrm>
              <a:off x="251749" y="957432"/>
              <a:ext cx="1549007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140" name="Scripture-driven"/>
            <p:cNvSpPr txBox="1"/>
            <p:nvPr/>
          </p:nvSpPr>
          <p:spPr>
            <a:xfrm>
              <a:off x="5229380" y="2278889"/>
              <a:ext cx="213925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141" name="doctrinal"/>
            <p:cNvSpPr txBox="1"/>
            <p:nvPr/>
          </p:nvSpPr>
          <p:spPr>
            <a:xfrm>
              <a:off x="4956734" y="957432"/>
              <a:ext cx="1014121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142" name="sensory"/>
            <p:cNvSpPr txBox="1"/>
            <p:nvPr/>
          </p:nvSpPr>
          <p:spPr>
            <a:xfrm>
              <a:off x="1577331" y="0"/>
              <a:ext cx="1095814" cy="34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143" name="mystical"/>
            <p:cNvSpPr txBox="1"/>
            <p:nvPr/>
          </p:nvSpPr>
          <p:spPr>
            <a:xfrm>
              <a:off x="38012" y="2278889"/>
              <a:ext cx="1205877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144" name="enthusiastic"/>
            <p:cNvSpPr txBox="1"/>
            <p:nvPr/>
          </p:nvSpPr>
          <p:spPr>
            <a:xfrm>
              <a:off x="0" y="3499882"/>
              <a:ext cx="1549006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145" name="rational"/>
            <p:cNvSpPr txBox="1"/>
            <p:nvPr/>
          </p:nvSpPr>
          <p:spPr>
            <a:xfrm>
              <a:off x="3988659" y="0"/>
              <a:ext cx="2469198" cy="34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146" name="sharing"/>
            <p:cNvSpPr txBox="1"/>
            <p:nvPr/>
          </p:nvSpPr>
          <p:spPr>
            <a:xfrm>
              <a:off x="5071698" y="3499882"/>
              <a:ext cx="107813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147" name="ascetic"/>
            <p:cNvSpPr txBox="1"/>
            <p:nvPr/>
          </p:nvSpPr>
          <p:spPr>
            <a:xfrm>
              <a:off x="2107318" y="4194688"/>
              <a:ext cx="2370774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149" name="world"/>
          <p:cNvSpPr txBox="1"/>
          <p:nvPr/>
        </p:nvSpPr>
        <p:spPr>
          <a:xfrm>
            <a:off x="4007535" y="2662955"/>
            <a:ext cx="107813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world</a:t>
            </a:r>
          </a:p>
        </p:txBody>
      </p:sp>
      <p:sp>
        <p:nvSpPr>
          <p:cNvPr id="150" name="Word"/>
          <p:cNvSpPr txBox="1"/>
          <p:nvPr/>
        </p:nvSpPr>
        <p:spPr>
          <a:xfrm>
            <a:off x="5131749" y="4685245"/>
            <a:ext cx="104825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Word</a:t>
            </a:r>
          </a:p>
        </p:txBody>
      </p:sp>
      <p:sp>
        <p:nvSpPr>
          <p:cNvPr id="151" name="Spirit"/>
          <p:cNvSpPr txBox="1"/>
          <p:nvPr/>
        </p:nvSpPr>
        <p:spPr>
          <a:xfrm>
            <a:off x="2897473" y="4672545"/>
            <a:ext cx="101412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Spirit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3"/>
      <p:bldP build="whole" bldLvl="1" animBg="1" rev="0" advAuto="0" spid="150" grpId="2"/>
      <p:bldP build="whole" bldLvl="1" animBg="1" rev="0" advAuto="0" spid="1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sensory style"/>
          <p:cNvSpPr txBox="1"/>
          <p:nvPr>
            <p:ph type="title" idx="4294967295"/>
          </p:nvPr>
        </p:nvSpPr>
        <p:spPr>
          <a:xfrm>
            <a:off x="1541931" y="2502913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sensory style</a:t>
            </a:r>
          </a:p>
        </p:txBody>
      </p:sp>
      <p:sp>
        <p:nvSpPr>
          <p:cNvPr id="156" name="Motto"/>
          <p:cNvSpPr txBox="1"/>
          <p:nvPr/>
        </p:nvSpPr>
        <p:spPr>
          <a:xfrm>
            <a:off x="672534" y="3896204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pic>
        <p:nvPicPr>
          <p:cNvPr id="157" name="bird-sensory.png" descr="bird-sensory.png"/>
          <p:cNvPicPr>
            <a:picLocks noChangeAspect="1"/>
          </p:cNvPicPr>
          <p:nvPr/>
        </p:nvPicPr>
        <p:blipFill>
          <a:blip r:embed="rId3">
            <a:extLst/>
          </a:blip>
          <a:srcRect l="0" t="2082" r="0" b="2082"/>
          <a:stretch>
            <a:fillRect/>
          </a:stretch>
        </p:blipFill>
        <p:spPr>
          <a:xfrm>
            <a:off x="2696402" y="570430"/>
            <a:ext cx="3378201" cy="23034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enjoying the works of God"/>
          <p:cNvSpPr txBox="1"/>
          <p:nvPr/>
        </p:nvSpPr>
        <p:spPr>
          <a:xfrm>
            <a:off x="672534" y="4140596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enjoying the works of God</a:t>
            </a:r>
          </a:p>
        </p:txBody>
      </p:sp>
      <p:sp>
        <p:nvSpPr>
          <p:cNvPr id="159" name="Focus"/>
          <p:cNvSpPr txBox="1"/>
          <p:nvPr/>
        </p:nvSpPr>
        <p:spPr>
          <a:xfrm>
            <a:off x="4955936" y="4017171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160" name="beauty &amp; perception"/>
          <p:cNvSpPr txBox="1"/>
          <p:nvPr/>
        </p:nvSpPr>
        <p:spPr>
          <a:xfrm>
            <a:off x="4955936" y="4205577"/>
            <a:ext cx="35661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beauty &amp; perception</a:t>
            </a:r>
          </a:p>
        </p:txBody>
      </p:sp>
      <p:sp>
        <p:nvSpPr>
          <p:cNvPr id="161" name="The heavens declare the glory of God; the skies proclaim the work of his hands.…"/>
          <p:cNvSpPr txBox="1"/>
          <p:nvPr/>
        </p:nvSpPr>
        <p:spPr>
          <a:xfrm>
            <a:off x="1136063" y="5295499"/>
            <a:ext cx="7299961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heavens declare the glory of God; the skies proclaim the work of his hands.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Psalm 19:1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9" grpId="4"/>
      <p:bldP build="whole" bldLvl="1" animBg="1" rev="0" advAuto="0" spid="160" grpId="5"/>
      <p:bldP build="whole" bldLvl="1" animBg="1" rev="0" advAuto="0" spid="161" grpId="6"/>
      <p:bldP build="whole" bldLvl="1" animBg="1" rev="0" advAuto="0" spid="157" grpId="1"/>
      <p:bldP build="whole" bldLvl="1" animBg="1" rev="0" advAuto="0" spid="15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 rational style"/>
          <p:cNvSpPr txBox="1"/>
          <p:nvPr>
            <p:ph type="title" idx="4294967295"/>
          </p:nvPr>
        </p:nvSpPr>
        <p:spPr>
          <a:xfrm>
            <a:off x="1538501" y="1357637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rational style</a:t>
            </a:r>
          </a:p>
        </p:txBody>
      </p:sp>
      <p:sp>
        <p:nvSpPr>
          <p:cNvPr id="166" name="Motto"/>
          <p:cNvSpPr txBox="1"/>
          <p:nvPr/>
        </p:nvSpPr>
        <p:spPr>
          <a:xfrm>
            <a:off x="720968" y="3731090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167" name="understanding the nature of God"/>
          <p:cNvSpPr txBox="1"/>
          <p:nvPr/>
        </p:nvSpPr>
        <p:spPr>
          <a:xfrm>
            <a:off x="891924" y="3957359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understanding the nature of God</a:t>
            </a:r>
          </a:p>
        </p:txBody>
      </p:sp>
      <p:sp>
        <p:nvSpPr>
          <p:cNvPr id="168" name="Focus"/>
          <p:cNvSpPr txBox="1"/>
          <p:nvPr/>
        </p:nvSpPr>
        <p:spPr>
          <a:xfrm>
            <a:off x="4746211" y="3731090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169" name="logic &amp; science"/>
          <p:cNvSpPr txBox="1"/>
          <p:nvPr/>
        </p:nvSpPr>
        <p:spPr>
          <a:xfrm>
            <a:off x="4746211" y="3957359"/>
            <a:ext cx="356616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logic &amp; science</a:t>
            </a:r>
          </a:p>
        </p:txBody>
      </p:sp>
      <p:sp>
        <p:nvSpPr>
          <p:cNvPr id="170" name="By wisdom the Lord laid the earth’s foundation, by understanding he set the heavens in place.…"/>
          <p:cNvSpPr txBox="1"/>
          <p:nvPr/>
        </p:nvSpPr>
        <p:spPr>
          <a:xfrm>
            <a:off x="922020" y="5306984"/>
            <a:ext cx="7299960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By wisdom the Lord laid the earth’s foundation, by understanding he set the heavens in place.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Proverbs 3:19</a:t>
            </a:r>
          </a:p>
        </p:txBody>
      </p:sp>
      <p:pic>
        <p:nvPicPr>
          <p:cNvPr id="171" name="bird-rational.png" descr="bird-ratio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10" y="558034"/>
            <a:ext cx="2342545" cy="3029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6"/>
      <p:bldP build="whole" bldLvl="1" animBg="1" rev="0" advAuto="0" spid="171" grpId="1"/>
      <p:bldP build="whole" bldLvl="1" animBg="1" rev="0" advAuto="0" spid="168" grpId="4"/>
      <p:bldP build="whole" bldLvl="1" animBg="1" rev="0" advAuto="0" spid="166" grpId="2"/>
      <p:bldP build="whole" bldLvl="1" animBg="1" rev="0" advAuto="0" spid="169" grpId="5"/>
      <p:bldP build="whole" bldLvl="1" animBg="1" rev="0" advAuto="0" spid="16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e doctrinal style"/>
          <p:cNvSpPr txBox="1"/>
          <p:nvPr>
            <p:ph type="title" idx="4294967295"/>
          </p:nvPr>
        </p:nvSpPr>
        <p:spPr>
          <a:xfrm>
            <a:off x="1092200" y="2247900"/>
            <a:ext cx="6781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doctrinal style</a:t>
            </a:r>
          </a:p>
        </p:txBody>
      </p:sp>
      <p:sp>
        <p:nvSpPr>
          <p:cNvPr id="176" name="Motto"/>
          <p:cNvSpPr txBox="1"/>
          <p:nvPr/>
        </p:nvSpPr>
        <p:spPr>
          <a:xfrm>
            <a:off x="1109505" y="3589654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177" name="thinking correctly about God"/>
          <p:cNvSpPr txBox="1"/>
          <p:nvPr/>
        </p:nvSpPr>
        <p:spPr>
          <a:xfrm>
            <a:off x="1109505" y="3774043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thinking correctly about God</a:t>
            </a:r>
          </a:p>
        </p:txBody>
      </p:sp>
      <p:sp>
        <p:nvSpPr>
          <p:cNvPr id="178" name="Focus"/>
          <p:cNvSpPr txBox="1"/>
          <p:nvPr/>
        </p:nvSpPr>
        <p:spPr>
          <a:xfrm>
            <a:off x="4746211" y="3589654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179" name="truth &amp; doctrine"/>
          <p:cNvSpPr txBox="1"/>
          <p:nvPr/>
        </p:nvSpPr>
        <p:spPr>
          <a:xfrm>
            <a:off x="4746211" y="3797085"/>
            <a:ext cx="356616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truth &amp; doctrine</a:t>
            </a:r>
          </a:p>
        </p:txBody>
      </p:sp>
      <p:sp>
        <p:nvSpPr>
          <p:cNvPr id="180" name="See to it that no one takes you captive through hollow and deceptive philosophy, which depends on human tradition and basic principles of this world rather than on Christ.…"/>
          <p:cNvSpPr txBox="1"/>
          <p:nvPr/>
        </p:nvSpPr>
        <p:spPr>
          <a:xfrm>
            <a:off x="1074246" y="4990623"/>
            <a:ext cx="7299961" cy="12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See to it that no one takes you captive through hollow and deceptive philosophy, which depends on human tradition and basic principles of this world rather than on Christ.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Colossians 2:8</a:t>
            </a:r>
          </a:p>
        </p:txBody>
      </p:sp>
      <p:pic>
        <p:nvPicPr>
          <p:cNvPr id="181" name="bird-doctrinal.png" descr="bird-doctrinal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186395" y="436245"/>
            <a:ext cx="2200555" cy="209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6"/>
      <p:bldP build="whole" bldLvl="1" animBg="1" rev="0" advAuto="0" spid="178" grpId="4"/>
      <p:bldP build="whole" bldLvl="1" animBg="1" rev="0" advAuto="0" spid="179" grpId="5"/>
      <p:bldP build="whole" bldLvl="1" animBg="1" rev="0" advAuto="0" spid="176" grpId="2"/>
      <p:bldP build="whole" bldLvl="1" animBg="1" rev="0" advAuto="0" spid="177" grpId="3"/>
      <p:bldP build="whole" bldLvl="1" animBg="1" rev="0" advAuto="0" spid="1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Scripture-driven style"/>
          <p:cNvSpPr txBox="1"/>
          <p:nvPr>
            <p:ph type="title" idx="4294967295"/>
          </p:nvPr>
        </p:nvSpPr>
        <p:spPr>
          <a:xfrm>
            <a:off x="1163305" y="2476500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94944">
              <a:defRPr sz="4256"/>
            </a:lvl1pPr>
          </a:lstStyle>
          <a:p>
            <a:pPr/>
            <a:r>
              <a:t>The Scripture-driven style</a:t>
            </a:r>
          </a:p>
        </p:txBody>
      </p:sp>
      <p:sp>
        <p:nvSpPr>
          <p:cNvPr id="186" name="Motto"/>
          <p:cNvSpPr txBox="1"/>
          <p:nvPr/>
        </p:nvSpPr>
        <p:spPr>
          <a:xfrm>
            <a:off x="829758" y="3724201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187" name="applying the Word of God"/>
          <p:cNvSpPr txBox="1"/>
          <p:nvPr/>
        </p:nvSpPr>
        <p:spPr>
          <a:xfrm>
            <a:off x="969631" y="3916606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applying the Word of God</a:t>
            </a:r>
          </a:p>
        </p:txBody>
      </p:sp>
      <p:sp>
        <p:nvSpPr>
          <p:cNvPr id="188" name="Focus"/>
          <p:cNvSpPr txBox="1"/>
          <p:nvPr/>
        </p:nvSpPr>
        <p:spPr>
          <a:xfrm>
            <a:off x="4537821" y="3724201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189" name="Bible study &amp; discipleship"/>
          <p:cNvSpPr txBox="1"/>
          <p:nvPr/>
        </p:nvSpPr>
        <p:spPr>
          <a:xfrm>
            <a:off x="4194921" y="3916606"/>
            <a:ext cx="42519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Bible study &amp; discipleship</a:t>
            </a:r>
          </a:p>
        </p:txBody>
      </p:sp>
      <p:sp>
        <p:nvSpPr>
          <p:cNvPr id="190" name="Let the word of Christ dwell in you richly as you teach and admonish one another with all wisdom.…"/>
          <p:cNvSpPr txBox="1"/>
          <p:nvPr/>
        </p:nvSpPr>
        <p:spPr>
          <a:xfrm>
            <a:off x="1045831" y="5244952"/>
            <a:ext cx="7299961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Let the word of Christ dwell in you richly as you teach and admonish one another with all wisdom.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Colossians 3:16</a:t>
            </a:r>
          </a:p>
        </p:txBody>
      </p:sp>
      <p:pic>
        <p:nvPicPr>
          <p:cNvPr id="191" name="bird-scripture.png" descr="bird-scriptu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5743" y="762120"/>
            <a:ext cx="3703977" cy="2039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4"/>
      <p:bldP build="whole" bldLvl="1" animBg="1" rev="0" advAuto="0" spid="189" grpId="5"/>
      <p:bldP build="whole" bldLvl="1" animBg="1" rev="0" advAuto="0" spid="191" grpId="1"/>
      <p:bldP build="whole" bldLvl="1" animBg="1" rev="0" advAuto="0" spid="190" grpId="6"/>
      <p:bldP build="whole" bldLvl="1" animBg="1" rev="0" advAuto="0" spid="186" grpId="2"/>
      <p:bldP build="whole" bldLvl="1" animBg="1" rev="0" advAuto="0" spid="18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e sharing style"/>
          <p:cNvSpPr txBox="1"/>
          <p:nvPr>
            <p:ph type="title" idx="4294967295"/>
          </p:nvPr>
        </p:nvSpPr>
        <p:spPr>
          <a:xfrm>
            <a:off x="1460794" y="2376511"/>
            <a:ext cx="67818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sharing style</a:t>
            </a:r>
          </a:p>
        </p:txBody>
      </p:sp>
      <p:sp>
        <p:nvSpPr>
          <p:cNvPr id="196" name="Motto"/>
          <p:cNvSpPr txBox="1"/>
          <p:nvPr/>
        </p:nvSpPr>
        <p:spPr>
          <a:xfrm>
            <a:off x="751595" y="3655555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197" name="passing on the grace of God"/>
          <p:cNvSpPr txBox="1"/>
          <p:nvPr/>
        </p:nvSpPr>
        <p:spPr>
          <a:xfrm>
            <a:off x="611267" y="3859600"/>
            <a:ext cx="3846818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passing on the grace of God</a:t>
            </a:r>
          </a:p>
        </p:txBody>
      </p:sp>
      <p:sp>
        <p:nvSpPr>
          <p:cNvPr id="198" name="Focus"/>
          <p:cNvSpPr txBox="1"/>
          <p:nvPr/>
        </p:nvSpPr>
        <p:spPr>
          <a:xfrm>
            <a:off x="4764363" y="3655555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199" name="evangelism &amp; service"/>
          <p:cNvSpPr txBox="1"/>
          <p:nvPr/>
        </p:nvSpPr>
        <p:spPr>
          <a:xfrm>
            <a:off x="4668503" y="3812711"/>
            <a:ext cx="375788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evangelism &amp; service</a:t>
            </a:r>
          </a:p>
        </p:txBody>
      </p:sp>
      <p:sp>
        <p:nvSpPr>
          <p:cNvPr id="200" name="We are therefore Christ’s ambassadors, as though God were making his appeal through us.  We implore you on Christ’s behalf: Be reconciled to God.…"/>
          <p:cNvSpPr txBox="1"/>
          <p:nvPr/>
        </p:nvSpPr>
        <p:spPr>
          <a:xfrm>
            <a:off x="922019" y="5048250"/>
            <a:ext cx="7299961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We are therefore Christ’s ambassadors, as though God were making his appeal through us.  We implore you on Christ’s behalf: Be reconciled to God.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2 Corinthians 5:20</a:t>
            </a:r>
          </a:p>
        </p:txBody>
      </p:sp>
      <p:pic>
        <p:nvPicPr>
          <p:cNvPr id="201" name="bird-sharing1.png" descr="bird-sharing1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071211" y="720971"/>
            <a:ext cx="2579828" cy="205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bird-sharing2.png" descr="bird-sharing2.png"/>
          <p:cNvPicPr>
            <a:picLocks noChangeAspect="1"/>
          </p:cNvPicPr>
          <p:nvPr/>
        </p:nvPicPr>
        <p:blipFill>
          <a:blip r:embed="rId4">
            <a:extLst/>
          </a:blip>
          <a:srcRect l="20" t="0" r="20" b="0"/>
          <a:stretch>
            <a:fillRect/>
          </a:stretch>
        </p:blipFill>
        <p:spPr>
          <a:xfrm>
            <a:off x="6841134" y="2023210"/>
            <a:ext cx="1116103" cy="86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198" grpId="5"/>
      <p:bldP build="whole" bldLvl="1" animBg="1" rev="0" advAuto="0" spid="202" grpId="2"/>
      <p:bldP build="whole" bldLvl="1" animBg="1" rev="0" advAuto="0" spid="201" grpId="1"/>
      <p:bldP build="whole" bldLvl="1" animBg="1" rev="0" advAuto="0" spid="200" grpId="7"/>
      <p:bldP build="whole" bldLvl="1" animBg="1" rev="0" advAuto="0" spid="197" grpId="4"/>
      <p:bldP build="whole" bldLvl="1" animBg="1" rev="0" advAuto="0" spid="199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255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ear presenter,  This PowerPoint serves as a master file for creating your own tailored presentations. It’s not designed to be presented from start to finish unless it uniquely suits your audience.…"/>
          <p:cNvSpPr txBox="1"/>
          <p:nvPr>
            <p:ph type="title" idx="4294967295"/>
          </p:nvPr>
        </p:nvSpPr>
        <p:spPr>
          <a:xfrm>
            <a:off x="457200" y="457200"/>
            <a:ext cx="8229600" cy="6019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40000"/>
              </a:lnSpc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Dear presenter,</a:t>
            </a:r>
            <a:br/>
            <a:br/>
            <a:r>
              <a:t>This PowerPoint serves as a master file for creating your own tailored presentations. It’s not designed to be presented from start to finish unless it uniquely suits your audience.</a:t>
            </a:r>
          </a:p>
          <a:p>
            <a:pPr>
              <a:lnSpc>
                <a:spcPct val="140000"/>
              </a:lnSpc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When customising your presentation, consider:</a:t>
            </a:r>
          </a:p>
          <a:p>
            <a:pPr marL="140368" indent="-140368">
              <a:lnSpc>
                <a:spcPct val="140000"/>
              </a:lnSpc>
              <a:buSzPct val="100000"/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audience’s specific needs</a:t>
            </a:r>
          </a:p>
          <a:p>
            <a:pPr marL="140368" indent="-140368">
              <a:lnSpc>
                <a:spcPct val="140000"/>
              </a:lnSpc>
              <a:buSzPct val="100000"/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level of influence with them</a:t>
            </a:r>
          </a:p>
          <a:p>
            <a:pPr marL="140368" indent="-140368">
              <a:lnSpc>
                <a:spcPct val="140000"/>
              </a:lnSpc>
              <a:buSzPct val="100000"/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time available (aim for one slide per 5–10 minutes, including Q&amp;A)</a:t>
            </a:r>
          </a:p>
          <a:p>
            <a:pPr marL="140368" indent="-140368">
              <a:lnSpc>
                <a:spcPct val="140000"/>
              </a:lnSpc>
              <a:buSzPct val="100000"/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Potential distractions in the environment</a:t>
            </a:r>
          </a:p>
          <a:p>
            <a:pPr>
              <a:lnSpc>
                <a:spcPct val="140000"/>
              </a:lnSpc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Slide notes include page references from The 3 Colors of Your Spirituality for preparation. Also, be ready to share personal stories from your experience with the material.</a:t>
            </a:r>
          </a:p>
          <a:p>
            <a:pPr>
              <a:lnSpc>
                <a:spcPct val="140000"/>
              </a:lnSpc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Thank you for your valuable ministry!</a:t>
            </a:r>
          </a:p>
          <a:p>
            <a:pPr>
              <a:lnSpc>
                <a:spcPct val="140000"/>
              </a:lnSpc>
              <a:defRPr sz="1400">
                <a:solidFill>
                  <a:srgbClr val="FFFFFF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Blessings</a:t>
            </a:r>
            <a:br/>
            <a:r>
              <a:t>ncd.life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ascetic style"/>
          <p:cNvSpPr txBox="1"/>
          <p:nvPr>
            <p:ph type="title" idx="4294967295"/>
          </p:nvPr>
        </p:nvSpPr>
        <p:spPr>
          <a:xfrm>
            <a:off x="1308602" y="2501899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ascetic style</a:t>
            </a:r>
          </a:p>
        </p:txBody>
      </p:sp>
      <p:sp>
        <p:nvSpPr>
          <p:cNvPr id="207" name="Motto"/>
          <p:cNvSpPr txBox="1"/>
          <p:nvPr/>
        </p:nvSpPr>
        <p:spPr>
          <a:xfrm>
            <a:off x="534470" y="3689731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208" name="developing discipline for God"/>
          <p:cNvSpPr txBox="1"/>
          <p:nvPr/>
        </p:nvSpPr>
        <p:spPr>
          <a:xfrm>
            <a:off x="643260" y="3851599"/>
            <a:ext cx="375199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developing discipline for God</a:t>
            </a:r>
          </a:p>
        </p:txBody>
      </p:sp>
      <p:sp>
        <p:nvSpPr>
          <p:cNvPr id="209" name="Focus"/>
          <p:cNvSpPr txBox="1"/>
          <p:nvPr/>
        </p:nvSpPr>
        <p:spPr>
          <a:xfrm>
            <a:off x="4902324" y="3719514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210" name="sacrifice &amp; inner values"/>
          <p:cNvSpPr txBox="1"/>
          <p:nvPr/>
        </p:nvSpPr>
        <p:spPr>
          <a:xfrm>
            <a:off x="4687060" y="3868343"/>
            <a:ext cx="399668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sacrifice &amp; inner values</a:t>
            </a:r>
          </a:p>
        </p:txBody>
      </p:sp>
      <p:sp>
        <p:nvSpPr>
          <p:cNvPr id="211" name="I beat my body and make it my slave so that after I have preached to others, I myself will not be disqualified for the prize.…"/>
          <p:cNvSpPr txBox="1"/>
          <p:nvPr/>
        </p:nvSpPr>
        <p:spPr>
          <a:xfrm>
            <a:off x="1176019" y="5216538"/>
            <a:ext cx="7199367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I beat my body and make it my slave so that after I have preached to others, I myself will not be disqualified for the prize.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1 Corinthians 9:27</a:t>
            </a:r>
          </a:p>
        </p:txBody>
      </p:sp>
      <p:pic>
        <p:nvPicPr>
          <p:cNvPr id="212" name="bird-twig.png" descr="bird-twig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37"/>
          <a:stretch>
            <a:fillRect/>
          </a:stretch>
        </p:blipFill>
        <p:spPr>
          <a:xfrm>
            <a:off x="4673340" y="678032"/>
            <a:ext cx="2065308" cy="2378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08" grpId="3"/>
      <p:bldP build="whole" bldLvl="1" animBg="1" rev="0" advAuto="0" spid="209" grpId="4"/>
      <p:bldP build="whole" bldLvl="1" animBg="1" rev="0" advAuto="0" spid="210" grpId="5"/>
      <p:bldP build="whole" bldLvl="1" animBg="1" rev="0" advAuto="0" spid="211" grpId="6"/>
      <p:bldP build="whole" bldLvl="1" animBg="1" rev="0" advAuto="0" spid="20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e enthusiastic style"/>
          <p:cNvSpPr txBox="1"/>
          <p:nvPr>
            <p:ph type="title" idx="4294967295"/>
          </p:nvPr>
        </p:nvSpPr>
        <p:spPr>
          <a:xfrm>
            <a:off x="777021" y="2489200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5096"/>
            </a:lvl1pPr>
          </a:lstStyle>
          <a:p>
            <a:pPr/>
            <a:r>
              <a:t>The enthusiastic style</a:t>
            </a:r>
          </a:p>
        </p:txBody>
      </p:sp>
      <p:sp>
        <p:nvSpPr>
          <p:cNvPr id="217" name="Motto"/>
          <p:cNvSpPr txBox="1"/>
          <p:nvPr/>
        </p:nvSpPr>
        <p:spPr>
          <a:xfrm>
            <a:off x="617021" y="3663950"/>
            <a:ext cx="3566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218" name="celebrating the power of God"/>
          <p:cNvSpPr txBox="1"/>
          <p:nvPr/>
        </p:nvSpPr>
        <p:spPr>
          <a:xfrm>
            <a:off x="502919" y="3887787"/>
            <a:ext cx="3794364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celebrating the power of God</a:t>
            </a:r>
          </a:p>
        </p:txBody>
      </p:sp>
      <p:sp>
        <p:nvSpPr>
          <p:cNvPr id="219" name="Focus"/>
          <p:cNvSpPr txBox="1"/>
          <p:nvPr/>
        </p:nvSpPr>
        <p:spPr>
          <a:xfrm>
            <a:off x="4820920" y="3697287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220" name="power &amp; excitement"/>
          <p:cNvSpPr txBox="1"/>
          <p:nvPr/>
        </p:nvSpPr>
        <p:spPr>
          <a:xfrm>
            <a:off x="4820920" y="3900487"/>
            <a:ext cx="356616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power &amp; excitement</a:t>
            </a:r>
          </a:p>
        </p:txBody>
      </p:sp>
      <p:sp>
        <p:nvSpPr>
          <p:cNvPr id="221" name="For the kingdom of God is not a matter of talk but of power.…"/>
          <p:cNvSpPr txBox="1"/>
          <p:nvPr/>
        </p:nvSpPr>
        <p:spPr>
          <a:xfrm>
            <a:off x="1239519" y="5327650"/>
            <a:ext cx="7299961" cy="7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For the kingdom of God is not a matter of talk but of power.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1 Corinthians 4:20</a:t>
            </a:r>
          </a:p>
        </p:txBody>
      </p:sp>
      <p:pic>
        <p:nvPicPr>
          <p:cNvPr id="222" name="bird-enthusiastic.png" descr="bird-enthusiastic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160067" y="493892"/>
            <a:ext cx="2163136" cy="2219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whole" bldLvl="1" animBg="1" rev="0" advAuto="0" spid="220" grpId="5"/>
      <p:bldP build="whole" bldLvl="1" animBg="1" rev="0" advAuto="0" spid="221" grpId="6"/>
      <p:bldP build="whole" bldLvl="1" animBg="1" rev="0" advAuto="0" spid="217" grpId="2"/>
      <p:bldP build="whole" bldLvl="1" animBg="1" rev="0" advAuto="0" spid="218" grpId="3"/>
      <p:bldP build="whole" bldLvl="1" animBg="1" rev="0" advAuto="0" spid="219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he mystical style"/>
          <p:cNvSpPr txBox="1"/>
          <p:nvPr>
            <p:ph type="title" idx="4294967295"/>
          </p:nvPr>
        </p:nvSpPr>
        <p:spPr>
          <a:xfrm>
            <a:off x="1181100" y="2489200"/>
            <a:ext cx="6781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mystical style</a:t>
            </a:r>
          </a:p>
        </p:txBody>
      </p:sp>
      <p:sp>
        <p:nvSpPr>
          <p:cNvPr id="227" name="Motto"/>
          <p:cNvSpPr txBox="1"/>
          <p:nvPr/>
        </p:nvSpPr>
        <p:spPr>
          <a:xfrm>
            <a:off x="769619" y="3536156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228" name="resting in the presence of God"/>
          <p:cNvSpPr txBox="1"/>
          <p:nvPr/>
        </p:nvSpPr>
        <p:spPr>
          <a:xfrm>
            <a:off x="769619" y="3713956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resting in the presence of God</a:t>
            </a:r>
          </a:p>
        </p:txBody>
      </p:sp>
      <p:sp>
        <p:nvSpPr>
          <p:cNvPr id="229" name="Focus"/>
          <p:cNvSpPr txBox="1"/>
          <p:nvPr/>
        </p:nvSpPr>
        <p:spPr>
          <a:xfrm>
            <a:off x="4617720" y="3536156"/>
            <a:ext cx="356616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230" name="mystery &amp; devotion"/>
          <p:cNvSpPr txBox="1"/>
          <p:nvPr/>
        </p:nvSpPr>
        <p:spPr>
          <a:xfrm>
            <a:off x="4617720" y="3738403"/>
            <a:ext cx="356616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mystery &amp; devotion</a:t>
            </a:r>
          </a:p>
        </p:txBody>
      </p:sp>
      <p:sp>
        <p:nvSpPr>
          <p:cNvPr id="231" name="We do not know what we ought to pray for, but the Spirit himself intercedes for us with groans that words cannot express.…"/>
          <p:cNvSpPr txBox="1"/>
          <p:nvPr/>
        </p:nvSpPr>
        <p:spPr>
          <a:xfrm>
            <a:off x="922020" y="4933950"/>
            <a:ext cx="7299960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We do not know what we ought to pray for, but the Spirit himself intercedes for us with groans that words cannot express.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Romans 8:26</a:t>
            </a:r>
          </a:p>
        </p:txBody>
      </p:sp>
      <p:pic>
        <p:nvPicPr>
          <p:cNvPr id="232" name="bird-mystical.png" descr="bird-mystical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841998" y="572050"/>
            <a:ext cx="2250588" cy="230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6"/>
      <p:bldP build="whole" bldLvl="1" animBg="1" rev="0" advAuto="0" spid="228" grpId="3"/>
      <p:bldP build="whole" bldLvl="1" animBg="1" rev="0" advAuto="0" spid="227" grpId="2"/>
      <p:bldP build="whole" bldLvl="1" animBg="1" rev="0" advAuto="0" spid="230" grpId="5"/>
      <p:bldP build="whole" bldLvl="1" animBg="1" rev="0" advAuto="0" spid="232" grpId="1"/>
      <p:bldP build="whole" bldLvl="1" animBg="1" rev="0" advAuto="0" spid="229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he sacramental style"/>
          <p:cNvSpPr txBox="1"/>
          <p:nvPr>
            <p:ph type="title" idx="4294967295"/>
          </p:nvPr>
        </p:nvSpPr>
        <p:spPr>
          <a:xfrm>
            <a:off x="1181100" y="2489200"/>
            <a:ext cx="6781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13816">
              <a:defRPr sz="4984"/>
            </a:lvl1pPr>
          </a:lstStyle>
          <a:p>
            <a:pPr/>
            <a:r>
              <a:t>The sacramental style</a:t>
            </a:r>
          </a:p>
        </p:txBody>
      </p:sp>
      <p:sp>
        <p:nvSpPr>
          <p:cNvPr id="237" name="Motto"/>
          <p:cNvSpPr txBox="1"/>
          <p:nvPr/>
        </p:nvSpPr>
        <p:spPr>
          <a:xfrm>
            <a:off x="843742" y="3807142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Motto</a:t>
            </a:r>
          </a:p>
        </p:txBody>
      </p:sp>
      <p:sp>
        <p:nvSpPr>
          <p:cNvPr id="238" name="expressing the incarnation of God"/>
          <p:cNvSpPr txBox="1"/>
          <p:nvPr/>
        </p:nvSpPr>
        <p:spPr>
          <a:xfrm>
            <a:off x="843742" y="4010342"/>
            <a:ext cx="35661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expressing the incarnation of God</a:t>
            </a:r>
          </a:p>
        </p:txBody>
      </p:sp>
      <p:sp>
        <p:nvSpPr>
          <p:cNvPr id="239" name="Focus"/>
          <p:cNvSpPr txBox="1"/>
          <p:nvPr/>
        </p:nvSpPr>
        <p:spPr>
          <a:xfrm>
            <a:off x="4966846" y="3927792"/>
            <a:ext cx="35661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Focus</a:t>
            </a:r>
          </a:p>
        </p:txBody>
      </p:sp>
      <p:sp>
        <p:nvSpPr>
          <p:cNvPr id="240" name="liturgy &amp; symbolism"/>
          <p:cNvSpPr txBox="1"/>
          <p:nvPr/>
        </p:nvSpPr>
        <p:spPr>
          <a:xfrm>
            <a:off x="4966846" y="4130992"/>
            <a:ext cx="35661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liturgy &amp; symbolism</a:t>
            </a:r>
          </a:p>
        </p:txBody>
      </p:sp>
      <p:sp>
        <p:nvSpPr>
          <p:cNvPr id="241" name="The Word became flesh and made his dwelling among us.…"/>
          <p:cNvSpPr txBox="1"/>
          <p:nvPr/>
        </p:nvSpPr>
        <p:spPr>
          <a:xfrm>
            <a:off x="824001" y="5407025"/>
            <a:ext cx="7495998" cy="7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Word became flesh and made his dwelling among us.</a:t>
            </a:r>
            <a:endParaRPr i="1" sz="23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900"/>
              </a:spcBef>
              <a:defRPr b="0" i="0" sz="1600">
                <a:solidFill>
                  <a:srgbClr val="000000"/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John 1:14</a:t>
            </a:r>
          </a:p>
        </p:txBody>
      </p:sp>
      <p:pic>
        <p:nvPicPr>
          <p:cNvPr id="242" name="bird-sacramental.png" descr="bird-sacramental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053571" y="1044617"/>
            <a:ext cx="1852970" cy="1927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10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4"/>
      <p:bldP build="whole" bldLvl="1" animBg="1" rev="0" advAuto="0" spid="240" grpId="5"/>
      <p:bldP build="whole" bldLvl="1" animBg="1" rev="0" advAuto="0" spid="242" grpId="1"/>
      <p:bldP build="whole" bldLvl="1" animBg="1" rev="0" advAuto="0" spid="241" grpId="6"/>
      <p:bldP build="whole" bldLvl="1" animBg="1" rev="0" advAuto="0" spid="238" grpId="3"/>
      <p:bldP build="whole" bldLvl="1" animBg="1" rev="0" advAuto="0" spid="23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he Jesus rule"/>
          <p:cNvSpPr txBox="1"/>
          <p:nvPr>
            <p:ph type="title" idx="4294967295"/>
          </p:nvPr>
        </p:nvSpPr>
        <p:spPr>
          <a:xfrm>
            <a:off x="685797" y="735361"/>
            <a:ext cx="6172202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The Jesus rule</a:t>
            </a:r>
          </a:p>
        </p:txBody>
      </p:sp>
      <p:sp>
        <p:nvSpPr>
          <p:cNvPr id="248" name="Mark 12:30: Love the Lord your God …"/>
          <p:cNvSpPr txBox="1"/>
          <p:nvPr/>
        </p:nvSpPr>
        <p:spPr>
          <a:xfrm>
            <a:off x="1197729" y="3872872"/>
            <a:ext cx="674854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Mark 12:30: Love the Lord your God …</a:t>
            </a:r>
          </a:p>
        </p:txBody>
      </p:sp>
      <p:sp>
        <p:nvSpPr>
          <p:cNvPr id="249" name="Triangle"/>
          <p:cNvSpPr/>
          <p:nvPr/>
        </p:nvSpPr>
        <p:spPr>
          <a:xfrm rot="7618974">
            <a:off x="5272422" y="4399801"/>
            <a:ext cx="457201" cy="762001"/>
          </a:xfrm>
          <a:prstGeom prst="triangle">
            <a:avLst/>
          </a:prstGeom>
          <a:solidFill>
            <a:srgbClr val="FFC317"/>
          </a:solidFill>
          <a:ln>
            <a:solidFill>
              <a:srgbClr val="FFC317"/>
            </a:solidFill>
          </a:ln>
          <a:effectLst>
            <a:outerShdw sx="100000" sy="100000" kx="0" ky="0" algn="b" rotWithShape="0" blurRad="63500" dist="12699" dir="2700000">
              <a:srgbClr val="808080">
                <a:alpha val="74996"/>
              </a:srgbClr>
            </a:outerShdw>
          </a:effectLst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0" name="Triangle"/>
          <p:cNvSpPr/>
          <p:nvPr/>
        </p:nvSpPr>
        <p:spPr>
          <a:xfrm rot="24093">
            <a:off x="4346070" y="3047198"/>
            <a:ext cx="457201" cy="762001"/>
          </a:xfrm>
          <a:prstGeom prst="triangle">
            <a:avLst/>
          </a:prstGeom>
          <a:solidFill>
            <a:srgbClr val="FFC317"/>
          </a:solidFill>
          <a:ln>
            <a:solidFill>
              <a:srgbClr val="FFC317"/>
            </a:solidFill>
          </a:ln>
          <a:effectLst>
            <a:outerShdw sx="100000" sy="100000" kx="0" ky="0" algn="b" rotWithShape="0" blurRad="63500" dist="12699" dir="2700000">
              <a:srgbClr val="808080">
                <a:alpha val="74996"/>
              </a:srgbClr>
            </a:outerShdw>
          </a:effectLst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1" name="Triangle"/>
          <p:cNvSpPr/>
          <p:nvPr/>
        </p:nvSpPr>
        <p:spPr>
          <a:xfrm rot="13754701">
            <a:off x="3468680" y="4445880"/>
            <a:ext cx="457201" cy="762001"/>
          </a:xfrm>
          <a:prstGeom prst="triangle">
            <a:avLst/>
          </a:prstGeom>
          <a:solidFill>
            <a:srgbClr val="FFC317"/>
          </a:solidFill>
          <a:ln>
            <a:solidFill>
              <a:srgbClr val="FFC317"/>
            </a:solidFill>
          </a:ln>
          <a:effectLst>
            <a:outerShdw sx="100000" sy="100000" kx="0" ky="0" algn="b" rotWithShape="0" blurRad="63500" dist="12699" dir="2700000">
              <a:srgbClr val="808080">
                <a:alpha val="74996"/>
              </a:srgbClr>
            </a:outerShdw>
          </a:effectLst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2" name="with all your mind"/>
          <p:cNvSpPr txBox="1"/>
          <p:nvPr/>
        </p:nvSpPr>
        <p:spPr>
          <a:xfrm>
            <a:off x="2993161" y="1460018"/>
            <a:ext cx="315767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with all your mind</a:t>
            </a:r>
          </a:p>
        </p:txBody>
      </p:sp>
      <p:sp>
        <p:nvSpPr>
          <p:cNvPr id="253" name="with all your will"/>
          <p:cNvSpPr txBox="1"/>
          <p:nvPr/>
        </p:nvSpPr>
        <p:spPr>
          <a:xfrm>
            <a:off x="6632290" y="5113925"/>
            <a:ext cx="1904517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with all your will</a:t>
            </a:r>
          </a:p>
        </p:txBody>
      </p:sp>
      <p:sp>
        <p:nvSpPr>
          <p:cNvPr id="254" name="with all your heart"/>
          <p:cNvSpPr txBox="1"/>
          <p:nvPr/>
        </p:nvSpPr>
        <p:spPr>
          <a:xfrm>
            <a:off x="593802" y="5071098"/>
            <a:ext cx="211836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with all your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292 -0.158370" origin="layout" pathEditMode="relative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5292 0.083448" origin="layout" pathEditMode="relative">
                                      <p:cBhvr>
                                        <p:cTn id="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path" nodeType="after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4944 0.078094" origin="layout" pathEditMode="relative">
                                      <p:cBhvr>
                                        <p:cTn id="4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5"/>
      <p:bldP build="whole" bldLvl="1" animBg="1" rev="0" advAuto="0" spid="251" grpId="8"/>
      <p:bldP build="whole" bldLvl="1" animBg="1" rev="0" advAuto="0" spid="254" grpId="10"/>
      <p:bldP build="whole" bldLvl="1" animBg="1" rev="0" advAuto="0" spid="252" grpId="4"/>
      <p:bldP build="whole" bldLvl="1" animBg="1" rev="0" advAuto="0" spid="250" grpId="2"/>
      <p:bldP build="whole" bldLvl="1" animBg="1" rev="0" advAuto="0" spid="253" grpId="7"/>
      <p:bldP build="whole" bldLvl="1" animBg="1" rev="0" advAuto="0" spid="24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"/>
          <p:cNvGrpSpPr/>
          <p:nvPr/>
        </p:nvGrpSpPr>
        <p:grpSpPr>
          <a:xfrm>
            <a:off x="1279295" y="1717126"/>
            <a:ext cx="7368635" cy="4339447"/>
            <a:chOff x="0" y="0"/>
            <a:chExt cx="7368634" cy="4339445"/>
          </a:xfrm>
        </p:grpSpPr>
        <p:pic>
          <p:nvPicPr>
            <p:cNvPr id="258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260" name="Scripture-driven"/>
            <p:cNvSpPr/>
            <p:nvPr/>
          </p:nvSpPr>
          <p:spPr>
            <a:xfrm>
              <a:off x="522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261" name="doctrinal"/>
            <p:cNvSpPr/>
            <p:nvPr/>
          </p:nvSpPr>
          <p:spPr>
            <a:xfrm>
              <a:off x="47027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262" name="sensory"/>
            <p:cNvSpPr/>
            <p:nvPr/>
          </p:nvSpPr>
          <p:spPr>
            <a:xfrm>
              <a:off x="15773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263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264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265" name="rational"/>
            <p:cNvSpPr/>
            <p:nvPr/>
          </p:nvSpPr>
          <p:spPr>
            <a:xfrm>
              <a:off x="3988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266" name="sharing"/>
            <p:cNvSpPr/>
            <p:nvPr/>
          </p:nvSpPr>
          <p:spPr>
            <a:xfrm>
              <a:off x="5071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267" name="ascetic"/>
            <p:cNvSpPr/>
            <p:nvPr/>
          </p:nvSpPr>
          <p:spPr>
            <a:xfrm>
              <a:off x="2107318" y="3951274"/>
              <a:ext cx="23707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269" name="Spiritual styles and spiritual traditions"/>
          <p:cNvSpPr txBox="1"/>
          <p:nvPr>
            <p:ph type="title" idx="4294967295"/>
          </p:nvPr>
        </p:nvSpPr>
        <p:spPr>
          <a:xfrm>
            <a:off x="499221" y="246966"/>
            <a:ext cx="52454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Spiritual styles and</a:t>
            </a:r>
            <a:br/>
            <a:r>
              <a:t>spiritual traditions</a:t>
            </a:r>
          </a:p>
        </p:txBody>
      </p:sp>
      <p:sp>
        <p:nvSpPr>
          <p:cNvPr id="270" name="orthodox/catholic"/>
          <p:cNvSpPr txBox="1"/>
          <p:nvPr/>
        </p:nvSpPr>
        <p:spPr>
          <a:xfrm>
            <a:off x="700280" y="1621385"/>
            <a:ext cx="260606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orthodox/catholic</a:t>
            </a:r>
          </a:p>
        </p:txBody>
      </p:sp>
      <p:sp>
        <p:nvSpPr>
          <p:cNvPr id="271" name="protestant/fundamentalist"/>
          <p:cNvSpPr txBox="1"/>
          <p:nvPr/>
        </p:nvSpPr>
        <p:spPr>
          <a:xfrm>
            <a:off x="4885339" y="1621385"/>
            <a:ext cx="388921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protestant/fundamentalist</a:t>
            </a:r>
          </a:p>
        </p:txBody>
      </p:sp>
      <p:sp>
        <p:nvSpPr>
          <p:cNvPr id="272" name="evangelical/pentecostal"/>
          <p:cNvSpPr txBox="1"/>
          <p:nvPr/>
        </p:nvSpPr>
        <p:spPr>
          <a:xfrm>
            <a:off x="2535326" y="6013285"/>
            <a:ext cx="407334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evangelical/pentecostal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2" grpId="3"/>
      <p:bldP build="whole" bldLvl="1" animBg="1" rev="0" advAuto="0" spid="27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"/>
          <p:cNvSpPr/>
          <p:nvPr/>
        </p:nvSpPr>
        <p:spPr>
          <a:xfrm>
            <a:off x="-64809" y="1616357"/>
            <a:ext cx="9273618" cy="4373951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7" name="Level A and Level B Growth"/>
          <p:cNvSpPr txBox="1"/>
          <p:nvPr>
            <p:ph type="title" idx="4294967295"/>
          </p:nvPr>
        </p:nvSpPr>
        <p:spPr>
          <a:xfrm>
            <a:off x="668658" y="521113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Level A and Level B Growth</a:t>
            </a:r>
          </a:p>
        </p:txBody>
      </p:sp>
      <p:sp>
        <p:nvSpPr>
          <p:cNvPr id="278" name="Line"/>
          <p:cNvSpPr/>
          <p:nvPr/>
        </p:nvSpPr>
        <p:spPr>
          <a:xfrm rot="2553728">
            <a:off x="3377565" y="1563580"/>
            <a:ext cx="2283800" cy="2079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9" name="Line"/>
          <p:cNvSpPr/>
          <p:nvPr/>
        </p:nvSpPr>
        <p:spPr>
          <a:xfrm rot="13353728">
            <a:off x="3423897" y="3999019"/>
            <a:ext cx="2283800" cy="2079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80" name="Level B Growth"/>
          <p:cNvSpPr txBox="1"/>
          <p:nvPr/>
        </p:nvSpPr>
        <p:spPr>
          <a:xfrm>
            <a:off x="4579620" y="2590800"/>
            <a:ext cx="2804160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700"/>
            </a:lvl1pPr>
          </a:lstStyle>
          <a:p>
            <a:pPr/>
            <a:r>
              <a:t>Level B Growth</a:t>
            </a:r>
          </a:p>
        </p:txBody>
      </p:sp>
      <p:sp>
        <p:nvSpPr>
          <p:cNvPr id="281" name="B"/>
          <p:cNvSpPr txBox="1"/>
          <p:nvPr/>
        </p:nvSpPr>
        <p:spPr>
          <a:xfrm>
            <a:off x="5372100" y="3282950"/>
            <a:ext cx="12954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FFFFFF">
                    <a:alpha val="79998"/>
                  </a:srgb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82" name="Minimum factor…"/>
          <p:cNvSpPr txBox="1"/>
          <p:nvPr/>
        </p:nvSpPr>
        <p:spPr>
          <a:xfrm>
            <a:off x="4579620" y="2997200"/>
            <a:ext cx="2804160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Minimum factor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Spirituality of seeking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“We” mentality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Stretching comfort zone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Spiritual transformation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God is the center</a:t>
            </a:r>
          </a:p>
        </p:txBody>
      </p:sp>
      <p:sp>
        <p:nvSpPr>
          <p:cNvPr id="283" name="Level A Growth"/>
          <p:cNvSpPr txBox="1"/>
          <p:nvPr/>
        </p:nvSpPr>
        <p:spPr>
          <a:xfrm>
            <a:off x="1684020" y="2584450"/>
            <a:ext cx="2804160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700"/>
            </a:lvl1pPr>
          </a:lstStyle>
          <a:p>
            <a:pPr/>
            <a:r>
              <a:t>Level A Growth</a:t>
            </a:r>
          </a:p>
        </p:txBody>
      </p:sp>
      <p:sp>
        <p:nvSpPr>
          <p:cNvPr id="284" name="A"/>
          <p:cNvSpPr txBox="1"/>
          <p:nvPr/>
        </p:nvSpPr>
        <p:spPr>
          <a:xfrm>
            <a:off x="2476500" y="3276600"/>
            <a:ext cx="12954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FFFFFF">
                    <a:alpha val="79998"/>
                  </a:srgb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85" name="Maximum factor…"/>
          <p:cNvSpPr txBox="1"/>
          <p:nvPr/>
        </p:nvSpPr>
        <p:spPr>
          <a:xfrm>
            <a:off x="1684020" y="2997200"/>
            <a:ext cx="2804160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Maximum factor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Spirituality of dwelling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“I” mentality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Defining comfort zone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Spiritual formation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 sz="1600"/>
            </a:pPr>
            <a:r>
              <a:t>You are the center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8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5"/>
      <p:bldP build="whole" bldLvl="1" animBg="1" rev="0" advAuto="0" spid="278" grpId="4"/>
      <p:bldP build="p" bldLvl="5" animBg="1" rev="0" advAuto="0" spid="285" grpId="2"/>
      <p:bldP build="p" bldLvl="5" animBg="1" rev="0" advAuto="0" spid="282" grpId="3"/>
      <p:bldP build="whole" bldLvl="1" animBg="1" rev="0" advAuto="0" spid="27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-64809" y="1616357"/>
            <a:ext cx="9273618" cy="4373951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0" name="Level A and Level B Growth"/>
          <p:cNvSpPr txBox="1"/>
          <p:nvPr>
            <p:ph type="title" idx="4294967295"/>
          </p:nvPr>
        </p:nvSpPr>
        <p:spPr>
          <a:xfrm>
            <a:off x="476405" y="363240"/>
            <a:ext cx="67818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Level A and Level B Growth</a:t>
            </a:r>
          </a:p>
        </p:txBody>
      </p:sp>
      <p:sp>
        <p:nvSpPr>
          <p:cNvPr id="291" name="Starting Point"/>
          <p:cNvSpPr txBox="1"/>
          <p:nvPr/>
        </p:nvSpPr>
        <p:spPr>
          <a:xfrm>
            <a:off x="252956" y="3171930"/>
            <a:ext cx="2196013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Starting Point</a:t>
            </a:r>
          </a:p>
        </p:txBody>
      </p:sp>
      <p:sp>
        <p:nvSpPr>
          <p:cNvPr id="292" name="Line"/>
          <p:cNvSpPr/>
          <p:nvPr/>
        </p:nvSpPr>
        <p:spPr>
          <a:xfrm>
            <a:off x="2184400" y="3706812"/>
            <a:ext cx="2590800" cy="1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3" name="Childhood"/>
          <p:cNvSpPr txBox="1"/>
          <p:nvPr/>
        </p:nvSpPr>
        <p:spPr>
          <a:xfrm>
            <a:off x="-178118" y="548640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Childhood</a:t>
            </a:r>
          </a:p>
        </p:txBody>
      </p:sp>
      <p:sp>
        <p:nvSpPr>
          <p:cNvPr id="294" name="Adolescence"/>
          <p:cNvSpPr txBox="1"/>
          <p:nvPr/>
        </p:nvSpPr>
        <p:spPr>
          <a:xfrm>
            <a:off x="4389120" y="5492750"/>
            <a:ext cx="280416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Adolescence</a:t>
            </a:r>
          </a:p>
        </p:txBody>
      </p:sp>
      <p:sp>
        <p:nvSpPr>
          <p:cNvPr id="295" name="Maturity"/>
          <p:cNvSpPr txBox="1"/>
          <p:nvPr/>
        </p:nvSpPr>
        <p:spPr>
          <a:xfrm>
            <a:off x="6294120" y="548640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Maturity</a:t>
            </a:r>
          </a:p>
        </p:txBody>
      </p:sp>
      <p:sp>
        <p:nvSpPr>
          <p:cNvPr id="296" name="Level A Growth"/>
          <p:cNvSpPr txBox="1"/>
          <p:nvPr/>
        </p:nvSpPr>
        <p:spPr>
          <a:xfrm>
            <a:off x="4254182" y="267335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Level A Growth</a:t>
            </a:r>
          </a:p>
        </p:txBody>
      </p:sp>
      <p:sp>
        <p:nvSpPr>
          <p:cNvPr id="297" name="Level B Growth"/>
          <p:cNvSpPr txBox="1"/>
          <p:nvPr/>
        </p:nvSpPr>
        <p:spPr>
          <a:xfrm>
            <a:off x="6082982" y="266700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Level B Growth</a:t>
            </a:r>
          </a:p>
        </p:txBody>
      </p:sp>
      <p:sp>
        <p:nvSpPr>
          <p:cNvPr id="298" name="Minimum factor…"/>
          <p:cNvSpPr txBox="1"/>
          <p:nvPr/>
        </p:nvSpPr>
        <p:spPr>
          <a:xfrm>
            <a:off x="6338570" y="2971800"/>
            <a:ext cx="2270761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Minimum factor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 of seeking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“We” mentality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Stretching comfort zone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 transformation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God is the center</a:t>
            </a:r>
          </a:p>
        </p:txBody>
      </p:sp>
      <p:sp>
        <p:nvSpPr>
          <p:cNvPr id="299" name="Maximum factor…"/>
          <p:cNvSpPr txBox="1"/>
          <p:nvPr/>
        </p:nvSpPr>
        <p:spPr>
          <a:xfrm>
            <a:off x="4435157" y="2976562"/>
            <a:ext cx="2423161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Maximum factor</a:t>
            </a: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Spirituality of dwelling</a:t>
            </a: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“I” mentality</a:t>
            </a: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Defining comfort zone</a:t>
            </a: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Spiritual formation</a:t>
            </a:r>
          </a:p>
          <a:p>
            <a:pPr>
              <a:lnSpc>
                <a:spcPct val="60000"/>
              </a:lnSpc>
              <a:spcBef>
                <a:spcPts val="900"/>
              </a:spcBef>
              <a:defRPr b="0" sz="1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You are the center</a:t>
            </a:r>
          </a:p>
        </p:txBody>
      </p:sp>
      <p:sp>
        <p:nvSpPr>
          <p:cNvPr id="300" name="Line"/>
          <p:cNvSpPr/>
          <p:nvPr/>
        </p:nvSpPr>
        <p:spPr>
          <a:xfrm rot="2580000">
            <a:off x="5763566" y="1828155"/>
            <a:ext cx="1684374" cy="151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1" name="Line"/>
          <p:cNvSpPr/>
          <p:nvPr/>
        </p:nvSpPr>
        <p:spPr>
          <a:xfrm rot="13380000">
            <a:off x="5801335" y="3840806"/>
            <a:ext cx="1684374" cy="151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6"/>
      <p:bldP build="whole" bldLvl="1" animBg="1" rev="0" advAuto="0" spid="292" grpId="4"/>
      <p:bldP build="whole" bldLvl="1" animBg="1" rev="0" advAuto="0" spid="289" grpId="1"/>
      <p:bldP build="whole" bldLvl="1" animBg="1" rev="0" advAuto="0" spid="293" grpId="2"/>
      <p:bldP build="whole" bldLvl="1" animBg="1" rev="0" advAuto="0" spid="291" grpId="3"/>
      <p:bldP build="whole" bldLvl="1" animBg="1" rev="0" advAuto="0" spid="294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1279295" y="1844126"/>
            <a:ext cx="7368635" cy="4339447"/>
            <a:chOff x="0" y="0"/>
            <a:chExt cx="7368634" cy="4339445"/>
          </a:xfrm>
        </p:grpSpPr>
        <p:pic>
          <p:nvPicPr>
            <p:cNvPr id="305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307" name="Scripture-driven"/>
            <p:cNvSpPr/>
            <p:nvPr/>
          </p:nvSpPr>
          <p:spPr>
            <a:xfrm>
              <a:off x="522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308" name="doctrinal"/>
            <p:cNvSpPr/>
            <p:nvPr/>
          </p:nvSpPr>
          <p:spPr>
            <a:xfrm>
              <a:off x="47027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309" name="sensory"/>
            <p:cNvSpPr/>
            <p:nvPr/>
          </p:nvSpPr>
          <p:spPr>
            <a:xfrm>
              <a:off x="15773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310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311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312" name="rational"/>
            <p:cNvSpPr/>
            <p:nvPr/>
          </p:nvSpPr>
          <p:spPr>
            <a:xfrm>
              <a:off x="3988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313" name="sharing"/>
            <p:cNvSpPr/>
            <p:nvPr/>
          </p:nvSpPr>
          <p:spPr>
            <a:xfrm>
              <a:off x="5071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314" name="ascetic"/>
            <p:cNvSpPr/>
            <p:nvPr/>
          </p:nvSpPr>
          <p:spPr>
            <a:xfrm>
              <a:off x="2107318" y="3951274"/>
              <a:ext cx="23707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316" name="The perils of each spiritual style"/>
          <p:cNvSpPr txBox="1"/>
          <p:nvPr>
            <p:ph type="title" idx="4294967295"/>
          </p:nvPr>
        </p:nvSpPr>
        <p:spPr>
          <a:xfrm>
            <a:off x="398756" y="569457"/>
            <a:ext cx="62357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defTabSz="758951">
              <a:defRPr cap="all" sz="2490"/>
            </a:lvl1pPr>
          </a:lstStyle>
          <a:p>
            <a:pPr/>
            <a:r>
              <a:t>The perils of each spiritual style</a:t>
            </a:r>
          </a:p>
        </p:txBody>
      </p:sp>
      <p:sp>
        <p:nvSpPr>
          <p:cNvPr id="317" name="relativism"/>
          <p:cNvSpPr txBox="1"/>
          <p:nvPr/>
        </p:nvSpPr>
        <p:spPr>
          <a:xfrm>
            <a:off x="3691559" y="1333018"/>
            <a:ext cx="176088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relativism</a:t>
            </a:r>
          </a:p>
        </p:txBody>
      </p:sp>
      <p:sp>
        <p:nvSpPr>
          <p:cNvPr id="318" name="legalism"/>
          <p:cNvSpPr txBox="1"/>
          <p:nvPr/>
        </p:nvSpPr>
        <p:spPr>
          <a:xfrm>
            <a:off x="6591054" y="4563098"/>
            <a:ext cx="151693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legalism</a:t>
            </a:r>
          </a:p>
        </p:txBody>
      </p:sp>
      <p:sp>
        <p:nvSpPr>
          <p:cNvPr id="319" name="subjectivism"/>
          <p:cNvSpPr txBox="1"/>
          <p:nvPr/>
        </p:nvSpPr>
        <p:spPr>
          <a:xfrm>
            <a:off x="436757" y="4563098"/>
            <a:ext cx="219400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subjectivism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318" grpId="2"/>
      <p:bldP build="whole" bldLvl="1" animBg="1" rev="0" advAuto="0" spid="319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hree spiritual value systems"/>
          <p:cNvSpPr txBox="1"/>
          <p:nvPr>
            <p:ph type="title" idx="4294967295"/>
          </p:nvPr>
        </p:nvSpPr>
        <p:spPr>
          <a:xfrm>
            <a:off x="487037" y="565305"/>
            <a:ext cx="61722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defTabSz="841247">
              <a:defRPr cap="all" sz="2760"/>
            </a:lvl1pPr>
          </a:lstStyle>
          <a:p>
            <a:pPr/>
            <a:r>
              <a:t>Three spiritual value systems</a:t>
            </a:r>
          </a:p>
        </p:txBody>
      </p:sp>
      <p:sp>
        <p:nvSpPr>
          <p:cNvPr id="324" name="the beautiful"/>
          <p:cNvSpPr txBox="1"/>
          <p:nvPr/>
        </p:nvSpPr>
        <p:spPr>
          <a:xfrm>
            <a:off x="470647" y="2135890"/>
            <a:ext cx="26060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beautiful</a:t>
            </a:r>
          </a:p>
        </p:txBody>
      </p:sp>
      <p:sp>
        <p:nvSpPr>
          <p:cNvPr id="325" name="the true"/>
          <p:cNvSpPr txBox="1"/>
          <p:nvPr/>
        </p:nvSpPr>
        <p:spPr>
          <a:xfrm>
            <a:off x="4426073" y="2135890"/>
            <a:ext cx="388921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true</a:t>
            </a:r>
          </a:p>
        </p:txBody>
      </p:sp>
      <p:sp>
        <p:nvSpPr>
          <p:cNvPr id="326" name="the good"/>
          <p:cNvSpPr txBox="1"/>
          <p:nvPr/>
        </p:nvSpPr>
        <p:spPr>
          <a:xfrm>
            <a:off x="3767836" y="6013285"/>
            <a:ext cx="160832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good</a:t>
            </a:r>
          </a:p>
        </p:txBody>
      </p:sp>
      <p:grpSp>
        <p:nvGrpSpPr>
          <p:cNvPr id="337" name="Group"/>
          <p:cNvGrpSpPr/>
          <p:nvPr/>
        </p:nvGrpSpPr>
        <p:grpSpPr>
          <a:xfrm>
            <a:off x="1279295" y="1844126"/>
            <a:ext cx="7368635" cy="4339447"/>
            <a:chOff x="0" y="0"/>
            <a:chExt cx="7368634" cy="4339445"/>
          </a:xfrm>
        </p:grpSpPr>
        <p:pic>
          <p:nvPicPr>
            <p:cNvPr id="327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329" name="Scripture-driven"/>
            <p:cNvSpPr/>
            <p:nvPr/>
          </p:nvSpPr>
          <p:spPr>
            <a:xfrm>
              <a:off x="522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330" name="doctrinal"/>
            <p:cNvSpPr/>
            <p:nvPr/>
          </p:nvSpPr>
          <p:spPr>
            <a:xfrm>
              <a:off x="47027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331" name="sensory"/>
            <p:cNvSpPr/>
            <p:nvPr/>
          </p:nvSpPr>
          <p:spPr>
            <a:xfrm>
              <a:off x="15773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332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333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334" name="rational"/>
            <p:cNvSpPr/>
            <p:nvPr/>
          </p:nvSpPr>
          <p:spPr>
            <a:xfrm>
              <a:off x="3988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335" name="sharing"/>
            <p:cNvSpPr/>
            <p:nvPr/>
          </p:nvSpPr>
          <p:spPr>
            <a:xfrm>
              <a:off x="5071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336" name="ascetic"/>
            <p:cNvSpPr/>
            <p:nvPr/>
          </p:nvSpPr>
          <p:spPr>
            <a:xfrm>
              <a:off x="2107318" y="3951274"/>
              <a:ext cx="23707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2"/>
      <p:bldP build="whole" bldLvl="1" animBg="1" rev="0" advAuto="0" spid="326" grpId="3"/>
      <p:bldP build="whole" bldLvl="1" animBg="1" rev="0" advAuto="0" spid="3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150257" y="1845703"/>
            <a:ext cx="9444514" cy="4416914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" name="“Theology is always…"/>
          <p:cNvSpPr txBox="1"/>
          <p:nvPr>
            <p:ph type="title" idx="4294967295"/>
          </p:nvPr>
        </p:nvSpPr>
        <p:spPr>
          <a:xfrm>
            <a:off x="833143" y="980592"/>
            <a:ext cx="5219262" cy="9169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/>
            </a:lvl1pPr>
          </a:lstStyle>
          <a:p>
            <a:pPr/>
            <a:r>
              <a:t>“Theology is always…</a:t>
            </a:r>
          </a:p>
        </p:txBody>
      </p:sp>
      <p:sp>
        <p:nvSpPr>
          <p:cNvPr id="34" name="theory"/>
          <p:cNvSpPr txBox="1"/>
          <p:nvPr/>
        </p:nvSpPr>
        <p:spPr>
          <a:xfrm>
            <a:off x="3430085" y="2034933"/>
            <a:ext cx="249936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0" sz="4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theory</a:t>
            </a:r>
          </a:p>
        </p:txBody>
      </p:sp>
      <p:sp>
        <p:nvSpPr>
          <p:cNvPr id="35" name="Helmut Gollwitzer in “Liberation to Solidarity”"/>
          <p:cNvSpPr txBox="1"/>
          <p:nvPr/>
        </p:nvSpPr>
        <p:spPr>
          <a:xfrm>
            <a:off x="4002966" y="5751252"/>
            <a:ext cx="48615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Helmut Gollwitzer in “Liberation to Solidarity”</a:t>
            </a:r>
          </a:p>
        </p:txBody>
      </p:sp>
      <p:sp>
        <p:nvSpPr>
          <p:cNvPr id="36" name="practice"/>
          <p:cNvSpPr txBox="1"/>
          <p:nvPr/>
        </p:nvSpPr>
        <p:spPr>
          <a:xfrm>
            <a:off x="1684020" y="4408487"/>
            <a:ext cx="249936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0" sz="4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37" name="and practice”"/>
          <p:cNvSpPr txBox="1"/>
          <p:nvPr/>
        </p:nvSpPr>
        <p:spPr>
          <a:xfrm>
            <a:off x="3686735" y="4408487"/>
            <a:ext cx="424663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 i="0" sz="4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t>and </a:t>
            </a:r>
            <a:r>
              <a:rPr b="1">
                <a:latin typeface="Trebuchet MS"/>
                <a:ea typeface="Trebuchet MS"/>
                <a:cs typeface="Trebuchet MS"/>
                <a:sym typeface="Trebuchet MS"/>
              </a:rPr>
              <a:t>practice”</a:t>
            </a:r>
          </a:p>
        </p:txBody>
      </p:sp>
      <p:sp>
        <p:nvSpPr>
          <p:cNvPr id="38" name="between"/>
          <p:cNvSpPr txBox="1"/>
          <p:nvPr/>
        </p:nvSpPr>
        <p:spPr>
          <a:xfrm>
            <a:off x="2752847" y="2611375"/>
            <a:ext cx="385383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0" i="0" sz="42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between</a:t>
            </a:r>
          </a:p>
        </p:txBody>
      </p:sp>
      <p:sp>
        <p:nvSpPr>
          <p:cNvPr id="39" name="Line"/>
          <p:cNvSpPr/>
          <p:nvPr/>
        </p:nvSpPr>
        <p:spPr>
          <a:xfrm>
            <a:off x="2119799" y="2497137"/>
            <a:ext cx="1606064" cy="182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6C646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Line"/>
          <p:cNvSpPr/>
          <p:nvPr/>
        </p:nvSpPr>
        <p:spPr>
          <a:xfrm>
            <a:off x="5689600" y="2438400"/>
            <a:ext cx="1333502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fill="norm" stroke="1" extrusionOk="0">
                <a:moveTo>
                  <a:pt x="0" y="0"/>
                </a:moveTo>
                <a:cubicBezTo>
                  <a:pt x="4315" y="0"/>
                  <a:pt x="21600" y="1794"/>
                  <a:pt x="21574" y="21600"/>
                </a:cubicBezTo>
              </a:path>
            </a:pathLst>
          </a:custGeom>
          <a:ln w="127000">
            <a:solidFill>
              <a:srgbClr val="F6C646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1669 0.185158" origin="layout" pathEditMode="relative">
                                      <p:cBhvr>
                                        <p:cTn id="2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9"/>
      <p:bldP build="whole" bldLvl="1" animBg="1" rev="0" advAuto="0" spid="34" grpId="2"/>
      <p:bldP build="whole" bldLvl="1" animBg="1" rev="0" advAuto="0" spid="40" grpId="7"/>
      <p:bldP build="whole" bldLvl="1" animBg="1" rev="0" advAuto="0" spid="38" grpId="3"/>
      <p:bldP build="whole" bldLvl="1" animBg="1" rev="0" advAuto="0" spid="39" grpId="6"/>
      <p:bldP build="whole" bldLvl="1" animBg="1" rev="0" advAuto="0" spid="37" grpId="8"/>
      <p:bldP build="whole" bldLvl="1" animBg="1" rev="0" advAuto="0" spid="32" grpId="1"/>
      <p:bldP build="whole" bldLvl="1" animBg="1" rev="0" advAuto="0" spid="36" grpId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hree style families"/>
          <p:cNvSpPr txBox="1"/>
          <p:nvPr>
            <p:ph type="title" idx="4294967295"/>
          </p:nvPr>
        </p:nvSpPr>
        <p:spPr>
          <a:xfrm>
            <a:off x="657093" y="637065"/>
            <a:ext cx="6172202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Three style families</a:t>
            </a:r>
          </a:p>
        </p:txBody>
      </p:sp>
      <p:sp>
        <p:nvSpPr>
          <p:cNvPr id="342" name="aesthetics"/>
          <p:cNvSpPr txBox="1"/>
          <p:nvPr/>
        </p:nvSpPr>
        <p:spPr>
          <a:xfrm>
            <a:off x="851647" y="2135890"/>
            <a:ext cx="26060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aesthetics</a:t>
            </a:r>
          </a:p>
        </p:txBody>
      </p:sp>
      <p:sp>
        <p:nvSpPr>
          <p:cNvPr id="343" name="dogmatics"/>
          <p:cNvSpPr txBox="1"/>
          <p:nvPr/>
        </p:nvSpPr>
        <p:spPr>
          <a:xfrm>
            <a:off x="4426073" y="2135890"/>
            <a:ext cx="388921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dogmatics</a:t>
            </a:r>
          </a:p>
        </p:txBody>
      </p:sp>
      <p:sp>
        <p:nvSpPr>
          <p:cNvPr id="344" name="ethics"/>
          <p:cNvSpPr txBox="1"/>
          <p:nvPr/>
        </p:nvSpPr>
        <p:spPr>
          <a:xfrm>
            <a:off x="4023156" y="6140285"/>
            <a:ext cx="109768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ethics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1279295" y="1844126"/>
            <a:ext cx="7368635" cy="4339447"/>
            <a:chOff x="0" y="0"/>
            <a:chExt cx="7368634" cy="4339445"/>
          </a:xfrm>
        </p:grpSpPr>
        <p:pic>
          <p:nvPicPr>
            <p:cNvPr id="345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6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347" name="Scripture-driven"/>
            <p:cNvSpPr/>
            <p:nvPr/>
          </p:nvSpPr>
          <p:spPr>
            <a:xfrm>
              <a:off x="522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348" name="doctrinal"/>
            <p:cNvSpPr/>
            <p:nvPr/>
          </p:nvSpPr>
          <p:spPr>
            <a:xfrm>
              <a:off x="47027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349" name="sensory"/>
            <p:cNvSpPr/>
            <p:nvPr/>
          </p:nvSpPr>
          <p:spPr>
            <a:xfrm>
              <a:off x="15773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350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351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352" name="rational"/>
            <p:cNvSpPr/>
            <p:nvPr/>
          </p:nvSpPr>
          <p:spPr>
            <a:xfrm>
              <a:off x="3988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353" name="sharing"/>
            <p:cNvSpPr/>
            <p:nvPr/>
          </p:nvSpPr>
          <p:spPr>
            <a:xfrm>
              <a:off x="5071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354" name="ascetic"/>
            <p:cNvSpPr/>
            <p:nvPr/>
          </p:nvSpPr>
          <p:spPr>
            <a:xfrm>
              <a:off x="2107318" y="3951274"/>
              <a:ext cx="23707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3"/>
      <p:bldP build="whole" bldLvl="1" animBg="1" rev="0" advAuto="0" spid="342" grpId="1"/>
      <p:bldP build="whole" bldLvl="1" animBg="1" rev="0" advAuto="0" spid="343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Focus of the style families"/>
          <p:cNvSpPr txBox="1"/>
          <p:nvPr>
            <p:ph type="title" idx="4294967295"/>
          </p:nvPr>
        </p:nvSpPr>
        <p:spPr>
          <a:xfrm>
            <a:off x="570981" y="591841"/>
            <a:ext cx="61722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Focus of the style families</a:t>
            </a:r>
          </a:p>
        </p:txBody>
      </p:sp>
      <p:sp>
        <p:nvSpPr>
          <p:cNvPr id="360" name="experience"/>
          <p:cNvSpPr txBox="1"/>
          <p:nvPr/>
        </p:nvSpPr>
        <p:spPr>
          <a:xfrm>
            <a:off x="851647" y="2135890"/>
            <a:ext cx="26060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experience</a:t>
            </a:r>
          </a:p>
        </p:txBody>
      </p:sp>
      <p:sp>
        <p:nvSpPr>
          <p:cNvPr id="361" name="knowledge"/>
          <p:cNvSpPr txBox="1"/>
          <p:nvPr/>
        </p:nvSpPr>
        <p:spPr>
          <a:xfrm>
            <a:off x="4426073" y="2135890"/>
            <a:ext cx="388921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knowledge</a:t>
            </a:r>
          </a:p>
        </p:txBody>
      </p:sp>
      <p:sp>
        <p:nvSpPr>
          <p:cNvPr id="362" name="action"/>
          <p:cNvSpPr txBox="1"/>
          <p:nvPr/>
        </p:nvSpPr>
        <p:spPr>
          <a:xfrm>
            <a:off x="3993464" y="6140285"/>
            <a:ext cx="115707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action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1279295" y="1844126"/>
            <a:ext cx="7368635" cy="4339447"/>
            <a:chOff x="0" y="0"/>
            <a:chExt cx="7368634" cy="4339445"/>
          </a:xfrm>
        </p:grpSpPr>
        <p:pic>
          <p:nvPicPr>
            <p:cNvPr id="363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136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4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365" name="Scripture-driven"/>
            <p:cNvSpPr/>
            <p:nvPr/>
          </p:nvSpPr>
          <p:spPr>
            <a:xfrm>
              <a:off x="522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366" name="doctrinal"/>
            <p:cNvSpPr/>
            <p:nvPr/>
          </p:nvSpPr>
          <p:spPr>
            <a:xfrm>
              <a:off x="47027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367" name="sensory"/>
            <p:cNvSpPr/>
            <p:nvPr/>
          </p:nvSpPr>
          <p:spPr>
            <a:xfrm>
              <a:off x="15773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368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369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370" name="rational"/>
            <p:cNvSpPr/>
            <p:nvPr/>
          </p:nvSpPr>
          <p:spPr>
            <a:xfrm>
              <a:off x="3988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371" name="sharing"/>
            <p:cNvSpPr/>
            <p:nvPr/>
          </p:nvSpPr>
          <p:spPr>
            <a:xfrm>
              <a:off x="5071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372" name="ascetic"/>
            <p:cNvSpPr/>
            <p:nvPr/>
          </p:nvSpPr>
          <p:spPr>
            <a:xfrm>
              <a:off x="2107318" y="3951274"/>
              <a:ext cx="23707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i="0" sz="1600">
                  <a:solidFill>
                    <a:srgbClr val="A7A7A7"/>
                  </a:solidFill>
                  <a:latin typeface="Mulish ExtraLight Regular"/>
                  <a:ea typeface="Mulish ExtraLight Regular"/>
                  <a:cs typeface="Mulish ExtraLight Regular"/>
                  <a:sym typeface="Mulish ExtraLight Regular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2"/>
      <p:bldP build="whole" bldLvl="1" animBg="1" rev="0" advAuto="0" spid="360" grpId="1"/>
      <p:bldP build="whole" bldLvl="1" animBg="1" rev="0" advAuto="0" spid="362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roup"/>
          <p:cNvGrpSpPr/>
          <p:nvPr/>
        </p:nvGrpSpPr>
        <p:grpSpPr>
          <a:xfrm>
            <a:off x="644295" y="1590126"/>
            <a:ext cx="8638635" cy="4339447"/>
            <a:chOff x="0" y="0"/>
            <a:chExt cx="8638634" cy="4339445"/>
          </a:xfrm>
        </p:grpSpPr>
        <p:pic>
          <p:nvPicPr>
            <p:cNvPr id="377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1771284" y="0"/>
              <a:ext cx="4312710" cy="4339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sacramental"/>
            <p:cNvSpPr/>
            <p:nvPr/>
          </p:nvSpPr>
          <p:spPr>
            <a:xfrm>
              <a:off x="378749" y="968017"/>
              <a:ext cx="1549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379" name="Scripture-driven"/>
            <p:cNvSpPr/>
            <p:nvPr/>
          </p:nvSpPr>
          <p:spPr>
            <a:xfrm>
              <a:off x="6499380" y="2162475"/>
              <a:ext cx="21392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380" name="doctrinal"/>
            <p:cNvSpPr/>
            <p:nvPr/>
          </p:nvSpPr>
          <p:spPr>
            <a:xfrm>
              <a:off x="5998134" y="968017"/>
              <a:ext cx="10141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381" name="sensory"/>
            <p:cNvSpPr/>
            <p:nvPr/>
          </p:nvSpPr>
          <p:spPr>
            <a:xfrm>
              <a:off x="1475731" y="10585"/>
              <a:ext cx="1095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382" name="mystical"/>
            <p:cNvSpPr/>
            <p:nvPr/>
          </p:nvSpPr>
          <p:spPr>
            <a:xfrm>
              <a:off x="38012" y="2162475"/>
              <a:ext cx="12058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383" name="enthusiastic"/>
            <p:cNvSpPr/>
            <p:nvPr/>
          </p:nvSpPr>
          <p:spPr>
            <a:xfrm>
              <a:off x="0" y="3383468"/>
              <a:ext cx="1549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384" name="rational"/>
            <p:cNvSpPr/>
            <p:nvPr/>
          </p:nvSpPr>
          <p:spPr>
            <a:xfrm>
              <a:off x="5385659" y="10585"/>
              <a:ext cx="24691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385" name="sharing"/>
            <p:cNvSpPr/>
            <p:nvPr/>
          </p:nvSpPr>
          <p:spPr>
            <a:xfrm>
              <a:off x="6214698" y="3383468"/>
              <a:ext cx="10781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386" name="ascetic"/>
            <p:cNvSpPr/>
            <p:nvPr/>
          </p:nvSpPr>
          <p:spPr>
            <a:xfrm>
              <a:off x="4115059" y="4103674"/>
              <a:ext cx="106153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grpSp>
        <p:nvGrpSpPr>
          <p:cNvPr id="397" name="Group"/>
          <p:cNvGrpSpPr/>
          <p:nvPr/>
        </p:nvGrpSpPr>
        <p:grpSpPr>
          <a:xfrm>
            <a:off x="2002380" y="1513441"/>
            <a:ext cx="5132945" cy="4591078"/>
            <a:chOff x="0" y="0"/>
            <a:chExt cx="5132943" cy="4591077"/>
          </a:xfrm>
        </p:grpSpPr>
        <p:sp>
          <p:nvSpPr>
            <p:cNvPr id="388" name="Circle"/>
            <p:cNvSpPr/>
            <p:nvPr/>
          </p:nvSpPr>
          <p:spPr>
            <a:xfrm>
              <a:off x="2295548" y="4080537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" name="Circle"/>
            <p:cNvSpPr/>
            <p:nvPr/>
          </p:nvSpPr>
          <p:spPr>
            <a:xfrm>
              <a:off x="220330" y="3409111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0" name="Circle"/>
            <p:cNvSpPr/>
            <p:nvPr/>
          </p:nvSpPr>
          <p:spPr>
            <a:xfrm>
              <a:off x="0" y="2140984"/>
              <a:ext cx="510540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1" name="Circle"/>
            <p:cNvSpPr/>
            <p:nvPr/>
          </p:nvSpPr>
          <p:spPr>
            <a:xfrm>
              <a:off x="601428" y="948771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2" name="Circle"/>
            <p:cNvSpPr/>
            <p:nvPr/>
          </p:nvSpPr>
          <p:spPr>
            <a:xfrm>
              <a:off x="1340292" y="0"/>
              <a:ext cx="510541" cy="510540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3" name="Circle"/>
            <p:cNvSpPr/>
            <p:nvPr/>
          </p:nvSpPr>
          <p:spPr>
            <a:xfrm>
              <a:off x="4622403" y="2140984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4" name="Circle"/>
            <p:cNvSpPr/>
            <p:nvPr/>
          </p:nvSpPr>
          <p:spPr>
            <a:xfrm>
              <a:off x="4311303" y="3409111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5" name="Circle"/>
            <p:cNvSpPr/>
            <p:nvPr/>
          </p:nvSpPr>
          <p:spPr>
            <a:xfrm>
              <a:off x="4108224" y="948771"/>
              <a:ext cx="510541" cy="510541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6" name="Circle"/>
            <p:cNvSpPr/>
            <p:nvPr/>
          </p:nvSpPr>
          <p:spPr>
            <a:xfrm>
              <a:off x="3422106" y="0"/>
              <a:ext cx="510541" cy="510540"/>
            </a:xfrm>
            <a:prstGeom prst="ellipse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0"/>
                </a:spcBef>
                <a:defRPr b="0" i="0"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98" name="2"/>
          <p:cNvSpPr txBox="1"/>
          <p:nvPr/>
        </p:nvSpPr>
        <p:spPr>
          <a:xfrm>
            <a:off x="5508307" y="1484312"/>
            <a:ext cx="3657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99" name="Example spiritual style profile"/>
          <p:cNvSpPr txBox="1"/>
          <p:nvPr>
            <p:ph type="title" idx="4294967295"/>
          </p:nvPr>
        </p:nvSpPr>
        <p:spPr>
          <a:xfrm>
            <a:off x="571499" y="424969"/>
            <a:ext cx="6172202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defTabSz="804672">
              <a:defRPr cap="all" sz="2640"/>
            </a:lvl1pPr>
          </a:lstStyle>
          <a:p>
            <a:pPr/>
            <a:r>
              <a:t>Example spiritual style profile</a:t>
            </a:r>
          </a:p>
        </p:txBody>
      </p:sp>
      <p:sp>
        <p:nvSpPr>
          <p:cNvPr id="400" name="1"/>
          <p:cNvSpPr txBox="1"/>
          <p:nvPr/>
        </p:nvSpPr>
        <p:spPr>
          <a:xfrm>
            <a:off x="6182995" y="2449512"/>
            <a:ext cx="3657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01" name="7"/>
          <p:cNvSpPr txBox="1"/>
          <p:nvPr/>
        </p:nvSpPr>
        <p:spPr>
          <a:xfrm>
            <a:off x="2092007" y="3633787"/>
            <a:ext cx="3657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02" name="3"/>
          <p:cNvSpPr txBox="1"/>
          <p:nvPr/>
        </p:nvSpPr>
        <p:spPr>
          <a:xfrm>
            <a:off x="2655570" y="2425700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03" name="9"/>
          <p:cNvSpPr txBox="1"/>
          <p:nvPr/>
        </p:nvSpPr>
        <p:spPr>
          <a:xfrm>
            <a:off x="2293620" y="4883150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04" name="8"/>
          <p:cNvSpPr txBox="1"/>
          <p:nvPr/>
        </p:nvSpPr>
        <p:spPr>
          <a:xfrm>
            <a:off x="6379845" y="4895850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05" name="5"/>
          <p:cNvSpPr txBox="1"/>
          <p:nvPr/>
        </p:nvSpPr>
        <p:spPr>
          <a:xfrm>
            <a:off x="4374832" y="5575300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6" name="4"/>
          <p:cNvSpPr txBox="1"/>
          <p:nvPr/>
        </p:nvSpPr>
        <p:spPr>
          <a:xfrm>
            <a:off x="6687819" y="3641725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07" name="6"/>
          <p:cNvSpPr txBox="1"/>
          <p:nvPr/>
        </p:nvSpPr>
        <p:spPr>
          <a:xfrm>
            <a:off x="3393757" y="1466850"/>
            <a:ext cx="3657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i="0"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08" name="the beautiful"/>
          <p:cNvSpPr txBox="1"/>
          <p:nvPr/>
        </p:nvSpPr>
        <p:spPr>
          <a:xfrm>
            <a:off x="394447" y="1262062"/>
            <a:ext cx="1608329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beautiful</a:t>
            </a:r>
          </a:p>
        </p:txBody>
      </p:sp>
      <p:sp>
        <p:nvSpPr>
          <p:cNvPr id="409" name="the true"/>
          <p:cNvSpPr txBox="1"/>
          <p:nvPr/>
        </p:nvSpPr>
        <p:spPr>
          <a:xfrm>
            <a:off x="7278662" y="1484312"/>
            <a:ext cx="149382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true</a:t>
            </a:r>
          </a:p>
        </p:txBody>
      </p:sp>
      <p:sp>
        <p:nvSpPr>
          <p:cNvPr id="410" name="the good"/>
          <p:cNvSpPr txBox="1"/>
          <p:nvPr/>
        </p:nvSpPr>
        <p:spPr>
          <a:xfrm>
            <a:off x="3767836" y="6140285"/>
            <a:ext cx="160832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good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3"/>
      <p:bldP build="whole" bldLvl="1" animBg="1" rev="0" advAuto="0" spid="405" grpId="5"/>
      <p:bldP build="whole" bldLvl="1" animBg="1" rev="0" advAuto="0" spid="403" grpId="9"/>
      <p:bldP build="whole" bldLvl="1" animBg="1" rev="0" advAuto="0" spid="407" grpId="6"/>
      <p:bldP build="whole" bldLvl="1" animBg="1" rev="0" advAuto="0" spid="404" grpId="8"/>
      <p:bldP build="whole" bldLvl="1" animBg="1" rev="0" advAuto="0" spid="401" grpId="7"/>
      <p:bldP build="whole" bldLvl="1" animBg="1" rev="0" advAuto="0" spid="398" grpId="2"/>
      <p:bldP build="whole" bldLvl="1" animBg="1" rev="0" advAuto="0" spid="406" grpId="4"/>
      <p:bldP build="whole" bldLvl="1" animBg="1" rev="0" advAuto="0" spid="40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"/>
          <p:cNvSpPr/>
          <p:nvPr/>
        </p:nvSpPr>
        <p:spPr>
          <a:xfrm>
            <a:off x="-64809" y="1616357"/>
            <a:ext cx="9273618" cy="4373951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5" name="The essence of Level A growth"/>
          <p:cNvSpPr txBox="1"/>
          <p:nvPr>
            <p:ph type="title" idx="4294967295"/>
          </p:nvPr>
        </p:nvSpPr>
        <p:spPr>
          <a:xfrm>
            <a:off x="406400" y="228599"/>
            <a:ext cx="7467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The essence of Level A growth</a:t>
            </a:r>
          </a:p>
        </p:txBody>
      </p:sp>
      <p:sp>
        <p:nvSpPr>
          <p:cNvPr id="416" name="Rounded Rectangle"/>
          <p:cNvSpPr/>
          <p:nvPr/>
        </p:nvSpPr>
        <p:spPr>
          <a:xfrm>
            <a:off x="-360363" y="1634102"/>
            <a:ext cx="6982173" cy="4338461"/>
          </a:xfrm>
          <a:prstGeom prst="roundRect">
            <a:avLst>
              <a:gd name="adj" fmla="val 4937"/>
            </a:avLst>
          </a:prstGeom>
          <a:solidFill>
            <a:srgbClr val="63677B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7" name="Starting Point"/>
          <p:cNvSpPr txBox="1"/>
          <p:nvPr/>
        </p:nvSpPr>
        <p:spPr>
          <a:xfrm>
            <a:off x="252956" y="3171930"/>
            <a:ext cx="2196013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Starting Point</a:t>
            </a:r>
          </a:p>
        </p:txBody>
      </p:sp>
      <p:sp>
        <p:nvSpPr>
          <p:cNvPr id="418" name="Line"/>
          <p:cNvSpPr/>
          <p:nvPr/>
        </p:nvSpPr>
        <p:spPr>
          <a:xfrm>
            <a:off x="2184400" y="3706812"/>
            <a:ext cx="2590800" cy="1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9" name="Childhood"/>
          <p:cNvSpPr txBox="1"/>
          <p:nvPr/>
        </p:nvSpPr>
        <p:spPr>
          <a:xfrm>
            <a:off x="-178118" y="548640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Childhood</a:t>
            </a:r>
          </a:p>
        </p:txBody>
      </p:sp>
      <p:sp>
        <p:nvSpPr>
          <p:cNvPr id="420" name="Adolescence"/>
          <p:cNvSpPr txBox="1"/>
          <p:nvPr/>
        </p:nvSpPr>
        <p:spPr>
          <a:xfrm>
            <a:off x="4389120" y="5492750"/>
            <a:ext cx="280416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Adolescence</a:t>
            </a:r>
          </a:p>
        </p:txBody>
      </p:sp>
      <p:sp>
        <p:nvSpPr>
          <p:cNvPr id="421" name="Maturity"/>
          <p:cNvSpPr txBox="1"/>
          <p:nvPr/>
        </p:nvSpPr>
        <p:spPr>
          <a:xfrm>
            <a:off x="6294120" y="5486400"/>
            <a:ext cx="28041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Maturity</a:t>
            </a:r>
          </a:p>
        </p:txBody>
      </p:sp>
      <p:grpSp>
        <p:nvGrpSpPr>
          <p:cNvPr id="428" name="Group"/>
          <p:cNvGrpSpPr/>
          <p:nvPr/>
        </p:nvGrpSpPr>
        <p:grpSpPr>
          <a:xfrm>
            <a:off x="4254182" y="1457215"/>
            <a:ext cx="4632961" cy="4269008"/>
            <a:chOff x="0" y="0"/>
            <a:chExt cx="4632959" cy="4269007"/>
          </a:xfrm>
        </p:grpSpPr>
        <p:sp>
          <p:nvSpPr>
            <p:cNvPr id="422" name="Level A Growth"/>
            <p:cNvSpPr txBox="1"/>
            <p:nvPr/>
          </p:nvSpPr>
          <p:spPr>
            <a:xfrm>
              <a:off x="0" y="1216134"/>
              <a:ext cx="280416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sz="16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Level A Growth</a:t>
              </a:r>
            </a:p>
          </p:txBody>
        </p:sp>
        <p:sp>
          <p:nvSpPr>
            <p:cNvPr id="423" name="Level B Growth"/>
            <p:cNvSpPr txBox="1"/>
            <p:nvPr/>
          </p:nvSpPr>
          <p:spPr>
            <a:xfrm>
              <a:off x="1828800" y="1209784"/>
              <a:ext cx="280416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b="0" sz="16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Level B Growth</a:t>
              </a:r>
            </a:p>
          </p:txBody>
        </p:sp>
        <p:sp>
          <p:nvSpPr>
            <p:cNvPr id="424" name="Minimum factor…"/>
            <p:cNvSpPr txBox="1"/>
            <p:nvPr/>
          </p:nvSpPr>
          <p:spPr>
            <a:xfrm>
              <a:off x="2084387" y="1514584"/>
              <a:ext cx="2270761" cy="1463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Minimum factor</a:t>
              </a:r>
              <a:endParaRPr b="1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Spirituality of seeking</a:t>
              </a:r>
              <a:endParaRPr b="1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“We” mentality</a:t>
              </a:r>
              <a:endParaRPr b="1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Stretching comfort zone</a:t>
              </a:r>
              <a:endParaRPr b="1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Spiritual transformation</a:t>
              </a:r>
              <a:endParaRPr b="1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God is the center</a:t>
              </a:r>
            </a:p>
          </p:txBody>
        </p:sp>
        <p:sp>
          <p:nvSpPr>
            <p:cNvPr id="425" name="Maximum factor…"/>
            <p:cNvSpPr txBox="1"/>
            <p:nvPr/>
          </p:nvSpPr>
          <p:spPr>
            <a:xfrm>
              <a:off x="180975" y="1519347"/>
              <a:ext cx="2423160" cy="146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Maximum factor</a:t>
              </a: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Spirituality of dwelling</a:t>
              </a: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“I” mentality</a:t>
              </a: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Defining comfort zone</a:t>
              </a: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Spiritual formation</a:t>
              </a:r>
            </a:p>
            <a:p>
              <a:pPr>
                <a:lnSpc>
                  <a:spcPct val="60000"/>
                </a:lnSpc>
                <a:spcBef>
                  <a:spcPts val="900"/>
                </a:spcBef>
                <a:defRPr b="0" sz="1200"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pPr>
              <a:r>
                <a:t>You are the center</a:t>
              </a:r>
            </a:p>
          </p:txBody>
        </p:sp>
        <p:sp>
          <p:nvSpPr>
            <p:cNvPr id="426" name="Line"/>
            <p:cNvSpPr/>
            <p:nvPr/>
          </p:nvSpPr>
          <p:spPr>
            <a:xfrm rot="2580000">
              <a:off x="1509383" y="370940"/>
              <a:ext cx="1684374" cy="151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21600" fill="norm" stroke="1" extrusionOk="0">
                  <a:moveTo>
                    <a:pt x="71" y="21600"/>
                  </a:moveTo>
                  <a:cubicBezTo>
                    <a:pt x="71" y="21600"/>
                    <a:pt x="-2227" y="0"/>
                    <a:pt x="19373" y="0"/>
                  </a:cubicBezTo>
                </a:path>
              </a:pathLst>
            </a:custGeom>
            <a:noFill/>
            <a:ln w="1270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 rot="13380000">
              <a:off x="1547152" y="2383591"/>
              <a:ext cx="1684374" cy="151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3" h="21600" fill="norm" stroke="1" extrusionOk="0">
                  <a:moveTo>
                    <a:pt x="71" y="21600"/>
                  </a:moveTo>
                  <a:cubicBezTo>
                    <a:pt x="71" y="21600"/>
                    <a:pt x="-2227" y="0"/>
                    <a:pt x="19373" y="0"/>
                  </a:cubicBezTo>
                </a:path>
              </a:pathLst>
            </a:custGeom>
            <a:noFill/>
            <a:ln w="1270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"/>
      <p:bldP build="whole" bldLvl="1" animBg="1" rev="0" advAuto="0" spid="416" grpId="8"/>
      <p:bldP build="whole" bldLvl="1" animBg="1" rev="0" advAuto="0" spid="428" grpId="2"/>
      <p:bldP build="whole" bldLvl="1" animBg="1" rev="0" advAuto="0" spid="420" grpId="6"/>
      <p:bldP build="whole" bldLvl="1" animBg="1" rev="0" advAuto="0" spid="421" grpId="7"/>
      <p:bldP build="whole" bldLvl="1" animBg="1" rev="0" advAuto="0" spid="417" grpId="4"/>
      <p:bldP build="whole" bldLvl="1" animBg="1" rev="0" advAuto="0" spid="418" grpId="5"/>
      <p:bldP build="whole" bldLvl="1" animBg="1" rev="0" advAuto="0" spid="419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432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3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434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435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436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437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438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439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440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441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443" name="Strengths &amp; perils:…"/>
          <p:cNvSpPr txBox="1"/>
          <p:nvPr>
            <p:ph type="title" idx="4294967295"/>
          </p:nvPr>
        </p:nvSpPr>
        <p:spPr>
          <a:xfrm>
            <a:off x="2593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sensory style</a:t>
            </a:r>
          </a:p>
        </p:txBody>
      </p:sp>
      <p:sp>
        <p:nvSpPr>
          <p:cNvPr id="44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44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44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44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450" name="appreciating beauty"/>
          <p:cNvSpPr txBox="1"/>
          <p:nvPr/>
        </p:nvSpPr>
        <p:spPr>
          <a:xfrm>
            <a:off x="833119" y="5449887"/>
            <a:ext cx="188976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appreciating beauty</a:t>
            </a:r>
          </a:p>
        </p:txBody>
      </p:sp>
      <p:sp>
        <p:nvSpPr>
          <p:cNvPr id="451" name="enjoying God’s creation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enjoying God’s creation</a:t>
            </a:r>
          </a:p>
        </p:txBody>
      </p:sp>
      <p:sp>
        <p:nvSpPr>
          <p:cNvPr id="452" name="preoccupation with aesthetics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preoccupation with aesthetics</a:t>
            </a:r>
          </a:p>
        </p:txBody>
      </p:sp>
      <p:sp>
        <p:nvSpPr>
          <p:cNvPr id="453" name="dependency on external things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dependency on external things</a:t>
            </a:r>
          </a:p>
        </p:txBody>
      </p:sp>
      <p:sp>
        <p:nvSpPr>
          <p:cNvPr id="454" name="service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service</a:t>
            </a:r>
          </a:p>
        </p:txBody>
      </p:sp>
      <p:sp>
        <p:nvSpPr>
          <p:cNvPr id="455" name="inner values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inner values</a:t>
            </a:r>
          </a:p>
        </p:txBody>
      </p:sp>
      <p:sp>
        <p:nvSpPr>
          <p:cNvPr id="456" name="sharing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sharing style</a:t>
            </a:r>
          </a:p>
        </p:txBody>
      </p:sp>
      <p:sp>
        <p:nvSpPr>
          <p:cNvPr id="457" name="ascetic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ascetic style</a:t>
            </a:r>
          </a:p>
        </p:txBody>
      </p:sp>
      <p:sp>
        <p:nvSpPr>
          <p:cNvPr id="458" name="sensory"/>
          <p:cNvSpPr txBox="1"/>
          <p:nvPr/>
        </p:nvSpPr>
        <p:spPr>
          <a:xfrm>
            <a:off x="3238317" y="1854712"/>
            <a:ext cx="1073823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sensory</a:t>
            </a:r>
          </a:p>
        </p:txBody>
      </p:sp>
      <p:pic>
        <p:nvPicPr>
          <p:cNvPr id="459" name="bird-sensory.png" descr="bird-sensory.png"/>
          <p:cNvPicPr>
            <a:picLocks noChangeAspect="1"/>
          </p:cNvPicPr>
          <p:nvPr/>
        </p:nvPicPr>
        <p:blipFill>
          <a:blip r:embed="rId4">
            <a:extLst/>
          </a:blip>
          <a:srcRect l="0" t="2082" r="0" b="2082"/>
          <a:stretch>
            <a:fillRect/>
          </a:stretch>
        </p:blipFill>
        <p:spPr>
          <a:xfrm>
            <a:off x="520445" y="349685"/>
            <a:ext cx="1889791" cy="1288575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Line"/>
          <p:cNvSpPr/>
          <p:nvPr/>
        </p:nvSpPr>
        <p:spPr>
          <a:xfrm>
            <a:off x="4140392" y="2219135"/>
            <a:ext cx="1584563" cy="1932241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1" name="Line"/>
          <p:cNvSpPr/>
          <p:nvPr/>
        </p:nvSpPr>
        <p:spPr>
          <a:xfrm>
            <a:off x="4140392" y="2219135"/>
            <a:ext cx="445602" cy="2214753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2" name="ascetic"/>
          <p:cNvSpPr txBox="1"/>
          <p:nvPr/>
        </p:nvSpPr>
        <p:spPr>
          <a:xfrm>
            <a:off x="3965879" y="4421672"/>
            <a:ext cx="1308603" cy="44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896FA4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ascetic</a:t>
            </a:r>
          </a:p>
        </p:txBody>
      </p:sp>
      <p:sp>
        <p:nvSpPr>
          <p:cNvPr id="463" name="sharing"/>
          <p:cNvSpPr txBox="1"/>
          <p:nvPr/>
        </p:nvSpPr>
        <p:spPr>
          <a:xfrm>
            <a:off x="5779946" y="3996482"/>
            <a:ext cx="1065438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A04A4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sharing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  <p:bldP build="whole" bldLvl="1" animBg="1" rev="0" advAuto="0" spid="460" grpId="13"/>
      <p:bldP build="whole" bldLvl="1" animBg="1" rev="0" advAuto="0" spid="444" grpId="2"/>
      <p:bldP build="whole" bldLvl="1" animBg="1" rev="0" advAuto="0" spid="452" grpId="8"/>
      <p:bldP build="whole" bldLvl="1" animBg="1" rev="0" advAuto="0" spid="454" grpId="11"/>
      <p:bldP build="whole" bldLvl="1" animBg="1" rev="0" advAuto="0" spid="456" grpId="14"/>
      <p:bldP build="whole" bldLvl="1" animBg="1" rev="0" advAuto="0" spid="450" grpId="5"/>
      <p:bldP build="whole" bldLvl="1" animBg="1" rev="0" advAuto="0" spid="446" grpId="4"/>
      <p:bldP build="whole" bldLvl="1" animBg="1" rev="0" advAuto="0" spid="455" grpId="16"/>
      <p:bldP build="whole" bldLvl="1" animBg="1" rev="0" advAuto="0" spid="448" grpId="12"/>
      <p:bldP build="whole" bldLvl="1" animBg="1" rev="0" advAuto="0" spid="445" grpId="3"/>
      <p:bldP build="whole" bldLvl="1" animBg="1" rev="0" advAuto="0" spid="461" grpId="17"/>
      <p:bldP build="whole" bldLvl="1" animBg="1" rev="0" advAuto="0" spid="457" grpId="18"/>
      <p:bldP build="whole" bldLvl="1" animBg="1" rev="0" advAuto="0" spid="462" grpId="19"/>
      <p:bldP build="whole" bldLvl="1" animBg="1" rev="0" advAuto="0" spid="463" grpId="15"/>
      <p:bldP build="whole" bldLvl="1" animBg="1" rev="0" advAuto="0" spid="451" grpId="6"/>
      <p:bldP build="whole" bldLvl="1" animBg="1" rev="0" advAuto="0" spid="449" grpId="10"/>
      <p:bldP build="whole" bldLvl="1" animBg="1" rev="0" advAuto="0" spid="447" grpId="7"/>
      <p:bldP build="whole" bldLvl="1" animBg="1" rev="0" advAuto="0" spid="453" grpId="9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bird-rational.png" descr="bird-ration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739" y="331813"/>
            <a:ext cx="1290246" cy="1668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Group"/>
          <p:cNvGrpSpPr/>
          <p:nvPr/>
        </p:nvGrpSpPr>
        <p:grpSpPr>
          <a:xfrm>
            <a:off x="2163532" y="1727712"/>
            <a:ext cx="5528691" cy="3012270"/>
            <a:chOff x="-512762" y="0"/>
            <a:chExt cx="5528690" cy="3012268"/>
          </a:xfrm>
        </p:grpSpPr>
        <p:pic>
          <p:nvPicPr>
            <p:cNvPr id="468" name="logo-on-light.png" descr="logo-on-light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9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470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471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472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473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474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475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476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477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479" name="rational"/>
          <p:cNvSpPr txBox="1"/>
          <p:nvPr/>
        </p:nvSpPr>
        <p:spPr>
          <a:xfrm>
            <a:off x="4889317" y="1727712"/>
            <a:ext cx="1073823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rational</a:t>
            </a:r>
          </a:p>
        </p:txBody>
      </p:sp>
      <p:sp>
        <p:nvSpPr>
          <p:cNvPr id="480" name="Line"/>
          <p:cNvSpPr/>
          <p:nvPr/>
        </p:nvSpPr>
        <p:spPr>
          <a:xfrm flipH="1">
            <a:off x="3683378" y="2150336"/>
            <a:ext cx="1767776" cy="1916179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1" name="Line"/>
          <p:cNvSpPr/>
          <p:nvPr/>
        </p:nvSpPr>
        <p:spPr>
          <a:xfrm flipH="1">
            <a:off x="4585993" y="2154051"/>
            <a:ext cx="858609" cy="2152837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2" name="ascetic"/>
          <p:cNvSpPr txBox="1"/>
          <p:nvPr/>
        </p:nvSpPr>
        <p:spPr>
          <a:xfrm>
            <a:off x="3965879" y="4294672"/>
            <a:ext cx="1308603" cy="44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896FA4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ascetic</a:t>
            </a:r>
          </a:p>
        </p:txBody>
      </p:sp>
      <p:sp>
        <p:nvSpPr>
          <p:cNvPr id="483" name="enthusiastic"/>
          <p:cNvSpPr txBox="1"/>
          <p:nvPr/>
        </p:nvSpPr>
        <p:spPr>
          <a:xfrm>
            <a:off x="2363646" y="3869482"/>
            <a:ext cx="1400668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52769E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enthusiastic</a:t>
            </a:r>
          </a:p>
        </p:txBody>
      </p:sp>
      <p:sp>
        <p:nvSpPr>
          <p:cNvPr id="48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48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48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48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490" name="striving for explanations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striving for explanations</a:t>
            </a:r>
          </a:p>
        </p:txBody>
      </p:sp>
      <p:sp>
        <p:nvSpPr>
          <p:cNvPr id="491" name="utilizing science"/>
          <p:cNvSpPr txBox="1"/>
          <p:nvPr/>
        </p:nvSpPr>
        <p:spPr>
          <a:xfrm>
            <a:off x="833119" y="5983287"/>
            <a:ext cx="188976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utilizing science</a:t>
            </a:r>
          </a:p>
        </p:txBody>
      </p:sp>
      <p:sp>
        <p:nvSpPr>
          <p:cNvPr id="492" name="intellectual pride"/>
          <p:cNvSpPr txBox="1"/>
          <p:nvPr/>
        </p:nvSpPr>
        <p:spPr>
          <a:xfrm>
            <a:off x="2814320" y="5449887"/>
            <a:ext cx="1889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intellectual pride</a:t>
            </a:r>
          </a:p>
        </p:txBody>
      </p:sp>
      <p:sp>
        <p:nvSpPr>
          <p:cNvPr id="493" name="rationalism"/>
          <p:cNvSpPr txBox="1"/>
          <p:nvPr/>
        </p:nvSpPr>
        <p:spPr>
          <a:xfrm>
            <a:off x="2814320" y="5983287"/>
            <a:ext cx="1889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rationalism</a:t>
            </a:r>
          </a:p>
        </p:txBody>
      </p:sp>
      <p:sp>
        <p:nvSpPr>
          <p:cNvPr id="494" name="sacrificial living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sacrificial living</a:t>
            </a:r>
          </a:p>
        </p:txBody>
      </p:sp>
      <p:sp>
        <p:nvSpPr>
          <p:cNvPr id="495" name="the trans-rational dimension"/>
          <p:cNvSpPr txBox="1"/>
          <p:nvPr/>
        </p:nvSpPr>
        <p:spPr>
          <a:xfrm>
            <a:off x="4795520" y="5984875"/>
            <a:ext cx="18897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the trans-rational dimension</a:t>
            </a:r>
          </a:p>
        </p:txBody>
      </p:sp>
      <p:sp>
        <p:nvSpPr>
          <p:cNvPr id="496" name="ascetic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ascetic style</a:t>
            </a:r>
          </a:p>
        </p:txBody>
      </p:sp>
      <p:sp>
        <p:nvSpPr>
          <p:cNvPr id="497" name="enthuiastic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enthuiastic style</a:t>
            </a:r>
          </a:p>
        </p:txBody>
      </p:sp>
      <p:sp>
        <p:nvSpPr>
          <p:cNvPr id="498" name="Strengths &amp; perils:…"/>
          <p:cNvSpPr txBox="1"/>
          <p:nvPr>
            <p:ph type="title" idx="4294967295"/>
          </p:nvPr>
        </p:nvSpPr>
        <p:spPr>
          <a:xfrm>
            <a:off x="1577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Rational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6"/>
      <p:bldP build="whole" bldLvl="1" animBg="1" rev="0" advAuto="0" spid="492" grpId="8"/>
      <p:bldP build="whole" bldLvl="1" animBg="1" rev="0" advAuto="0" spid="485" grpId="3"/>
      <p:bldP build="whole" bldLvl="1" animBg="1" rev="0" advAuto="0" spid="481" grpId="14"/>
      <p:bldP build="whole" bldLvl="1" animBg="1" rev="0" advAuto="0" spid="496" grpId="13"/>
      <p:bldP build="whole" bldLvl="1" animBg="1" rev="0" advAuto="0" spid="482" grpId="15"/>
      <p:bldP build="whole" bldLvl="1" animBg="1" rev="0" advAuto="0" spid="486" grpId="4"/>
      <p:bldP build="whole" bldLvl="1" animBg="1" rev="0" advAuto="0" spid="493" grpId="9"/>
      <p:bldP build="whole" bldLvl="1" animBg="1" rev="0" advAuto="0" spid="495" grpId="16"/>
      <p:bldP build="whole" bldLvl="1" animBg="1" rev="0" advAuto="0" spid="480" grpId="17"/>
      <p:bldP build="whole" bldLvl="1" animBg="1" rev="0" advAuto="0" spid="483" grpId="18"/>
      <p:bldP build="whole" bldLvl="1" animBg="1" rev="0" advAuto="0" spid="494" grpId="11"/>
      <p:bldP build="whole" bldLvl="1" animBg="1" rev="0" advAuto="0" spid="497" grpId="19"/>
      <p:bldP build="whole" bldLvl="1" animBg="1" rev="0" advAuto="0" spid="490" grpId="5"/>
      <p:bldP build="whole" bldLvl="1" animBg="1" rev="0" advAuto="0" spid="488" grpId="12"/>
      <p:bldP build="whole" bldLvl="1" animBg="1" rev="0" advAuto="0" spid="487" grpId="7"/>
      <p:bldP build="whole" bldLvl="1" animBg="1" rev="0" advAuto="0" spid="489" grpId="10"/>
      <p:bldP build="whole" bldLvl="1" animBg="1" rev="0" advAuto="0" spid="484" grpId="2"/>
      <p:bldP build="whole" bldLvl="1" animBg="1" rev="0" advAuto="0" spid="47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trengths &amp; perils:…"/>
          <p:cNvSpPr txBox="1"/>
          <p:nvPr>
            <p:ph type="title" idx="4294967295"/>
          </p:nvPr>
        </p:nvSpPr>
        <p:spPr>
          <a:xfrm>
            <a:off x="2593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doctrinal style</a:t>
            </a:r>
          </a:p>
        </p:txBody>
      </p:sp>
      <p:grpSp>
        <p:nvGrpSpPr>
          <p:cNvPr id="513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503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505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506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507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508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509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510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511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512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51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51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51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51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520" name="emphasising sound doctrine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emphasising sound doctrine</a:t>
            </a:r>
          </a:p>
        </p:txBody>
      </p:sp>
      <p:sp>
        <p:nvSpPr>
          <p:cNvPr id="521" name="relating to dogmatic systems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relating to dogmatic systems</a:t>
            </a:r>
          </a:p>
        </p:txBody>
      </p:sp>
      <p:sp>
        <p:nvSpPr>
          <p:cNvPr id="522" name="faith confused with doctrine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faith confused with doctrine</a:t>
            </a:r>
          </a:p>
        </p:txBody>
      </p:sp>
      <p:sp>
        <p:nvSpPr>
          <p:cNvPr id="523" name="dry abstractness"/>
          <p:cNvSpPr txBox="1"/>
          <p:nvPr/>
        </p:nvSpPr>
        <p:spPr>
          <a:xfrm>
            <a:off x="2814320" y="5983287"/>
            <a:ext cx="1889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dry abstractness</a:t>
            </a:r>
          </a:p>
        </p:txBody>
      </p:sp>
      <p:sp>
        <p:nvSpPr>
          <p:cNvPr id="524" name="personal experiences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personal experiences</a:t>
            </a:r>
          </a:p>
        </p:txBody>
      </p:sp>
      <p:sp>
        <p:nvSpPr>
          <p:cNvPr id="525" name="nurturing the inner life"/>
          <p:cNvSpPr txBox="1"/>
          <p:nvPr/>
        </p:nvSpPr>
        <p:spPr>
          <a:xfrm>
            <a:off x="4795520" y="5984875"/>
            <a:ext cx="18897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nurturing the inner life</a:t>
            </a:r>
          </a:p>
        </p:txBody>
      </p:sp>
      <p:sp>
        <p:nvSpPr>
          <p:cNvPr id="526" name="enthusiastic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enthusiastic style</a:t>
            </a:r>
          </a:p>
        </p:txBody>
      </p:sp>
      <p:sp>
        <p:nvSpPr>
          <p:cNvPr id="527" name="mystical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mystical style</a:t>
            </a:r>
          </a:p>
        </p:txBody>
      </p:sp>
      <p:sp>
        <p:nvSpPr>
          <p:cNvPr id="528" name="doctrinal"/>
          <p:cNvSpPr txBox="1"/>
          <p:nvPr/>
        </p:nvSpPr>
        <p:spPr>
          <a:xfrm>
            <a:off x="5587817" y="2438912"/>
            <a:ext cx="1073823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doctrinal</a:t>
            </a:r>
          </a:p>
        </p:txBody>
      </p:sp>
      <p:sp>
        <p:nvSpPr>
          <p:cNvPr id="529" name="Line"/>
          <p:cNvSpPr/>
          <p:nvPr/>
        </p:nvSpPr>
        <p:spPr>
          <a:xfrm flipH="1">
            <a:off x="3672722" y="2802871"/>
            <a:ext cx="2311674" cy="1328203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30" name="Line"/>
          <p:cNvSpPr/>
          <p:nvPr/>
        </p:nvSpPr>
        <p:spPr>
          <a:xfrm flipH="1">
            <a:off x="3443192" y="2814356"/>
            <a:ext cx="2528255" cy="567873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31" name="mystical"/>
          <p:cNvSpPr txBox="1"/>
          <p:nvPr/>
        </p:nvSpPr>
        <p:spPr>
          <a:xfrm>
            <a:off x="2333467" y="3251512"/>
            <a:ext cx="1308603" cy="44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4B6E9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mystical</a:t>
            </a:r>
          </a:p>
        </p:txBody>
      </p:sp>
      <p:sp>
        <p:nvSpPr>
          <p:cNvPr id="532" name="enthusiastic"/>
          <p:cNvSpPr txBox="1"/>
          <p:nvPr/>
        </p:nvSpPr>
        <p:spPr>
          <a:xfrm>
            <a:off x="2363646" y="3996482"/>
            <a:ext cx="1421633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4B6E9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enthusiastic</a:t>
            </a:r>
          </a:p>
        </p:txBody>
      </p:sp>
      <p:pic>
        <p:nvPicPr>
          <p:cNvPr id="533" name="bird-doctrinal.png" descr="bird-doctrinal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759511" y="270592"/>
            <a:ext cx="1692864" cy="1613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6" grpId="14"/>
      <p:bldP build="whole" bldLvl="1" animBg="1" rev="0" advAuto="0" spid="530" grpId="17"/>
      <p:bldP build="whole" bldLvl="1" animBg="1" rev="0" advAuto="0" spid="520" grpId="5"/>
      <p:bldP build="whole" bldLvl="1" animBg="1" rev="0" advAuto="0" spid="525" grpId="16"/>
      <p:bldP build="whole" bldLvl="1" animBg="1" rev="0" advAuto="0" spid="514" grpId="2"/>
      <p:bldP build="whole" bldLvl="1" animBg="1" rev="0" advAuto="0" spid="515" grpId="3"/>
      <p:bldP build="whole" bldLvl="1" animBg="1" rev="0" advAuto="0" spid="524" grpId="11"/>
      <p:bldP build="whole" bldLvl="1" animBg="1" rev="0" advAuto="0" spid="531" grpId="19"/>
      <p:bldP build="whole" bldLvl="1" animBg="1" rev="0" advAuto="0" spid="517" grpId="7"/>
      <p:bldP build="whole" bldLvl="1" animBg="1" rev="0" advAuto="0" spid="523" grpId="9"/>
      <p:bldP build="whole" bldLvl="1" animBg="1" rev="0" advAuto="0" spid="522" grpId="8"/>
      <p:bldP build="whole" bldLvl="1" animBg="1" rev="0" advAuto="0" spid="529" grpId="13"/>
      <p:bldP build="whole" bldLvl="1" animBg="1" rev="0" advAuto="0" spid="527" grpId="18"/>
      <p:bldP build="whole" bldLvl="1" animBg="1" rev="0" advAuto="0" spid="528" grpId="1"/>
      <p:bldP build="whole" bldLvl="1" animBg="1" rev="0" advAuto="0" spid="532" grpId="15"/>
      <p:bldP build="whole" bldLvl="1" animBg="1" rev="0" advAuto="0" spid="519" grpId="10"/>
      <p:bldP build="whole" bldLvl="1" animBg="1" rev="0" advAuto="0" spid="521" grpId="6"/>
      <p:bldP build="whole" bldLvl="1" animBg="1" rev="0" advAuto="0" spid="516" grpId="4"/>
      <p:bldP build="whole" bldLvl="1" animBg="1" rev="0" advAuto="0" spid="518" grpId="1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trengths &amp; perils:…"/>
          <p:cNvSpPr txBox="1"/>
          <p:nvPr>
            <p:ph type="title" idx="4294967295"/>
          </p:nvPr>
        </p:nvSpPr>
        <p:spPr>
          <a:xfrm>
            <a:off x="2593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scripture-driven style</a:t>
            </a:r>
          </a:p>
        </p:txBody>
      </p:sp>
      <p:grpSp>
        <p:nvGrpSpPr>
          <p:cNvPr id="548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538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9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540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541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542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543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544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545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546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547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549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0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1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552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553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554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555" name="faithfulness to the Bible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faithfulness to the Bible</a:t>
            </a:r>
          </a:p>
        </p:txBody>
      </p:sp>
      <p:sp>
        <p:nvSpPr>
          <p:cNvPr id="556" name="proclaiming God’s Word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proclaiming God’s Word</a:t>
            </a:r>
          </a:p>
        </p:txBody>
      </p:sp>
      <p:sp>
        <p:nvSpPr>
          <p:cNvPr id="557" name="reducing God’s Word to Scripture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reducing God’s Word to Scripture</a:t>
            </a:r>
          </a:p>
        </p:txBody>
      </p:sp>
      <p:sp>
        <p:nvSpPr>
          <p:cNvPr id="558" name="exaggerated view of the verbal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exaggerated view of the verbal</a:t>
            </a:r>
          </a:p>
        </p:txBody>
      </p:sp>
      <p:sp>
        <p:nvSpPr>
          <p:cNvPr id="559" name="listening to your inner voice"/>
          <p:cNvSpPr txBox="1"/>
          <p:nvPr/>
        </p:nvSpPr>
        <p:spPr>
          <a:xfrm>
            <a:off x="4795520" y="5451475"/>
            <a:ext cx="18897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listening to your inner voice</a:t>
            </a:r>
          </a:p>
        </p:txBody>
      </p:sp>
      <p:sp>
        <p:nvSpPr>
          <p:cNvPr id="560" name="physical expressions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physical expressions</a:t>
            </a:r>
          </a:p>
        </p:txBody>
      </p:sp>
      <p:sp>
        <p:nvSpPr>
          <p:cNvPr id="561" name="mystical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mystical style</a:t>
            </a:r>
          </a:p>
        </p:txBody>
      </p:sp>
      <p:sp>
        <p:nvSpPr>
          <p:cNvPr id="562" name="sacramental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sacramental style</a:t>
            </a:r>
          </a:p>
        </p:txBody>
      </p:sp>
      <p:sp>
        <p:nvSpPr>
          <p:cNvPr id="563" name="Scripture-driven"/>
          <p:cNvSpPr txBox="1"/>
          <p:nvPr/>
        </p:nvSpPr>
        <p:spPr>
          <a:xfrm>
            <a:off x="5651317" y="3251712"/>
            <a:ext cx="1889761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Scripture-driven</a:t>
            </a:r>
          </a:p>
        </p:txBody>
      </p:sp>
      <p:sp>
        <p:nvSpPr>
          <p:cNvPr id="564" name="Line"/>
          <p:cNvSpPr/>
          <p:nvPr/>
        </p:nvSpPr>
        <p:spPr>
          <a:xfrm flipH="1">
            <a:off x="3472222" y="3409420"/>
            <a:ext cx="2403867" cy="41961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5" name="Line"/>
          <p:cNvSpPr/>
          <p:nvPr/>
        </p:nvSpPr>
        <p:spPr>
          <a:xfrm flipH="1" flipV="1">
            <a:off x="3762337" y="2681582"/>
            <a:ext cx="2121260" cy="728598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6" name="sacramental"/>
          <p:cNvSpPr txBox="1"/>
          <p:nvPr/>
        </p:nvSpPr>
        <p:spPr>
          <a:xfrm>
            <a:off x="2479979" y="2440472"/>
            <a:ext cx="1308603" cy="44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70B7C4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sacramental</a:t>
            </a:r>
          </a:p>
        </p:txBody>
      </p:sp>
      <p:sp>
        <p:nvSpPr>
          <p:cNvPr id="567" name="mystical"/>
          <p:cNvSpPr txBox="1"/>
          <p:nvPr/>
        </p:nvSpPr>
        <p:spPr>
          <a:xfrm>
            <a:off x="2541446" y="3247182"/>
            <a:ext cx="1065438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51759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mystical</a:t>
            </a:r>
          </a:p>
        </p:txBody>
      </p:sp>
      <p:pic>
        <p:nvPicPr>
          <p:cNvPr id="568" name="bird-scripture.png" descr="bird-script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188" y="365142"/>
            <a:ext cx="2073436" cy="1141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3"/>
      <p:bldP build="whole" bldLvl="1" animBg="1" rev="0" advAuto="0" spid="560" grpId="16"/>
      <p:bldP build="whole" bldLvl="1" animBg="1" rev="0" advAuto="0" spid="552" grpId="7"/>
      <p:bldP build="whole" bldLvl="1" animBg="1" rev="0" advAuto="0" spid="561" grpId="14"/>
      <p:bldP build="whole" bldLvl="1" animBg="1" rev="0" advAuto="0" spid="564" grpId="13"/>
      <p:bldP build="whole" bldLvl="1" animBg="1" rev="0" advAuto="0" spid="554" grpId="10"/>
      <p:bldP build="whole" bldLvl="1" animBg="1" rev="0" advAuto="0" spid="551" grpId="4"/>
      <p:bldP build="whole" bldLvl="1" animBg="1" rev="0" advAuto="0" spid="557" grpId="8"/>
      <p:bldP build="whole" bldLvl="1" animBg="1" rev="0" advAuto="0" spid="559" grpId="11"/>
      <p:bldP build="whole" bldLvl="1" animBg="1" rev="0" advAuto="0" spid="555" grpId="5"/>
      <p:bldP build="whole" bldLvl="1" animBg="1" rev="0" advAuto="0" spid="549" grpId="2"/>
      <p:bldP build="whole" bldLvl="1" animBg="1" rev="0" advAuto="0" spid="563" grpId="1"/>
      <p:bldP build="whole" bldLvl="1" animBg="1" rev="0" advAuto="0" spid="556" grpId="6"/>
      <p:bldP build="whole" bldLvl="1" animBg="1" rev="0" advAuto="0" spid="553" grpId="12"/>
      <p:bldP build="whole" bldLvl="1" animBg="1" rev="0" advAuto="0" spid="558" grpId="9"/>
      <p:bldP build="whole" bldLvl="1" animBg="1" rev="0" advAuto="0" spid="565" grpId="17"/>
      <p:bldP build="whole" bldLvl="1" animBg="1" rev="0" advAuto="0" spid="566" grpId="19"/>
      <p:bldP build="whole" bldLvl="1" animBg="1" rev="0" advAuto="0" spid="567" grpId="15"/>
      <p:bldP build="whole" bldLvl="1" animBg="1" rev="0" advAuto="0" spid="562" grpId="18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trengths &amp; perils:…"/>
          <p:cNvSpPr txBox="1"/>
          <p:nvPr>
            <p:ph type="title" idx="4294967295"/>
          </p:nvPr>
        </p:nvSpPr>
        <p:spPr>
          <a:xfrm>
            <a:off x="2593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sharing style</a:t>
            </a:r>
          </a:p>
        </p:txBody>
      </p:sp>
      <p:grpSp>
        <p:nvGrpSpPr>
          <p:cNvPr id="583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573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4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575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576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577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578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579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580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581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582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58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8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8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58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58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58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590" name="focusing on outsiders"/>
          <p:cNvSpPr txBox="1"/>
          <p:nvPr/>
        </p:nvSpPr>
        <p:spPr>
          <a:xfrm>
            <a:off x="833119" y="5449887"/>
            <a:ext cx="188976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focusing on outsiders</a:t>
            </a:r>
          </a:p>
        </p:txBody>
      </p:sp>
      <p:sp>
        <p:nvSpPr>
          <p:cNvPr id="591" name="evangelising people"/>
          <p:cNvSpPr txBox="1"/>
          <p:nvPr/>
        </p:nvSpPr>
        <p:spPr>
          <a:xfrm>
            <a:off x="833119" y="5983287"/>
            <a:ext cx="188976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evangelising people</a:t>
            </a:r>
          </a:p>
        </p:txBody>
      </p:sp>
      <p:sp>
        <p:nvSpPr>
          <p:cNvPr id="592" name="overlooking the needs of insiders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overlooking the needs of insiders</a:t>
            </a:r>
          </a:p>
        </p:txBody>
      </p:sp>
      <p:sp>
        <p:nvSpPr>
          <p:cNvPr id="593" name="reducing faith to “soul winning”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reducing faith to “soul winning”</a:t>
            </a:r>
          </a:p>
        </p:txBody>
      </p:sp>
      <p:sp>
        <p:nvSpPr>
          <p:cNvPr id="594" name="church traditions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church traditions</a:t>
            </a:r>
          </a:p>
        </p:txBody>
      </p:sp>
      <p:sp>
        <p:nvSpPr>
          <p:cNvPr id="595" name="God’s creation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God’s creation</a:t>
            </a:r>
          </a:p>
        </p:txBody>
      </p:sp>
      <p:sp>
        <p:nvSpPr>
          <p:cNvPr id="596" name="sacramental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sacramental style</a:t>
            </a:r>
          </a:p>
        </p:txBody>
      </p:sp>
      <p:sp>
        <p:nvSpPr>
          <p:cNvPr id="597" name="sensory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sensory style</a:t>
            </a:r>
          </a:p>
        </p:txBody>
      </p:sp>
      <p:sp>
        <p:nvSpPr>
          <p:cNvPr id="598" name="sharing"/>
          <p:cNvSpPr txBox="1"/>
          <p:nvPr/>
        </p:nvSpPr>
        <p:spPr>
          <a:xfrm>
            <a:off x="5530667" y="3997837"/>
            <a:ext cx="1073823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sharing</a:t>
            </a:r>
          </a:p>
        </p:txBody>
      </p:sp>
      <p:sp>
        <p:nvSpPr>
          <p:cNvPr id="599" name="Line"/>
          <p:cNvSpPr/>
          <p:nvPr/>
        </p:nvSpPr>
        <p:spPr>
          <a:xfrm flipH="1" flipV="1">
            <a:off x="3804608" y="2690724"/>
            <a:ext cx="1967846" cy="1466322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0" name="Line"/>
          <p:cNvSpPr/>
          <p:nvPr/>
        </p:nvSpPr>
        <p:spPr>
          <a:xfrm flipH="1" flipV="1">
            <a:off x="4076601" y="2181069"/>
            <a:ext cx="1692711" cy="1976101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1" name="sensory"/>
          <p:cNvSpPr txBox="1"/>
          <p:nvPr/>
        </p:nvSpPr>
        <p:spPr>
          <a:xfrm>
            <a:off x="3235629" y="1853097"/>
            <a:ext cx="1308603" cy="44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5C954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sensory</a:t>
            </a:r>
          </a:p>
        </p:txBody>
      </p:sp>
      <p:sp>
        <p:nvSpPr>
          <p:cNvPr id="602" name="sacramental"/>
          <p:cNvSpPr txBox="1"/>
          <p:nvPr/>
        </p:nvSpPr>
        <p:spPr>
          <a:xfrm>
            <a:off x="2477946" y="2440732"/>
            <a:ext cx="1676874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83C1C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sacramental</a:t>
            </a:r>
          </a:p>
        </p:txBody>
      </p:sp>
      <p:pic>
        <p:nvPicPr>
          <p:cNvPr id="603" name="bird-sharing1.png" descr="bird-sharing1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706803" y="381874"/>
            <a:ext cx="1888260" cy="150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1" grpId="6"/>
      <p:bldP build="whole" bldLvl="1" animBg="1" rev="0" advAuto="0" spid="602" grpId="15"/>
      <p:bldP build="whole" bldLvl="1" animBg="1" rev="0" advAuto="0" spid="585" grpId="3"/>
      <p:bldP build="whole" bldLvl="1" animBg="1" rev="0" advAuto="0" spid="592" grpId="8"/>
      <p:bldP build="whole" bldLvl="1" animBg="1" rev="0" advAuto="0" spid="586" grpId="4"/>
      <p:bldP build="whole" bldLvl="1" animBg="1" rev="0" advAuto="0" spid="600" grpId="17"/>
      <p:bldP build="whole" bldLvl="1" animBg="1" rev="0" advAuto="0" spid="584" grpId="2"/>
      <p:bldP build="whole" bldLvl="1" animBg="1" rev="0" advAuto="0" spid="588" grpId="12"/>
      <p:bldP build="whole" bldLvl="1" animBg="1" rev="0" advAuto="0" spid="590" grpId="5"/>
      <p:bldP build="whole" bldLvl="1" animBg="1" rev="0" advAuto="0" spid="596" grpId="14"/>
      <p:bldP build="whole" bldLvl="1" animBg="1" rev="0" advAuto="0" spid="599" grpId="13"/>
      <p:bldP build="whole" bldLvl="1" animBg="1" rev="0" advAuto="0" spid="597" grpId="18"/>
      <p:bldP build="whole" bldLvl="1" animBg="1" rev="0" advAuto="0" spid="594" grpId="11"/>
      <p:bldP build="whole" bldLvl="1" animBg="1" rev="0" advAuto="0" spid="587" grpId="7"/>
      <p:bldP build="whole" bldLvl="1" animBg="1" rev="0" advAuto="0" spid="598" grpId="1"/>
      <p:bldP build="whole" bldLvl="1" animBg="1" rev="0" advAuto="0" spid="589" grpId="10"/>
      <p:bldP build="whole" bldLvl="1" animBg="1" rev="0" advAuto="0" spid="593" grpId="9"/>
      <p:bldP build="whole" bldLvl="1" animBg="1" rev="0" advAuto="0" spid="595" grpId="16"/>
      <p:bldP build="whole" bldLvl="1" animBg="1" rev="0" advAuto="0" spid="601" grpId="19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trengths &amp; perils:…"/>
          <p:cNvSpPr txBox="1"/>
          <p:nvPr>
            <p:ph type="title" idx="4294967295"/>
          </p:nvPr>
        </p:nvSpPr>
        <p:spPr>
          <a:xfrm>
            <a:off x="2085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ascetic style</a:t>
            </a:r>
          </a:p>
        </p:txBody>
      </p:sp>
      <p:grpSp>
        <p:nvGrpSpPr>
          <p:cNvPr id="618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608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9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610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611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612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613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614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615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616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617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619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0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1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622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623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624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625" name="freedom from worldly things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freedom from worldly things</a:t>
            </a:r>
          </a:p>
        </p:txBody>
      </p:sp>
      <p:sp>
        <p:nvSpPr>
          <p:cNvPr id="626" name="sacrificial living"/>
          <p:cNvSpPr txBox="1"/>
          <p:nvPr/>
        </p:nvSpPr>
        <p:spPr>
          <a:xfrm>
            <a:off x="833119" y="5983287"/>
            <a:ext cx="188976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sacrificial living</a:t>
            </a:r>
          </a:p>
        </p:txBody>
      </p:sp>
      <p:sp>
        <p:nvSpPr>
          <p:cNvPr id="627" name="negative view of the world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negative view of the world</a:t>
            </a:r>
          </a:p>
        </p:txBody>
      </p:sp>
      <p:sp>
        <p:nvSpPr>
          <p:cNvPr id="628" name="irrational suffering"/>
          <p:cNvSpPr txBox="1"/>
          <p:nvPr/>
        </p:nvSpPr>
        <p:spPr>
          <a:xfrm>
            <a:off x="2814320" y="5983287"/>
            <a:ext cx="1889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irrational suffering</a:t>
            </a:r>
          </a:p>
        </p:txBody>
      </p:sp>
      <p:sp>
        <p:nvSpPr>
          <p:cNvPr id="629" name="enjoying God’s creation"/>
          <p:cNvSpPr txBox="1"/>
          <p:nvPr/>
        </p:nvSpPr>
        <p:spPr>
          <a:xfrm>
            <a:off x="4795520" y="5451475"/>
            <a:ext cx="18897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enjoying God’s creation</a:t>
            </a:r>
          </a:p>
        </p:txBody>
      </p:sp>
      <p:sp>
        <p:nvSpPr>
          <p:cNvPr id="630" name="common sense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common sense</a:t>
            </a:r>
          </a:p>
        </p:txBody>
      </p:sp>
      <p:sp>
        <p:nvSpPr>
          <p:cNvPr id="631" name="sensory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sensory style</a:t>
            </a:r>
          </a:p>
        </p:txBody>
      </p:sp>
      <p:sp>
        <p:nvSpPr>
          <p:cNvPr id="632" name="rational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rational style</a:t>
            </a:r>
          </a:p>
        </p:txBody>
      </p:sp>
      <p:sp>
        <p:nvSpPr>
          <p:cNvPr id="633" name="ascetic"/>
          <p:cNvSpPr txBox="1"/>
          <p:nvPr/>
        </p:nvSpPr>
        <p:spPr>
          <a:xfrm>
            <a:off x="3926261" y="4422487"/>
            <a:ext cx="1073823" cy="34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ascetic</a:t>
            </a:r>
          </a:p>
        </p:txBody>
      </p:sp>
      <p:sp>
        <p:nvSpPr>
          <p:cNvPr id="634" name="Line"/>
          <p:cNvSpPr/>
          <p:nvPr/>
        </p:nvSpPr>
        <p:spPr>
          <a:xfrm flipH="1" flipV="1">
            <a:off x="4029967" y="2262390"/>
            <a:ext cx="611642" cy="2168193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5" name="Line"/>
          <p:cNvSpPr/>
          <p:nvPr/>
        </p:nvSpPr>
        <p:spPr>
          <a:xfrm flipV="1">
            <a:off x="4640039" y="2260100"/>
            <a:ext cx="853013" cy="2171677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6" name="rational"/>
          <p:cNvSpPr txBox="1"/>
          <p:nvPr/>
        </p:nvSpPr>
        <p:spPr>
          <a:xfrm>
            <a:off x="4886629" y="1854451"/>
            <a:ext cx="1308603" cy="44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59924C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rational</a:t>
            </a:r>
          </a:p>
        </p:txBody>
      </p:sp>
      <p:sp>
        <p:nvSpPr>
          <p:cNvPr id="637" name="sensory"/>
          <p:cNvSpPr txBox="1"/>
          <p:nvPr/>
        </p:nvSpPr>
        <p:spPr>
          <a:xfrm>
            <a:off x="3468546" y="1854674"/>
            <a:ext cx="1065438" cy="3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59924C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sensory</a:t>
            </a:r>
          </a:p>
        </p:txBody>
      </p:sp>
      <p:pic>
        <p:nvPicPr>
          <p:cNvPr id="638" name="bird-twig.png" descr="bird-twig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737"/>
          <a:stretch>
            <a:fillRect/>
          </a:stretch>
        </p:blipFill>
        <p:spPr>
          <a:xfrm>
            <a:off x="625906" y="240732"/>
            <a:ext cx="1308544" cy="1506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2" grpId="7"/>
      <p:bldP build="whole" bldLvl="1" animBg="1" rev="0" advAuto="0" spid="630" grpId="16"/>
      <p:bldP build="whole" bldLvl="1" animBg="1" rev="0" advAuto="0" spid="633" grpId="1"/>
      <p:bldP build="whole" bldLvl="1" animBg="1" rev="0" advAuto="0" spid="635" grpId="17"/>
      <p:bldP build="whole" bldLvl="1" animBg="1" rev="0" advAuto="0" spid="632" grpId="18"/>
      <p:bldP build="whole" bldLvl="1" animBg="1" rev="0" advAuto="0" spid="636" grpId="19"/>
      <p:bldP build="whole" bldLvl="1" animBg="1" rev="0" advAuto="0" spid="621" grpId="4"/>
      <p:bldP build="whole" bldLvl="1" animBg="1" rev="0" advAuto="0" spid="624" grpId="10"/>
      <p:bldP build="whole" bldLvl="1" animBg="1" rev="0" advAuto="0" spid="620" grpId="3"/>
      <p:bldP build="whole" bldLvl="1" animBg="1" rev="0" advAuto="0" spid="631" grpId="14"/>
      <p:bldP build="whole" bldLvl="1" animBg="1" rev="0" advAuto="0" spid="619" grpId="2"/>
      <p:bldP build="whole" bldLvl="1" animBg="1" rev="0" advAuto="0" spid="625" grpId="5"/>
      <p:bldP build="whole" bldLvl="1" animBg="1" rev="0" advAuto="0" spid="627" grpId="8"/>
      <p:bldP build="whole" bldLvl="1" animBg="1" rev="0" advAuto="0" spid="637" grpId="15"/>
      <p:bldP build="whole" bldLvl="1" animBg="1" rev="0" advAuto="0" spid="623" grpId="12"/>
      <p:bldP build="whole" bldLvl="1" animBg="1" rev="0" advAuto="0" spid="628" grpId="9"/>
      <p:bldP build="whole" bldLvl="1" animBg="1" rev="0" advAuto="0" spid="634" grpId="13"/>
      <p:bldP build="whole" bldLvl="1" animBg="1" rev="0" advAuto="0" spid="626" grpId="6"/>
      <p:bldP build="whole" bldLvl="1" animBg="1" rev="0" advAuto="0" spid="629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 you express your faith according to your"/>
          <p:cNvSpPr txBox="1"/>
          <p:nvPr>
            <p:ph type="title" idx="4294967295"/>
          </p:nvPr>
        </p:nvSpPr>
        <p:spPr>
          <a:xfrm>
            <a:off x="1414169" y="2545430"/>
            <a:ext cx="6315662" cy="11308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96111">
              <a:defRPr sz="3332"/>
            </a:pPr>
            <a:r>
              <a:t>Do you express your faith</a:t>
            </a:r>
            <a:br/>
            <a:r>
              <a:t>according to your</a:t>
            </a:r>
          </a:p>
        </p:txBody>
      </p:sp>
      <p:sp>
        <p:nvSpPr>
          <p:cNvPr id="45" name="God-given style?"/>
          <p:cNvSpPr txBox="1"/>
          <p:nvPr/>
        </p:nvSpPr>
        <p:spPr>
          <a:xfrm>
            <a:off x="1352206" y="3443587"/>
            <a:ext cx="5748225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spcBef>
                <a:spcPts val="0"/>
              </a:spcBef>
              <a:defRPr b="0" i="0" sz="5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God-given style?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trengths &amp; perils:…"/>
          <p:cNvSpPr txBox="1"/>
          <p:nvPr>
            <p:ph type="title" idx="4294967295"/>
          </p:nvPr>
        </p:nvSpPr>
        <p:spPr>
          <a:xfrm>
            <a:off x="1958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enthusiastic style</a:t>
            </a:r>
          </a:p>
        </p:txBody>
      </p:sp>
      <p:grpSp>
        <p:nvGrpSpPr>
          <p:cNvPr id="653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643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4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645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646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647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648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649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650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651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652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65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5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5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65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65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65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660" name="openness to the supernatural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openness to the supernatural</a:t>
            </a:r>
          </a:p>
        </p:txBody>
      </p:sp>
      <p:sp>
        <p:nvSpPr>
          <p:cNvPr id="661" name="striving to see God’s power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striving to see God’s power</a:t>
            </a:r>
          </a:p>
        </p:txBody>
      </p:sp>
      <p:sp>
        <p:nvSpPr>
          <p:cNvPr id="662" name="negative view of the natural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negative view of the natural</a:t>
            </a:r>
          </a:p>
        </p:txBody>
      </p:sp>
      <p:sp>
        <p:nvSpPr>
          <p:cNvPr id="663" name="accepting unbiblical practices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accepting unbiblical practices</a:t>
            </a:r>
          </a:p>
        </p:txBody>
      </p:sp>
      <p:sp>
        <p:nvSpPr>
          <p:cNvPr id="664" name="scientific reasoning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scientific reasoning</a:t>
            </a:r>
          </a:p>
        </p:txBody>
      </p:sp>
      <p:sp>
        <p:nvSpPr>
          <p:cNvPr id="665" name="sound doctrine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sound doctrine</a:t>
            </a:r>
          </a:p>
        </p:txBody>
      </p:sp>
      <p:sp>
        <p:nvSpPr>
          <p:cNvPr id="666" name="rational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rational style</a:t>
            </a:r>
          </a:p>
        </p:txBody>
      </p:sp>
      <p:sp>
        <p:nvSpPr>
          <p:cNvPr id="667" name="doctrinal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doctrinal style</a:t>
            </a:r>
          </a:p>
        </p:txBody>
      </p:sp>
      <p:sp>
        <p:nvSpPr>
          <p:cNvPr id="668" name="enthusiastic"/>
          <p:cNvSpPr txBox="1"/>
          <p:nvPr/>
        </p:nvSpPr>
        <p:spPr>
          <a:xfrm>
            <a:off x="2263285" y="3997837"/>
            <a:ext cx="1359880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enthusiastic</a:t>
            </a:r>
          </a:p>
        </p:txBody>
      </p:sp>
      <p:sp>
        <p:nvSpPr>
          <p:cNvPr id="669" name="Line"/>
          <p:cNvSpPr/>
          <p:nvPr/>
        </p:nvSpPr>
        <p:spPr>
          <a:xfrm flipV="1">
            <a:off x="3700655" y="2221784"/>
            <a:ext cx="1752477" cy="1929592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70" name="Line"/>
          <p:cNvSpPr/>
          <p:nvPr/>
        </p:nvSpPr>
        <p:spPr>
          <a:xfrm flipV="1">
            <a:off x="3716743" y="2851713"/>
            <a:ext cx="2224378" cy="1292916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71" name="doctrinal"/>
          <p:cNvSpPr txBox="1"/>
          <p:nvPr/>
        </p:nvSpPr>
        <p:spPr>
          <a:xfrm>
            <a:off x="5593353" y="2440306"/>
            <a:ext cx="1176146" cy="34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CCBD6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doctrinal</a:t>
            </a:r>
          </a:p>
        </p:txBody>
      </p:sp>
      <p:sp>
        <p:nvSpPr>
          <p:cNvPr id="672" name="rational"/>
          <p:cNvSpPr txBox="1"/>
          <p:nvPr/>
        </p:nvSpPr>
        <p:spPr>
          <a:xfrm>
            <a:off x="5114172" y="1851703"/>
            <a:ext cx="10654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5B944E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rational</a:t>
            </a:r>
          </a:p>
        </p:txBody>
      </p:sp>
      <p:pic>
        <p:nvPicPr>
          <p:cNvPr id="673" name="bird-enthusiastic.png" descr="bird-enthusiastic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67165" y="338538"/>
            <a:ext cx="1277636" cy="131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3" grpId="20"/>
      <p:bldP build="whole" bldLvl="1" animBg="1" rev="0" advAuto="0" spid="663" grpId="9"/>
      <p:bldP build="whole" bldLvl="1" animBg="1" rev="0" advAuto="0" spid="659" grpId="10"/>
      <p:bldP build="whole" bldLvl="1" animBg="1" rev="0" advAuto="0" spid="661" grpId="6"/>
      <p:bldP build="whole" bldLvl="1" animBg="1" rev="0" advAuto="0" spid="660" grpId="5"/>
      <p:bldP build="whole" bldLvl="1" animBg="1" rev="0" advAuto="0" spid="670" grpId="17"/>
      <p:bldP build="whole" bldLvl="1" animBg="1" rev="0" advAuto="0" spid="657" grpId="7"/>
      <p:bldP build="whole" bldLvl="1" animBg="1" rev="0" advAuto="0" spid="662" grpId="8"/>
      <p:bldP build="whole" bldLvl="1" animBg="1" rev="0" advAuto="0" spid="672" grpId="15"/>
      <p:bldP build="whole" bldLvl="1" animBg="1" rev="0" advAuto="0" spid="664" grpId="11"/>
      <p:bldP build="whole" bldLvl="1" animBg="1" rev="0" advAuto="0" spid="656" grpId="4"/>
      <p:bldP build="whole" bldLvl="1" animBg="1" rev="0" advAuto="0" spid="658" grpId="12"/>
      <p:bldP build="whole" bldLvl="1" animBg="1" rev="0" advAuto="0" spid="654" grpId="2"/>
      <p:bldP build="whole" bldLvl="1" animBg="1" rev="0" advAuto="0" spid="666" grpId="14"/>
      <p:bldP build="whole" bldLvl="1" animBg="1" rev="0" advAuto="0" spid="655" grpId="3"/>
      <p:bldP build="whole" bldLvl="1" animBg="1" rev="0" advAuto="0" spid="669" grpId="13"/>
      <p:bldP build="whole" bldLvl="1" animBg="1" rev="0" advAuto="0" spid="668" grpId="1"/>
      <p:bldP build="whole" bldLvl="1" animBg="1" rev="0" advAuto="0" spid="665" grpId="16"/>
      <p:bldP build="whole" bldLvl="1" animBg="1" rev="0" advAuto="0" spid="667" grpId="18"/>
      <p:bldP build="whole" bldLvl="1" animBg="1" rev="0" advAuto="0" spid="671" grpId="19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trengths &amp; perils:…"/>
          <p:cNvSpPr txBox="1"/>
          <p:nvPr>
            <p:ph type="title" idx="4294967295"/>
          </p:nvPr>
        </p:nvSpPr>
        <p:spPr>
          <a:xfrm>
            <a:off x="1958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Mystical style</a:t>
            </a:r>
          </a:p>
        </p:txBody>
      </p:sp>
      <p:grpSp>
        <p:nvGrpSpPr>
          <p:cNvPr id="688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678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9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680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681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682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683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684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685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686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687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689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90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91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692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693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694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695" name="cultivating the mysterious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cultivating the mysterious</a:t>
            </a:r>
          </a:p>
        </p:txBody>
      </p:sp>
      <p:sp>
        <p:nvSpPr>
          <p:cNvPr id="696" name="focus on the inner person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the inner person</a:t>
            </a:r>
          </a:p>
        </p:txBody>
      </p:sp>
      <p:sp>
        <p:nvSpPr>
          <p:cNvPr id="697" name="exaggerated view of the mysterious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exaggerated view of the mysterious</a:t>
            </a:r>
          </a:p>
        </p:txBody>
      </p:sp>
      <p:sp>
        <p:nvSpPr>
          <p:cNvPr id="698" name="confusing feelings with God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confusing feelings with God</a:t>
            </a:r>
          </a:p>
        </p:txBody>
      </p:sp>
      <p:sp>
        <p:nvSpPr>
          <p:cNvPr id="699" name="logic and systems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logic and systems</a:t>
            </a:r>
          </a:p>
        </p:txBody>
      </p:sp>
      <p:sp>
        <p:nvSpPr>
          <p:cNvPr id="700" name="Biblical standards"/>
          <p:cNvSpPr txBox="1"/>
          <p:nvPr/>
        </p:nvSpPr>
        <p:spPr>
          <a:xfrm>
            <a:off x="4795520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Biblical standards</a:t>
            </a:r>
          </a:p>
        </p:txBody>
      </p:sp>
      <p:sp>
        <p:nvSpPr>
          <p:cNvPr id="701" name="doctrinal style"/>
          <p:cNvSpPr txBox="1"/>
          <p:nvPr/>
        </p:nvSpPr>
        <p:spPr>
          <a:xfrm>
            <a:off x="6776719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doctrinal style</a:t>
            </a:r>
          </a:p>
        </p:txBody>
      </p:sp>
      <p:sp>
        <p:nvSpPr>
          <p:cNvPr id="702" name="Scripture-driven style"/>
          <p:cNvSpPr txBox="1"/>
          <p:nvPr/>
        </p:nvSpPr>
        <p:spPr>
          <a:xfrm>
            <a:off x="6776719" y="5984875"/>
            <a:ext cx="1737609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Scripture-driven style</a:t>
            </a:r>
          </a:p>
        </p:txBody>
      </p:sp>
      <p:sp>
        <p:nvSpPr>
          <p:cNvPr id="703" name="mystical"/>
          <p:cNvSpPr txBox="1"/>
          <p:nvPr/>
        </p:nvSpPr>
        <p:spPr>
          <a:xfrm>
            <a:off x="2362017" y="3251712"/>
            <a:ext cx="1073823" cy="40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mystical</a:t>
            </a:r>
          </a:p>
        </p:txBody>
      </p:sp>
      <p:sp>
        <p:nvSpPr>
          <p:cNvPr id="704" name="Line"/>
          <p:cNvSpPr/>
          <p:nvPr/>
        </p:nvSpPr>
        <p:spPr>
          <a:xfrm flipV="1">
            <a:off x="3453266" y="2763490"/>
            <a:ext cx="2408367" cy="616072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05" name="Line"/>
          <p:cNvSpPr/>
          <p:nvPr/>
        </p:nvSpPr>
        <p:spPr>
          <a:xfrm>
            <a:off x="3467470" y="3375682"/>
            <a:ext cx="2402170" cy="83886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06" name="Scripture-driven"/>
          <p:cNvSpPr txBox="1"/>
          <p:nvPr/>
        </p:nvSpPr>
        <p:spPr>
          <a:xfrm>
            <a:off x="5789436" y="3253272"/>
            <a:ext cx="1831882" cy="403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AC5653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Scripture-driven</a:t>
            </a:r>
          </a:p>
        </p:txBody>
      </p:sp>
      <p:sp>
        <p:nvSpPr>
          <p:cNvPr id="707" name="doctrinal"/>
          <p:cNvSpPr txBox="1"/>
          <p:nvPr/>
        </p:nvSpPr>
        <p:spPr>
          <a:xfrm>
            <a:off x="5710695" y="2437856"/>
            <a:ext cx="1065438" cy="394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CBBC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doctrinal</a:t>
            </a:r>
          </a:p>
        </p:txBody>
      </p:sp>
      <p:pic>
        <p:nvPicPr>
          <p:cNvPr id="708" name="bird-mystical.png" descr="bird-mystical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16321" y="102150"/>
            <a:ext cx="1480325" cy="1519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2" grpId="7"/>
      <p:bldP build="whole" bldLvl="1" animBg="1" rev="0" advAuto="0" spid="700" grpId="16"/>
      <p:bldP build="whole" bldLvl="1" animBg="1" rev="0" advAuto="0" spid="705" grpId="17"/>
      <p:bldP build="whole" bldLvl="1" animBg="1" rev="0" advAuto="0" spid="695" grpId="5"/>
      <p:bldP build="whole" bldLvl="1" animBg="1" rev="0" advAuto="0" spid="707" grpId="15"/>
      <p:bldP build="whole" bldLvl="1" animBg="1" rev="0" advAuto="0" spid="696" grpId="6"/>
      <p:bldP build="whole" bldLvl="1" animBg="1" rev="0" advAuto="0" spid="703" grpId="1"/>
      <p:bldP build="whole" bldLvl="1" animBg="1" rev="0" advAuto="0" spid="704" grpId="13"/>
      <p:bldP build="whole" bldLvl="1" animBg="1" rev="0" advAuto="0" spid="694" grpId="10"/>
      <p:bldP build="whole" bldLvl="1" animBg="1" rev="0" advAuto="0" spid="693" grpId="12"/>
      <p:bldP build="whole" bldLvl="1" animBg="1" rev="0" advAuto="0" spid="697" grpId="8"/>
      <p:bldP build="whole" bldLvl="1" animBg="1" rev="0" advAuto="0" spid="702" grpId="18"/>
      <p:bldP build="whole" bldLvl="1" animBg="1" rev="0" advAuto="0" spid="689" grpId="2"/>
      <p:bldP build="whole" bldLvl="1" animBg="1" rev="0" advAuto="0" spid="701" grpId="14"/>
      <p:bldP build="whole" bldLvl="1" animBg="1" rev="0" advAuto="0" spid="698" grpId="9"/>
      <p:bldP build="whole" bldLvl="1" animBg="1" rev="0" advAuto="0" spid="706" grpId="19"/>
      <p:bldP build="whole" bldLvl="1" animBg="1" rev="0" advAuto="0" spid="699" grpId="11"/>
      <p:bldP build="whole" bldLvl="1" animBg="1" rev="0" advAuto="0" spid="690" grpId="3"/>
      <p:bldP build="whole" bldLvl="1" animBg="1" rev="0" advAuto="0" spid="691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trengths &amp; perils:…"/>
          <p:cNvSpPr txBox="1"/>
          <p:nvPr>
            <p:ph type="title" idx="4294967295"/>
          </p:nvPr>
        </p:nvSpPr>
        <p:spPr>
          <a:xfrm>
            <a:off x="2085068" y="430449"/>
            <a:ext cx="6024512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/>
          <a:p>
            <a:pPr>
              <a:defRPr cap="all" sz="3000"/>
            </a:pPr>
            <a:r>
              <a:t>Strengths &amp; perils: </a:t>
            </a:r>
          </a:p>
          <a:p>
            <a:pPr>
              <a:defRPr cap="all" sz="3000"/>
            </a:pPr>
            <a:r>
              <a:t>the Sacramental style</a:t>
            </a:r>
          </a:p>
        </p:txBody>
      </p:sp>
      <p:grpSp>
        <p:nvGrpSpPr>
          <p:cNvPr id="723" name="Group"/>
          <p:cNvGrpSpPr/>
          <p:nvPr/>
        </p:nvGrpSpPr>
        <p:grpSpPr>
          <a:xfrm>
            <a:off x="2163532" y="1854712"/>
            <a:ext cx="5528691" cy="3012270"/>
            <a:chOff x="-512762" y="0"/>
            <a:chExt cx="5528690" cy="3012268"/>
          </a:xfrm>
        </p:grpSpPr>
        <p:pic>
          <p:nvPicPr>
            <p:cNvPr id="713" name="logo-on-light.png" descr="logo-on-light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910" r="0" b="4910"/>
            <a:stretch>
              <a:fillRect/>
            </a:stretch>
          </p:blipFill>
          <p:spPr>
            <a:xfrm>
              <a:off x="695354" y="71240"/>
              <a:ext cx="2639184" cy="2655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4" name="sacramental"/>
            <p:cNvSpPr txBox="1"/>
            <p:nvPr/>
          </p:nvSpPr>
          <p:spPr>
            <a:xfrm>
              <a:off x="-252182" y="585905"/>
              <a:ext cx="1354163" cy="4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sacramental</a:t>
              </a:r>
            </a:p>
          </p:txBody>
        </p:sp>
        <p:sp>
          <p:nvSpPr>
            <p:cNvPr id="715" name="Scripture-driven"/>
            <p:cNvSpPr txBox="1"/>
            <p:nvPr/>
          </p:nvSpPr>
          <p:spPr>
            <a:xfrm>
              <a:off x="3200144" y="1394577"/>
              <a:ext cx="1815784" cy="342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Scripture-driven</a:t>
              </a:r>
            </a:p>
          </p:txBody>
        </p:sp>
        <p:sp>
          <p:nvSpPr>
            <p:cNvPr id="716" name="doctrinal"/>
            <p:cNvSpPr txBox="1"/>
            <p:nvPr/>
          </p:nvSpPr>
          <p:spPr>
            <a:xfrm>
              <a:off x="3033297" y="585905"/>
              <a:ext cx="1179545" cy="400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doctrinal</a:t>
              </a:r>
            </a:p>
          </p:txBody>
        </p:sp>
        <p:sp>
          <p:nvSpPr>
            <p:cNvPr id="717" name="sensory"/>
            <p:cNvSpPr txBox="1"/>
            <p:nvPr/>
          </p:nvSpPr>
          <p:spPr>
            <a:xfrm>
              <a:off x="562022" y="0"/>
              <a:ext cx="1073822" cy="406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sensory</a:t>
              </a:r>
            </a:p>
          </p:txBody>
        </p:sp>
        <p:sp>
          <p:nvSpPr>
            <p:cNvPr id="718" name="mystical"/>
            <p:cNvSpPr txBox="1"/>
            <p:nvPr/>
          </p:nvSpPr>
          <p:spPr>
            <a:xfrm>
              <a:off x="-190557" y="1394577"/>
              <a:ext cx="951761" cy="457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mystical</a:t>
              </a:r>
            </a:p>
          </p:txBody>
        </p:sp>
        <p:sp>
          <p:nvSpPr>
            <p:cNvPr id="719" name="enthusiastic"/>
            <p:cNvSpPr txBox="1"/>
            <p:nvPr/>
          </p:nvSpPr>
          <p:spPr>
            <a:xfrm>
              <a:off x="-512763" y="2141770"/>
              <a:ext cx="1460685" cy="38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enthusiastic</a:t>
              </a:r>
            </a:p>
          </p:txBody>
        </p:sp>
        <p:sp>
          <p:nvSpPr>
            <p:cNvPr id="720" name="rational"/>
            <p:cNvSpPr txBox="1"/>
            <p:nvPr/>
          </p:nvSpPr>
          <p:spPr>
            <a:xfrm>
              <a:off x="2440879" y="0"/>
              <a:ext cx="1511038" cy="376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rational</a:t>
              </a:r>
            </a:p>
          </p:txBody>
        </p:sp>
        <p:sp>
          <p:nvSpPr>
            <p:cNvPr id="721" name="sharing"/>
            <p:cNvSpPr txBox="1"/>
            <p:nvPr/>
          </p:nvSpPr>
          <p:spPr>
            <a:xfrm>
              <a:off x="3103650" y="2141770"/>
              <a:ext cx="1065438" cy="394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sharing</a:t>
              </a:r>
            </a:p>
          </p:txBody>
        </p:sp>
        <p:sp>
          <p:nvSpPr>
            <p:cNvPr id="722" name="ascetic"/>
            <p:cNvSpPr txBox="1"/>
            <p:nvPr/>
          </p:nvSpPr>
          <p:spPr>
            <a:xfrm>
              <a:off x="1289583" y="2566959"/>
              <a:ext cx="1308603" cy="445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900"/>
                </a:spcBef>
                <a:defRPr b="0" sz="1600">
                  <a:solidFill>
                    <a:srgbClr val="000000"/>
                  </a:solidFill>
                  <a:latin typeface="Mulish ExtraLight Bold"/>
                  <a:ea typeface="Mulish ExtraLight Bold"/>
                  <a:cs typeface="Mulish ExtraLight Bold"/>
                  <a:sym typeface="Mulish ExtraLight Bold"/>
                </a:defRPr>
              </a:lvl1pPr>
            </a:lstStyle>
            <a:p>
              <a:pPr/>
              <a:r>
                <a:t>ascetic</a:t>
              </a:r>
            </a:p>
          </p:txBody>
        </p:sp>
      </p:grpSp>
      <p:sp>
        <p:nvSpPr>
          <p:cNvPr id="724" name="Rectangle"/>
          <p:cNvSpPr/>
          <p:nvPr/>
        </p:nvSpPr>
        <p:spPr>
          <a:xfrm>
            <a:off x="658812" y="4978400"/>
            <a:ext cx="7924801" cy="334963"/>
          </a:xfrm>
          <a:prstGeom prst="rect">
            <a:avLst/>
          </a:prstGeom>
          <a:solidFill>
            <a:srgbClr val="FFC40E"/>
          </a:solidFill>
          <a:ln>
            <a:solidFill>
              <a:srgbClr val="FFC40E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25" name="Rectangle"/>
          <p:cNvSpPr/>
          <p:nvPr/>
        </p:nvSpPr>
        <p:spPr>
          <a:xfrm>
            <a:off x="658812" y="5308600"/>
            <a:ext cx="7924801" cy="1329690"/>
          </a:xfrm>
          <a:prstGeom prst="rect">
            <a:avLst/>
          </a:prstGeom>
          <a:solidFill>
            <a:srgbClr val="FFD675"/>
          </a:solidFill>
          <a:ln>
            <a:solidFill>
              <a:srgbClr val="FFD675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26" name="Strengths"/>
          <p:cNvSpPr txBox="1"/>
          <p:nvPr/>
        </p:nvSpPr>
        <p:spPr>
          <a:xfrm>
            <a:off x="706119" y="4973637"/>
            <a:ext cx="1889762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727" name="Perils"/>
          <p:cNvSpPr txBox="1"/>
          <p:nvPr/>
        </p:nvSpPr>
        <p:spPr>
          <a:xfrm>
            <a:off x="26873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Perils</a:t>
            </a:r>
          </a:p>
        </p:txBody>
      </p:sp>
      <p:sp>
        <p:nvSpPr>
          <p:cNvPr id="728" name="Remedy"/>
          <p:cNvSpPr txBox="1"/>
          <p:nvPr/>
        </p:nvSpPr>
        <p:spPr>
          <a:xfrm>
            <a:off x="6649719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Remedy</a:t>
            </a:r>
          </a:p>
        </p:txBody>
      </p:sp>
      <p:sp>
        <p:nvSpPr>
          <p:cNvPr id="729" name="Neglect"/>
          <p:cNvSpPr txBox="1"/>
          <p:nvPr/>
        </p:nvSpPr>
        <p:spPr>
          <a:xfrm>
            <a:off x="4668520" y="4973637"/>
            <a:ext cx="1889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Neglect</a:t>
            </a:r>
          </a:p>
        </p:txBody>
      </p:sp>
      <p:sp>
        <p:nvSpPr>
          <p:cNvPr id="730" name="expressing faith physically"/>
          <p:cNvSpPr txBox="1"/>
          <p:nvPr/>
        </p:nvSpPr>
        <p:spPr>
          <a:xfrm>
            <a:off x="833119" y="54498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expressing faith physically</a:t>
            </a:r>
          </a:p>
        </p:txBody>
      </p:sp>
      <p:sp>
        <p:nvSpPr>
          <p:cNvPr id="731" name="appreciating traditions and rites"/>
          <p:cNvSpPr txBox="1"/>
          <p:nvPr/>
        </p:nvSpPr>
        <p:spPr>
          <a:xfrm>
            <a:off x="833119" y="5983287"/>
            <a:ext cx="188976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appreciating traditions and rites</a:t>
            </a:r>
          </a:p>
        </p:txBody>
      </p:sp>
      <p:sp>
        <p:nvSpPr>
          <p:cNvPr id="732" name="magic view of sacraments"/>
          <p:cNvSpPr txBox="1"/>
          <p:nvPr/>
        </p:nvSpPr>
        <p:spPr>
          <a:xfrm>
            <a:off x="2814320" y="54498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magic view of sacraments</a:t>
            </a:r>
          </a:p>
        </p:txBody>
      </p:sp>
      <p:sp>
        <p:nvSpPr>
          <p:cNvPr id="733" name="insensitivity toward outsiders"/>
          <p:cNvSpPr txBox="1"/>
          <p:nvPr/>
        </p:nvSpPr>
        <p:spPr>
          <a:xfrm>
            <a:off x="2814320" y="5983287"/>
            <a:ext cx="188976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insensitivity toward outsiders</a:t>
            </a:r>
          </a:p>
        </p:txBody>
      </p:sp>
      <p:sp>
        <p:nvSpPr>
          <p:cNvPr id="734" name="the verbal dimension"/>
          <p:cNvSpPr txBox="1"/>
          <p:nvPr/>
        </p:nvSpPr>
        <p:spPr>
          <a:xfrm>
            <a:off x="4795520" y="54514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the verbal dimension</a:t>
            </a:r>
          </a:p>
        </p:txBody>
      </p:sp>
      <p:sp>
        <p:nvSpPr>
          <p:cNvPr id="735" name="the needs of the unchurched"/>
          <p:cNvSpPr txBox="1"/>
          <p:nvPr/>
        </p:nvSpPr>
        <p:spPr>
          <a:xfrm>
            <a:off x="4795520" y="5984875"/>
            <a:ext cx="18897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the needs of the unchurched</a:t>
            </a:r>
          </a:p>
        </p:txBody>
      </p:sp>
      <p:sp>
        <p:nvSpPr>
          <p:cNvPr id="736" name="Scripture-driven style"/>
          <p:cNvSpPr txBox="1"/>
          <p:nvPr/>
        </p:nvSpPr>
        <p:spPr>
          <a:xfrm>
            <a:off x="6776719" y="5451475"/>
            <a:ext cx="1746686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Scripture-driven style</a:t>
            </a:r>
          </a:p>
        </p:txBody>
      </p:sp>
      <p:sp>
        <p:nvSpPr>
          <p:cNvPr id="737" name="sharing style"/>
          <p:cNvSpPr txBox="1"/>
          <p:nvPr/>
        </p:nvSpPr>
        <p:spPr>
          <a:xfrm>
            <a:off x="6776719" y="5984875"/>
            <a:ext cx="188976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solidFill>
                  <a:srgbClr val="525565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sharing style</a:t>
            </a:r>
          </a:p>
        </p:txBody>
      </p:sp>
      <p:sp>
        <p:nvSpPr>
          <p:cNvPr id="738" name="sacramental"/>
          <p:cNvSpPr txBox="1"/>
          <p:nvPr/>
        </p:nvSpPr>
        <p:spPr>
          <a:xfrm>
            <a:off x="2469817" y="2439666"/>
            <a:ext cx="130860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spcBef>
                <a:spcPts val="900"/>
              </a:spcBef>
              <a:defRPr b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sacramental</a:t>
            </a:r>
          </a:p>
        </p:txBody>
      </p:sp>
      <p:sp>
        <p:nvSpPr>
          <p:cNvPr id="739" name="Line"/>
          <p:cNvSpPr/>
          <p:nvPr/>
        </p:nvSpPr>
        <p:spPr>
          <a:xfrm>
            <a:off x="3842964" y="2716670"/>
            <a:ext cx="2042924" cy="658046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40" name="Line"/>
          <p:cNvSpPr/>
          <p:nvPr/>
        </p:nvSpPr>
        <p:spPr>
          <a:xfrm>
            <a:off x="3838370" y="2706076"/>
            <a:ext cx="1882093" cy="1455971"/>
          </a:xfrm>
          <a:prstGeom prst="line">
            <a:avLst/>
          </a:prstGeom>
          <a:ln w="25400">
            <a:solidFill>
              <a:srgbClr val="F6C646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41" name="sharing"/>
          <p:cNvSpPr txBox="1"/>
          <p:nvPr/>
        </p:nvSpPr>
        <p:spPr>
          <a:xfrm>
            <a:off x="5536539" y="3997101"/>
            <a:ext cx="1308603" cy="44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defRPr b="0" sz="1600">
                <a:solidFill>
                  <a:srgbClr val="A04A4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sharing</a:t>
            </a:r>
          </a:p>
        </p:txBody>
      </p:sp>
      <p:sp>
        <p:nvSpPr>
          <p:cNvPr id="742" name="Scripture-driven"/>
          <p:cNvSpPr txBox="1"/>
          <p:nvPr/>
        </p:nvSpPr>
        <p:spPr>
          <a:xfrm>
            <a:off x="5871392" y="3251626"/>
            <a:ext cx="1889761" cy="35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spcBef>
                <a:spcPts val="900"/>
              </a:spcBef>
              <a:defRPr b="0" sz="1600">
                <a:solidFill>
                  <a:srgbClr val="A04A47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Scripture-driven</a:t>
            </a:r>
          </a:p>
        </p:txBody>
      </p:sp>
      <p:pic>
        <p:nvPicPr>
          <p:cNvPr id="743" name="bird-sacramental.png" descr="bird-sacramental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58939" y="501761"/>
            <a:ext cx="1314541" cy="136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2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2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2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3" grpId="9"/>
      <p:bldP build="whole" bldLvl="1" animBg="1" rev="0" advAuto="0" spid="729" grpId="10"/>
      <p:bldP build="whole" bldLvl="1" animBg="1" rev="0" advAuto="0" spid="726" grpId="4"/>
      <p:bldP build="whole" bldLvl="1" animBg="1" rev="0" advAuto="0" spid="735" grpId="16"/>
      <p:bldP build="whole" bldLvl="1" animBg="1" rev="0" advAuto="0" spid="728" grpId="12"/>
      <p:bldP build="whole" bldLvl="1" animBg="1" rev="0" advAuto="0" spid="734" grpId="11"/>
      <p:bldP build="whole" bldLvl="1" animBg="1" rev="0" advAuto="0" spid="743" grpId="20"/>
      <p:bldP build="whole" bldLvl="1" animBg="1" rev="0" advAuto="0" spid="727" grpId="7"/>
      <p:bldP build="whole" bldLvl="1" animBg="1" rev="0" advAuto="0" spid="736" grpId="14"/>
      <p:bldP build="whole" bldLvl="1" animBg="1" rev="0" advAuto="0" spid="738" grpId="1"/>
      <p:bldP build="whole" bldLvl="1" animBg="1" rev="0" advAuto="0" spid="742" grpId="15"/>
      <p:bldP build="whole" bldLvl="1" animBg="1" rev="0" advAuto="0" spid="740" grpId="17"/>
      <p:bldP build="whole" bldLvl="1" animBg="1" rev="0" advAuto="0" spid="737" grpId="18"/>
      <p:bldP build="whole" bldLvl="1" animBg="1" rev="0" advAuto="0" spid="731" grpId="6"/>
      <p:bldP build="whole" bldLvl="1" animBg="1" rev="0" advAuto="0" spid="739" grpId="13"/>
      <p:bldP build="whole" bldLvl="1" animBg="1" rev="0" advAuto="0" spid="725" grpId="3"/>
      <p:bldP build="whole" bldLvl="1" animBg="1" rev="0" advAuto="0" spid="732" grpId="8"/>
      <p:bldP build="whole" bldLvl="1" animBg="1" rev="0" advAuto="0" spid="724" grpId="2"/>
      <p:bldP build="whole" bldLvl="1" animBg="1" rev="0" advAuto="0" spid="741" grpId="19"/>
      <p:bldP build="whole" bldLvl="1" animBg="1" rev="0" advAuto="0" spid="730" grpId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590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What all styles have in common"/>
          <p:cNvSpPr txBox="1"/>
          <p:nvPr>
            <p:ph type="title" idx="4294967295"/>
          </p:nvPr>
        </p:nvSpPr>
        <p:spPr>
          <a:xfrm>
            <a:off x="684212" y="203199"/>
            <a:ext cx="7526835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What all styles have in common</a:t>
            </a:r>
          </a:p>
        </p:txBody>
      </p:sp>
      <p:sp>
        <p:nvSpPr>
          <p:cNvPr id="749" name="aesthetic style family"/>
          <p:cNvSpPr txBox="1"/>
          <p:nvPr/>
        </p:nvSpPr>
        <p:spPr>
          <a:xfrm>
            <a:off x="190195" y="1434618"/>
            <a:ext cx="431284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aesthetic style family</a:t>
            </a:r>
          </a:p>
        </p:txBody>
      </p:sp>
      <p:sp>
        <p:nvSpPr>
          <p:cNvPr id="750" name="dogmatic style family"/>
          <p:cNvSpPr txBox="1"/>
          <p:nvPr/>
        </p:nvSpPr>
        <p:spPr>
          <a:xfrm>
            <a:off x="4466374" y="1434618"/>
            <a:ext cx="448558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dogmatic style family</a:t>
            </a:r>
          </a:p>
        </p:txBody>
      </p:sp>
      <p:sp>
        <p:nvSpPr>
          <p:cNvPr id="751" name="ethical style family"/>
          <p:cNvSpPr txBox="1"/>
          <p:nvPr/>
        </p:nvSpPr>
        <p:spPr>
          <a:xfrm>
            <a:off x="2869895" y="6070118"/>
            <a:ext cx="448558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ethical style family</a:t>
            </a:r>
          </a:p>
        </p:txBody>
      </p:sp>
      <p:sp>
        <p:nvSpPr>
          <p:cNvPr id="752" name="Circle"/>
          <p:cNvSpPr/>
          <p:nvPr/>
        </p:nvSpPr>
        <p:spPr>
          <a:xfrm>
            <a:off x="2678112" y="2209800"/>
            <a:ext cx="2286001" cy="2286001"/>
          </a:xfrm>
          <a:prstGeom prst="ellipse">
            <a:avLst/>
          </a:prstGeom>
          <a:solidFill>
            <a:srgbClr val="7DBDCA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53" name="Circle"/>
          <p:cNvSpPr/>
          <p:nvPr/>
        </p:nvSpPr>
        <p:spPr>
          <a:xfrm>
            <a:off x="4181475" y="2217737"/>
            <a:ext cx="2286001" cy="2286001"/>
          </a:xfrm>
          <a:prstGeom prst="ellipse">
            <a:avLst/>
          </a:prstGeom>
          <a:solidFill>
            <a:srgbClr val="CEC06A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54" name="Circle"/>
          <p:cNvSpPr/>
          <p:nvPr/>
        </p:nvSpPr>
        <p:spPr>
          <a:xfrm>
            <a:off x="3403600" y="3536950"/>
            <a:ext cx="2286001" cy="2286001"/>
          </a:xfrm>
          <a:prstGeom prst="ellipse">
            <a:avLst/>
          </a:prstGeom>
          <a:solidFill>
            <a:srgbClr val="B395C1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55" name="sacramental"/>
          <p:cNvSpPr txBox="1"/>
          <p:nvPr/>
        </p:nvSpPr>
        <p:spPr>
          <a:xfrm>
            <a:off x="959545" y="2774044"/>
            <a:ext cx="154900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sacramental</a:t>
            </a:r>
          </a:p>
        </p:txBody>
      </p:sp>
      <p:sp>
        <p:nvSpPr>
          <p:cNvPr id="756" name="doctrinal"/>
          <p:cNvSpPr txBox="1"/>
          <p:nvPr/>
        </p:nvSpPr>
        <p:spPr>
          <a:xfrm>
            <a:off x="6662502" y="2774044"/>
            <a:ext cx="101412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doctrinal</a:t>
            </a:r>
          </a:p>
        </p:txBody>
      </p:sp>
      <p:sp>
        <p:nvSpPr>
          <p:cNvPr id="757" name="ascetic"/>
          <p:cNvSpPr txBox="1"/>
          <p:nvPr/>
        </p:nvSpPr>
        <p:spPr>
          <a:xfrm>
            <a:off x="4041233" y="5858900"/>
            <a:ext cx="10615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ascetic</a:t>
            </a:r>
          </a:p>
        </p:txBody>
      </p:sp>
      <p:sp>
        <p:nvSpPr>
          <p:cNvPr id="758" name="Circle"/>
          <p:cNvSpPr/>
          <p:nvPr/>
        </p:nvSpPr>
        <p:spPr>
          <a:xfrm>
            <a:off x="2678112" y="2209800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59" name="Circle"/>
          <p:cNvSpPr/>
          <p:nvPr/>
        </p:nvSpPr>
        <p:spPr>
          <a:xfrm>
            <a:off x="4181475" y="2217737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0" name="Circle"/>
          <p:cNvSpPr/>
          <p:nvPr/>
        </p:nvSpPr>
        <p:spPr>
          <a:xfrm>
            <a:off x="3403600" y="3536950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1" name="Circle"/>
          <p:cNvSpPr/>
          <p:nvPr/>
        </p:nvSpPr>
        <p:spPr>
          <a:xfrm>
            <a:off x="3554177" y="3119202"/>
            <a:ext cx="483071" cy="483071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2" name="Circle"/>
          <p:cNvSpPr/>
          <p:nvPr/>
        </p:nvSpPr>
        <p:spPr>
          <a:xfrm>
            <a:off x="5082939" y="3162064"/>
            <a:ext cx="483072" cy="483072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3" name="Circle"/>
          <p:cNvSpPr/>
          <p:nvPr/>
        </p:nvSpPr>
        <p:spPr>
          <a:xfrm>
            <a:off x="4330464" y="4489214"/>
            <a:ext cx="483072" cy="483072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4" name="Line"/>
          <p:cNvSpPr/>
          <p:nvPr/>
        </p:nvSpPr>
        <p:spPr>
          <a:xfrm>
            <a:off x="2519114" y="2986543"/>
            <a:ext cx="1064686" cy="285283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5" name="Line"/>
          <p:cNvSpPr/>
          <p:nvPr/>
        </p:nvSpPr>
        <p:spPr>
          <a:xfrm flipH="1">
            <a:off x="5529611" y="3038104"/>
            <a:ext cx="1139381" cy="321328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6" name="Line"/>
          <p:cNvSpPr/>
          <p:nvPr/>
        </p:nvSpPr>
        <p:spPr>
          <a:xfrm flipV="1">
            <a:off x="4568395" y="4891413"/>
            <a:ext cx="1" cy="1045863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2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2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25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2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2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1" grpId="3"/>
      <p:bldP build="whole" bldLvl="1" animBg="1" rev="0" advAuto="0" spid="752" grpId="5"/>
      <p:bldP build="whole" bldLvl="1" animBg="1" rev="0" advAuto="0" spid="750" grpId="2"/>
      <p:bldP build="whole" bldLvl="1" animBg="1" rev="0" advAuto="0" spid="756" grpId="11"/>
      <p:bldP build="whole" bldLvl="1" animBg="1" rev="0" advAuto="0" spid="762" grpId="13"/>
      <p:bldP build="whole" bldLvl="1" animBg="1" rev="0" advAuto="0" spid="758" grpId="4"/>
      <p:bldP build="whole" bldLvl="1" animBg="1" rev="0" advAuto="0" spid="763" grpId="18"/>
      <p:bldP build="whole" bldLvl="1" animBg="1" rev="0" advAuto="0" spid="765" grpId="12"/>
      <p:bldP build="whole" bldLvl="1" animBg="1" rev="0" advAuto="0" spid="759" grpId="9"/>
      <p:bldP build="whole" bldLvl="1" animBg="1" rev="0" advAuto="0" spid="753" grpId="10"/>
      <p:bldP build="whole" bldLvl="1" animBg="1" rev="0" advAuto="0" spid="754" grpId="15"/>
      <p:bldP build="whole" bldLvl="1" animBg="1" rev="0" advAuto="0" spid="757" grpId="16"/>
      <p:bldP build="whole" bldLvl="1" animBg="1" rev="0" advAuto="0" spid="764" grpId="7"/>
      <p:bldP build="whole" bldLvl="1" animBg="1" rev="0" advAuto="0" spid="755" grpId="6"/>
      <p:bldP build="whole" bldLvl="1" animBg="1" rev="0" advAuto="0" spid="749" grpId="1"/>
      <p:bldP build="whole" bldLvl="1" animBg="1" rev="0" advAuto="0" spid="766" grpId="17"/>
      <p:bldP build="whole" bldLvl="1" animBg="1" rev="0" advAuto="0" spid="761" grpId="8"/>
      <p:bldP build="whole" bldLvl="1" animBg="1" rev="0" advAuto="0" spid="760" grpId="1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Who is right, who is wrong?"/>
          <p:cNvSpPr txBox="1"/>
          <p:nvPr>
            <p:ph type="title" idx="4294967295"/>
          </p:nvPr>
        </p:nvSpPr>
        <p:spPr>
          <a:xfrm>
            <a:off x="800299" y="237775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Who is right, who is wrong?</a:t>
            </a:r>
          </a:p>
        </p:txBody>
      </p:sp>
      <p:pic>
        <p:nvPicPr>
          <p:cNvPr id="771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590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aesthetic style family"/>
          <p:cNvSpPr txBox="1"/>
          <p:nvPr/>
        </p:nvSpPr>
        <p:spPr>
          <a:xfrm>
            <a:off x="190195" y="1434618"/>
            <a:ext cx="431284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aesthetic style family</a:t>
            </a:r>
          </a:p>
        </p:txBody>
      </p:sp>
      <p:sp>
        <p:nvSpPr>
          <p:cNvPr id="773" name="dogmatic style family"/>
          <p:cNvSpPr txBox="1"/>
          <p:nvPr/>
        </p:nvSpPr>
        <p:spPr>
          <a:xfrm>
            <a:off x="4466374" y="1434618"/>
            <a:ext cx="448558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dogmatic style family</a:t>
            </a:r>
          </a:p>
        </p:txBody>
      </p:sp>
      <p:sp>
        <p:nvSpPr>
          <p:cNvPr id="774" name="ethical style family"/>
          <p:cNvSpPr txBox="1"/>
          <p:nvPr/>
        </p:nvSpPr>
        <p:spPr>
          <a:xfrm>
            <a:off x="2869895" y="6070118"/>
            <a:ext cx="448558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ethical style family</a:t>
            </a:r>
          </a:p>
        </p:txBody>
      </p:sp>
      <p:sp>
        <p:nvSpPr>
          <p:cNvPr id="775" name="Circle"/>
          <p:cNvSpPr/>
          <p:nvPr/>
        </p:nvSpPr>
        <p:spPr>
          <a:xfrm>
            <a:off x="2678112" y="2209800"/>
            <a:ext cx="2286001" cy="2286001"/>
          </a:xfrm>
          <a:prstGeom prst="ellipse">
            <a:avLst/>
          </a:prstGeom>
          <a:solidFill>
            <a:srgbClr val="7DBDCA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76" name="Circle"/>
          <p:cNvSpPr/>
          <p:nvPr/>
        </p:nvSpPr>
        <p:spPr>
          <a:xfrm>
            <a:off x="4181475" y="2217737"/>
            <a:ext cx="2286001" cy="2286001"/>
          </a:xfrm>
          <a:prstGeom prst="ellipse">
            <a:avLst/>
          </a:prstGeom>
          <a:solidFill>
            <a:srgbClr val="CEC06A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77" name="Circle"/>
          <p:cNvSpPr/>
          <p:nvPr/>
        </p:nvSpPr>
        <p:spPr>
          <a:xfrm>
            <a:off x="3403600" y="3536950"/>
            <a:ext cx="2286001" cy="2286001"/>
          </a:xfrm>
          <a:prstGeom prst="ellipse">
            <a:avLst/>
          </a:prstGeom>
          <a:solidFill>
            <a:srgbClr val="B395C1">
              <a:alpha val="49136"/>
            </a:srgbClr>
          </a:solidFill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78" name="sacramental"/>
          <p:cNvSpPr txBox="1"/>
          <p:nvPr/>
        </p:nvSpPr>
        <p:spPr>
          <a:xfrm>
            <a:off x="959545" y="2774044"/>
            <a:ext cx="154900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sacramental</a:t>
            </a:r>
          </a:p>
        </p:txBody>
      </p:sp>
      <p:sp>
        <p:nvSpPr>
          <p:cNvPr id="779" name="doctrinal"/>
          <p:cNvSpPr txBox="1"/>
          <p:nvPr/>
        </p:nvSpPr>
        <p:spPr>
          <a:xfrm>
            <a:off x="6662502" y="2774044"/>
            <a:ext cx="101412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doctrinal</a:t>
            </a:r>
          </a:p>
        </p:txBody>
      </p:sp>
      <p:sp>
        <p:nvSpPr>
          <p:cNvPr id="780" name="ascetic"/>
          <p:cNvSpPr txBox="1"/>
          <p:nvPr/>
        </p:nvSpPr>
        <p:spPr>
          <a:xfrm>
            <a:off x="4041233" y="5858900"/>
            <a:ext cx="10615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ascetic</a:t>
            </a:r>
          </a:p>
        </p:txBody>
      </p:sp>
      <p:sp>
        <p:nvSpPr>
          <p:cNvPr id="781" name="Circle"/>
          <p:cNvSpPr/>
          <p:nvPr/>
        </p:nvSpPr>
        <p:spPr>
          <a:xfrm>
            <a:off x="2678112" y="2209800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2" name="Circle"/>
          <p:cNvSpPr/>
          <p:nvPr/>
        </p:nvSpPr>
        <p:spPr>
          <a:xfrm>
            <a:off x="4181475" y="2217737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3" name="Circle"/>
          <p:cNvSpPr/>
          <p:nvPr/>
        </p:nvSpPr>
        <p:spPr>
          <a:xfrm>
            <a:off x="3403600" y="3536950"/>
            <a:ext cx="2286001" cy="2286001"/>
          </a:xfrm>
          <a:prstGeom prst="ellipse">
            <a:avLst/>
          </a:prstGeom>
          <a:ln w="76200">
            <a:solidFill>
              <a:srgbClr val="000000">
                <a:alpha val="49136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4" name="Circle"/>
          <p:cNvSpPr/>
          <p:nvPr/>
        </p:nvSpPr>
        <p:spPr>
          <a:xfrm>
            <a:off x="3419475" y="2649537"/>
            <a:ext cx="2286001" cy="2286001"/>
          </a:xfrm>
          <a:prstGeom prst="ellipse">
            <a:avLst/>
          </a:prstGeom>
          <a:solidFill>
            <a:srgbClr val="FFFFFF">
              <a:alpha val="53931"/>
            </a:srgbClr>
          </a:solidFill>
          <a:ln w="76200">
            <a:solidFill>
              <a:srgbClr val="F6C646">
                <a:alpha val="53931"/>
              </a:srgbClr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5" name="Circle"/>
          <p:cNvSpPr/>
          <p:nvPr/>
        </p:nvSpPr>
        <p:spPr>
          <a:xfrm>
            <a:off x="3554177" y="3119202"/>
            <a:ext cx="483071" cy="483071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6" name="Circle"/>
          <p:cNvSpPr/>
          <p:nvPr/>
        </p:nvSpPr>
        <p:spPr>
          <a:xfrm>
            <a:off x="5082939" y="3162064"/>
            <a:ext cx="483072" cy="483072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7" name="Circle"/>
          <p:cNvSpPr/>
          <p:nvPr/>
        </p:nvSpPr>
        <p:spPr>
          <a:xfrm>
            <a:off x="4330464" y="4489214"/>
            <a:ext cx="483072" cy="483072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8" name="Line"/>
          <p:cNvSpPr/>
          <p:nvPr/>
        </p:nvSpPr>
        <p:spPr>
          <a:xfrm>
            <a:off x="2519114" y="2986543"/>
            <a:ext cx="1064686" cy="285283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9" name="Line"/>
          <p:cNvSpPr/>
          <p:nvPr/>
        </p:nvSpPr>
        <p:spPr>
          <a:xfrm flipH="1">
            <a:off x="5529611" y="3038104"/>
            <a:ext cx="1139381" cy="321328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0" name="Line"/>
          <p:cNvSpPr/>
          <p:nvPr/>
        </p:nvSpPr>
        <p:spPr>
          <a:xfrm flipV="1">
            <a:off x="4568395" y="4891413"/>
            <a:ext cx="1" cy="1045863"/>
          </a:xfrm>
          <a:prstGeom prst="line">
            <a:avLst/>
          </a:prstGeom>
          <a:ln w="25400">
            <a:solidFill>
              <a:srgbClr val="525565"/>
            </a:solidFill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1" name="Circle"/>
          <p:cNvSpPr/>
          <p:nvPr/>
        </p:nvSpPr>
        <p:spPr>
          <a:xfrm>
            <a:off x="4330464" y="3556406"/>
            <a:ext cx="483072" cy="48307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2" name="Circle"/>
          <p:cNvSpPr/>
          <p:nvPr/>
        </p:nvSpPr>
        <p:spPr>
          <a:xfrm>
            <a:off x="3432175" y="2649537"/>
            <a:ext cx="2286001" cy="2286001"/>
          </a:xfrm>
          <a:prstGeom prst="ellipse">
            <a:avLst/>
          </a:prstGeom>
          <a:ln w="76200">
            <a:solidFill>
              <a:srgbClr val="F6C646"/>
            </a:solidFill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2000" fill="hold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xit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" dur="2000" fill="hold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" dur="2000" fill="hold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4853 0.063956" origin="layout" pathEditMode="relative">
                                      <p:cBhvr>
                                        <p:cTn id="23" dur="125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2292 0.057501" origin="layout" pathEditMode="relative">
                                      <p:cBhvr>
                                        <p:cTn id="26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287 -0.136209" origin="layout" pathEditMode="relative">
                                      <p:cBhvr>
                                        <p:cTn id="29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2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1" grpId="4"/>
      <p:bldP build="whole" bldLvl="1" animBg="1" rev="0" advAuto="0" spid="792" grpId="9"/>
      <p:bldP build="whole" bldLvl="1" animBg="1" rev="0" advAuto="0" spid="788" grpId="1"/>
      <p:bldP build="whole" bldLvl="1" animBg="1" rev="0" advAuto="0" spid="790" grpId="3"/>
      <p:bldP build="whole" bldLvl="1" animBg="1" rev="0" advAuto="0" spid="784" grpId="8"/>
      <p:bldP build="whole" bldLvl="1" animBg="1" rev="0" advAuto="0" spid="789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he essence of Level B growth"/>
          <p:cNvSpPr txBox="1"/>
          <p:nvPr>
            <p:ph type="title" idx="4294967295"/>
          </p:nvPr>
        </p:nvSpPr>
        <p:spPr>
          <a:xfrm>
            <a:off x="175591" y="87243"/>
            <a:ext cx="731965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The essence of Level B growth</a:t>
            </a:r>
          </a:p>
        </p:txBody>
      </p:sp>
      <p:sp>
        <p:nvSpPr>
          <p:cNvPr id="797" name="Rectangle"/>
          <p:cNvSpPr/>
          <p:nvPr/>
        </p:nvSpPr>
        <p:spPr>
          <a:xfrm>
            <a:off x="-64809" y="1616357"/>
            <a:ext cx="9273618" cy="4373951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8" name="Rectangle"/>
          <p:cNvSpPr/>
          <p:nvPr/>
        </p:nvSpPr>
        <p:spPr>
          <a:xfrm>
            <a:off x="6988176" y="1621438"/>
            <a:ext cx="2150958" cy="4373951"/>
          </a:xfrm>
          <a:prstGeom prst="rect">
            <a:avLst/>
          </a:prstGeom>
          <a:solidFill>
            <a:srgbClr val="63677B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9" name="Rectangle"/>
          <p:cNvSpPr/>
          <p:nvPr/>
        </p:nvSpPr>
        <p:spPr>
          <a:xfrm>
            <a:off x="-23913" y="1621438"/>
            <a:ext cx="2094272" cy="4373951"/>
          </a:xfrm>
          <a:prstGeom prst="rect">
            <a:avLst/>
          </a:prstGeom>
          <a:solidFill>
            <a:srgbClr val="63677B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00" name="Line"/>
          <p:cNvSpPr/>
          <p:nvPr/>
        </p:nvSpPr>
        <p:spPr>
          <a:xfrm rot="2580000">
            <a:off x="3542411" y="2583708"/>
            <a:ext cx="2208338" cy="200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01" name="A"/>
          <p:cNvSpPr txBox="1"/>
          <p:nvPr/>
        </p:nvSpPr>
        <p:spPr>
          <a:xfrm>
            <a:off x="2333625" y="3582987"/>
            <a:ext cx="739775" cy="82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802" name="Line"/>
          <p:cNvSpPr/>
          <p:nvPr/>
        </p:nvSpPr>
        <p:spPr>
          <a:xfrm rot="13380000">
            <a:off x="3474213" y="3709141"/>
            <a:ext cx="2208339" cy="200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73" h="21600" fill="norm" stroke="1" extrusionOk="0">
                <a:moveTo>
                  <a:pt x="71" y="21600"/>
                </a:moveTo>
                <a:cubicBezTo>
                  <a:pt x="71" y="21600"/>
                  <a:pt x="-2227" y="0"/>
                  <a:pt x="19373" y="0"/>
                </a:cubicBezTo>
              </a:path>
            </a:pathLst>
          </a:custGeom>
          <a:ln w="1270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03" name="Rectangle"/>
          <p:cNvSpPr/>
          <p:nvPr/>
        </p:nvSpPr>
        <p:spPr>
          <a:xfrm>
            <a:off x="3278087" y="1621438"/>
            <a:ext cx="2459136" cy="4363790"/>
          </a:xfrm>
          <a:prstGeom prst="rect">
            <a:avLst/>
          </a:prstGeom>
          <a:solidFill>
            <a:srgbClr val="63677B">
              <a:alpha val="745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04" name="B"/>
          <p:cNvSpPr txBox="1"/>
          <p:nvPr/>
        </p:nvSpPr>
        <p:spPr>
          <a:xfrm>
            <a:off x="5884862" y="3579812"/>
            <a:ext cx="739776" cy="82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805" name="Level A Growth"/>
          <p:cNvSpPr txBox="1"/>
          <p:nvPr/>
        </p:nvSpPr>
        <p:spPr>
          <a:xfrm>
            <a:off x="2110263" y="1663700"/>
            <a:ext cx="1128238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0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Level A Growth</a:t>
            </a:r>
          </a:p>
        </p:txBody>
      </p:sp>
      <p:sp>
        <p:nvSpPr>
          <p:cNvPr id="806" name="Level B Growth"/>
          <p:cNvSpPr txBox="1"/>
          <p:nvPr/>
        </p:nvSpPr>
        <p:spPr>
          <a:xfrm>
            <a:off x="5721826" y="1689100"/>
            <a:ext cx="1188721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i="0" sz="2000"/>
            </a:lvl1pPr>
          </a:lstStyle>
          <a:p>
            <a:pPr/>
            <a:r>
              <a:t>Level B Growth</a:t>
            </a:r>
          </a:p>
        </p:txBody>
      </p:sp>
      <p:sp>
        <p:nvSpPr>
          <p:cNvPr id="807" name="Starting Point"/>
          <p:cNvSpPr txBox="1"/>
          <p:nvPr/>
        </p:nvSpPr>
        <p:spPr>
          <a:xfrm>
            <a:off x="414020" y="1860550"/>
            <a:ext cx="142363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Starting Point</a:t>
            </a:r>
          </a:p>
        </p:txBody>
      </p:sp>
      <p:sp>
        <p:nvSpPr>
          <p:cNvPr id="808" name="Ongoing Process"/>
          <p:cNvSpPr txBox="1"/>
          <p:nvPr/>
        </p:nvSpPr>
        <p:spPr>
          <a:xfrm>
            <a:off x="3789045" y="1860550"/>
            <a:ext cx="162043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Ongoing Process</a:t>
            </a:r>
          </a:p>
        </p:txBody>
      </p:sp>
      <p:sp>
        <p:nvSpPr>
          <p:cNvPr id="809" name="Goal"/>
          <p:cNvSpPr txBox="1"/>
          <p:nvPr/>
        </p:nvSpPr>
        <p:spPr>
          <a:xfrm>
            <a:off x="7767320" y="1866900"/>
            <a:ext cx="739776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b="0" i="0"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Goal</a:t>
            </a:r>
          </a:p>
        </p:txBody>
      </p:sp>
      <p:sp>
        <p:nvSpPr>
          <p:cNvPr id="810" name="Line"/>
          <p:cNvSpPr/>
          <p:nvPr/>
        </p:nvSpPr>
        <p:spPr>
          <a:xfrm>
            <a:off x="2430462" y="2667000"/>
            <a:ext cx="684213" cy="0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11" name="Line"/>
          <p:cNvSpPr/>
          <p:nvPr/>
        </p:nvSpPr>
        <p:spPr>
          <a:xfrm>
            <a:off x="6102350" y="2667000"/>
            <a:ext cx="684213" cy="0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12" name="I am only aware of one world"/>
          <p:cNvSpPr txBox="1"/>
          <p:nvPr/>
        </p:nvSpPr>
        <p:spPr>
          <a:xfrm>
            <a:off x="94830" y="2266791"/>
            <a:ext cx="18135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1900">
                <a:solidFill>
                  <a:srgbClr val="F6C646"/>
                </a:solidFill>
              </a:defRPr>
            </a:lvl1pPr>
          </a:lstStyle>
          <a:p>
            <a:pPr/>
            <a:r>
              <a:t>I am only aware of one world</a:t>
            </a:r>
          </a:p>
        </p:txBody>
      </p:sp>
      <p:sp>
        <p:nvSpPr>
          <p:cNvPr id="813" name="I perceive nine different worlds"/>
          <p:cNvSpPr txBox="1"/>
          <p:nvPr/>
        </p:nvSpPr>
        <p:spPr>
          <a:xfrm>
            <a:off x="3679507" y="2203450"/>
            <a:ext cx="1813561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1900">
                <a:solidFill>
                  <a:srgbClr val="F6C646"/>
                </a:solidFill>
              </a:defRPr>
            </a:lvl1pPr>
          </a:lstStyle>
          <a:p>
            <a:pPr/>
            <a:r>
              <a:t>I perceive nine different worlds</a:t>
            </a:r>
          </a:p>
        </p:txBody>
      </p:sp>
      <p:sp>
        <p:nvSpPr>
          <p:cNvPr id="814" name="I know there is one world with nine cultures"/>
          <p:cNvSpPr txBox="1"/>
          <p:nvPr/>
        </p:nvSpPr>
        <p:spPr>
          <a:xfrm>
            <a:off x="7081519" y="2203450"/>
            <a:ext cx="1813561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0" sz="1900">
                <a:solidFill>
                  <a:srgbClr val="F6C646"/>
                </a:solidFill>
              </a:defRPr>
            </a:lvl1pPr>
          </a:lstStyle>
          <a:p>
            <a:pPr/>
            <a:r>
              <a:t>I know there is one world with nine cultures</a:t>
            </a:r>
          </a:p>
        </p:txBody>
      </p:sp>
      <p:sp>
        <p:nvSpPr>
          <p:cNvPr id="815" name="Eureka experiences"/>
          <p:cNvSpPr txBox="1"/>
          <p:nvPr/>
        </p:nvSpPr>
        <p:spPr>
          <a:xfrm>
            <a:off x="2062162" y="5362575"/>
            <a:ext cx="118872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rPr i="1"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Eureka</a:t>
            </a:r>
            <a:r>
              <a:rPr b="1">
                <a:latin typeface="Trebuchet MS"/>
                <a:ea typeface="Trebuchet MS"/>
                <a:cs typeface="Trebuchet MS"/>
                <a:sym typeface="Trebuchet MS"/>
              </a:rPr>
              <a:t> experiences</a:t>
            </a:r>
          </a:p>
        </p:txBody>
      </p:sp>
      <p:sp>
        <p:nvSpPr>
          <p:cNvPr id="816" name="Dark night experiences"/>
          <p:cNvSpPr txBox="1"/>
          <p:nvPr/>
        </p:nvSpPr>
        <p:spPr>
          <a:xfrm>
            <a:off x="5784532" y="5357812"/>
            <a:ext cx="116490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0" i="0" sz="14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pPr>
            <a:r>
              <a:rPr i="1">
                <a:latin typeface="Mulish ExtraLight Regular"/>
                <a:ea typeface="Mulish ExtraLight Regular"/>
                <a:cs typeface="Mulish ExtraLight Regular"/>
                <a:sym typeface="Mulish ExtraLight Regular"/>
              </a:rPr>
              <a:t>Dark night</a:t>
            </a:r>
            <a:r>
              <a:rPr b="1">
                <a:latin typeface="Trebuchet MS"/>
                <a:ea typeface="Trebuchet MS"/>
                <a:cs typeface="Trebuchet MS"/>
                <a:sym typeface="Trebuchet MS"/>
              </a:rPr>
              <a:t> experiences</a:t>
            </a:r>
          </a:p>
        </p:txBody>
      </p:sp>
      <p:sp>
        <p:nvSpPr>
          <p:cNvPr id="817" name="Phase 1: I only see my own world; others don’t exist…"/>
          <p:cNvSpPr txBox="1"/>
          <p:nvPr/>
        </p:nvSpPr>
        <p:spPr>
          <a:xfrm rot="16200000">
            <a:off x="-321152" y="3937158"/>
            <a:ext cx="2497774" cy="118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1</a:t>
            </a:r>
            <a:r>
              <a:rPr b="0" i="0"/>
              <a:t>: I only see my own world; others don’t exist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b="0" i="0" sz="1400">
                <a:solidFill>
                  <a:srgbClr val="000000"/>
                </a:solidFill>
              </a:defRPr>
            </a:pPr>
          </a:p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2</a:t>
            </a:r>
            <a:r>
              <a:rPr b="0" i="0"/>
              <a:t>: Other worlds are perceived but deemed false</a:t>
            </a:r>
          </a:p>
        </p:txBody>
      </p:sp>
      <p:sp>
        <p:nvSpPr>
          <p:cNvPr id="818" name="Phase 1: There are nine worlds,  but my world is superior…"/>
          <p:cNvSpPr txBox="1"/>
          <p:nvPr/>
        </p:nvSpPr>
        <p:spPr>
          <a:xfrm rot="16200000">
            <a:off x="3009899" y="3558857"/>
            <a:ext cx="2991486" cy="145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1</a:t>
            </a:r>
            <a:r>
              <a:rPr b="0" i="0"/>
              <a:t>: There are nine worlds,  but my world is superior</a:t>
            </a:r>
            <a:endParaRPr b="0" i="0"/>
          </a:p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</a:p>
          <a:p>
            <a:pPr algn="l">
              <a:lnSpc>
                <a:spcPct val="80000"/>
              </a:lnSpc>
              <a:spcBef>
                <a:spcPts val="1000"/>
              </a:spcBef>
              <a:defRPr b="0" i="0" sz="1400">
                <a:solidFill>
                  <a:srgbClr val="000000"/>
                </a:solidFill>
              </a:defRPr>
            </a:pPr>
          </a:p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2</a:t>
            </a:r>
            <a:r>
              <a:rPr b="0" i="0"/>
              <a:t>: There are nine worlds     of equal value</a:t>
            </a:r>
          </a:p>
        </p:txBody>
      </p:sp>
      <p:sp>
        <p:nvSpPr>
          <p:cNvPr id="819" name="Phase 1: I depend on others    to be different in order to grow…"/>
          <p:cNvSpPr txBox="1"/>
          <p:nvPr/>
        </p:nvSpPr>
        <p:spPr>
          <a:xfrm rot="16200000">
            <a:off x="6619398" y="3843496"/>
            <a:ext cx="2678749" cy="118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1</a:t>
            </a:r>
            <a:r>
              <a:rPr b="0" i="0"/>
              <a:t>: I depend on others    to be different in order to grow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b="0" i="0" sz="1400">
                <a:solidFill>
                  <a:srgbClr val="000000"/>
                </a:solidFill>
              </a:defRPr>
            </a:pPr>
          </a:p>
          <a:p>
            <a:pPr algn="l">
              <a:lnSpc>
                <a:spcPct val="80000"/>
              </a:lnSpc>
              <a:spcBef>
                <a:spcPts val="800"/>
              </a:spcBef>
              <a:defRPr sz="1400">
                <a:solidFill>
                  <a:srgbClr val="000000"/>
                </a:solidFill>
              </a:defRPr>
            </a:pPr>
            <a:r>
              <a:t>Phase 2</a:t>
            </a:r>
            <a:r>
              <a:rPr b="0" i="0"/>
              <a:t>: Others need my unique contribution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Class="entr" nodeType="with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Class="entr" nodeType="with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click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Class="entr" nodeType="with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8" grpId="12"/>
      <p:bldP build="whole" bldLvl="1" animBg="1" rev="0" advAuto="0" spid="803" grpId="3"/>
      <p:bldP build="whole" bldLvl="1" animBg="1" rev="0" advAuto="0" spid="810" grpId="10"/>
      <p:bldP build="whole" bldLvl="1" animBg="1" rev="0" advAuto="0" spid="816" grpId="14"/>
      <p:bldP build="whole" bldLvl="1" animBg="1" rev="0" advAuto="0" spid="797" grpId="1"/>
      <p:bldP build="p" bldLvl="5" animBg="1" rev="0" advAuto="0" spid="817" grpId="9"/>
      <p:bldP build="whole" bldLvl="1" animBg="1" rev="0" advAuto="0" spid="811" grpId="15"/>
      <p:bldP build="whole" bldLvl="1" animBg="1" rev="0" advAuto="0" spid="799" grpId="2"/>
      <p:bldP build="whole" bldLvl="1" animBg="1" rev="0" advAuto="0" spid="814" grpId="16"/>
      <p:bldP build="whole" bldLvl="1" animBg="1" rev="0" advAuto="0" spid="813" grpId="11"/>
      <p:bldP build="whole" bldLvl="1" animBg="1" rev="0" advAuto="0" spid="809" grpId="7"/>
      <p:bldP build="p" bldLvl="5" animBg="1" rev="0" advAuto="0" spid="819" grpId="17"/>
      <p:bldP build="whole" bldLvl="1" animBg="1" rev="0" advAuto="0" spid="815" grpId="13"/>
      <p:bldP build="whole" bldLvl="1" animBg="1" rev="0" advAuto="0" spid="812" grpId="8"/>
      <p:bldP build="whole" bldLvl="1" animBg="1" rev="0" advAuto="0" spid="808" grpId="6"/>
      <p:bldP build="whole" bldLvl="1" animBg="1" rev="0" advAuto="0" spid="798" grpId="4"/>
      <p:bldP build="whole" bldLvl="1" animBg="1" rev="0" advAuto="0" spid="807" grpId="5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ounded Rectangle"/>
          <p:cNvSpPr/>
          <p:nvPr/>
        </p:nvSpPr>
        <p:spPr>
          <a:xfrm>
            <a:off x="2667000" y="1722437"/>
            <a:ext cx="4419600" cy="4191001"/>
          </a:xfrm>
          <a:prstGeom prst="roundRect">
            <a:avLst>
              <a:gd name="adj" fmla="val 6111"/>
            </a:avLst>
          </a:prstGeom>
          <a:solidFill>
            <a:srgbClr val="FFC40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spcBef>
                <a:spcPts val="0"/>
              </a:spcBef>
              <a:defRPr b="0" i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24" name="Arrow"/>
          <p:cNvSpPr/>
          <p:nvPr/>
        </p:nvSpPr>
        <p:spPr>
          <a:xfrm rot="16200000">
            <a:off x="1737790" y="3337106"/>
            <a:ext cx="3915820" cy="1270001"/>
          </a:xfrm>
          <a:prstGeom prst="rightArrow">
            <a:avLst>
              <a:gd name="adj1" fmla="val 71450"/>
              <a:gd name="adj2" fmla="val 668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827" name="Group"/>
          <p:cNvGrpSpPr/>
          <p:nvPr/>
        </p:nvGrpSpPr>
        <p:grpSpPr>
          <a:xfrm>
            <a:off x="2662832" y="4025676"/>
            <a:ext cx="4427936" cy="483048"/>
            <a:chOff x="0" y="0"/>
            <a:chExt cx="4427934" cy="483047"/>
          </a:xfrm>
        </p:grpSpPr>
        <p:sp>
          <p:nvSpPr>
            <p:cNvPr id="825" name="Rectangle"/>
            <p:cNvSpPr/>
            <p:nvPr/>
          </p:nvSpPr>
          <p:spPr>
            <a:xfrm>
              <a:off x="0" y="0"/>
              <a:ext cx="4427935" cy="483048"/>
            </a:xfrm>
            <a:prstGeom prst="rect">
              <a:avLst/>
            </a:prstGeom>
            <a:solidFill>
              <a:srgbClr val="FFD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26" name="Rectangle"/>
            <p:cNvSpPr/>
            <p:nvPr/>
          </p:nvSpPr>
          <p:spPr>
            <a:xfrm>
              <a:off x="665867" y="0"/>
              <a:ext cx="684318" cy="483048"/>
            </a:xfrm>
            <a:prstGeom prst="rect">
              <a:avLst/>
            </a:prstGeom>
            <a:solidFill>
              <a:srgbClr val="FFD1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0"/>
                </a:spcBef>
                <a:defRPr b="0" i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828" name="The essence of spiritual maturity"/>
          <p:cNvSpPr txBox="1"/>
          <p:nvPr>
            <p:ph type="title" idx="4294967295"/>
          </p:nvPr>
        </p:nvSpPr>
        <p:spPr>
          <a:xfrm>
            <a:off x="727765" y="248919"/>
            <a:ext cx="768847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The essence of spiritual maturity</a:t>
            </a:r>
          </a:p>
        </p:txBody>
      </p:sp>
      <p:sp>
        <p:nvSpPr>
          <p:cNvPr id="829" name="Your attitude toward the opposing pole:"/>
          <p:cNvSpPr txBox="1"/>
          <p:nvPr/>
        </p:nvSpPr>
        <p:spPr>
          <a:xfrm>
            <a:off x="4617720" y="1797050"/>
            <a:ext cx="2346961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sz="16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Your attitude toward the opposing pole:</a:t>
            </a:r>
          </a:p>
        </p:txBody>
      </p:sp>
      <p:sp>
        <p:nvSpPr>
          <p:cNvPr id="830" name="involved"/>
          <p:cNvSpPr txBox="1"/>
          <p:nvPr/>
        </p:nvSpPr>
        <p:spPr>
          <a:xfrm>
            <a:off x="4617720" y="2987675"/>
            <a:ext cx="2346961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/>
            <a:r>
              <a:t>involved</a:t>
            </a:r>
          </a:p>
        </p:txBody>
      </p:sp>
      <p:sp>
        <p:nvSpPr>
          <p:cNvPr id="831" name="respectful"/>
          <p:cNvSpPr txBox="1"/>
          <p:nvPr/>
        </p:nvSpPr>
        <p:spPr>
          <a:xfrm>
            <a:off x="4617720" y="3536950"/>
            <a:ext cx="2346961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/>
            <a:r>
              <a:t>respectful</a:t>
            </a:r>
          </a:p>
        </p:txBody>
      </p:sp>
      <p:sp>
        <p:nvSpPr>
          <p:cNvPr id="832" name="impartial"/>
          <p:cNvSpPr txBox="1"/>
          <p:nvPr/>
        </p:nvSpPr>
        <p:spPr>
          <a:xfrm>
            <a:off x="4617720" y="4087812"/>
            <a:ext cx="234696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/>
            <a:r>
              <a:t>impartial</a:t>
            </a:r>
          </a:p>
        </p:txBody>
      </p:sp>
      <p:sp>
        <p:nvSpPr>
          <p:cNvPr id="833" name="skeptical"/>
          <p:cNvSpPr txBox="1"/>
          <p:nvPr/>
        </p:nvSpPr>
        <p:spPr>
          <a:xfrm>
            <a:off x="4617720" y="4603750"/>
            <a:ext cx="2346961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/>
            <a:r>
              <a:t>skeptical</a:t>
            </a:r>
          </a:p>
        </p:txBody>
      </p:sp>
      <p:sp>
        <p:nvSpPr>
          <p:cNvPr id="834" name="hostile/ignorant"/>
          <p:cNvSpPr txBox="1"/>
          <p:nvPr/>
        </p:nvSpPr>
        <p:spPr>
          <a:xfrm>
            <a:off x="4617720" y="5119687"/>
            <a:ext cx="234696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/>
            </a:lvl1pPr>
          </a:lstStyle>
          <a:p>
            <a:pPr/>
            <a:r>
              <a:t>hostile/ignorant</a:t>
            </a:r>
          </a:p>
        </p:txBody>
      </p:sp>
      <p:sp>
        <p:nvSpPr>
          <p:cNvPr id="835" name="+ 2"/>
          <p:cNvSpPr txBox="1"/>
          <p:nvPr/>
        </p:nvSpPr>
        <p:spPr>
          <a:xfrm>
            <a:off x="3398520" y="2987675"/>
            <a:ext cx="5943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+ 2</a:t>
            </a:r>
          </a:p>
        </p:txBody>
      </p:sp>
      <p:sp>
        <p:nvSpPr>
          <p:cNvPr id="836" name="+ 1"/>
          <p:cNvSpPr txBox="1"/>
          <p:nvPr/>
        </p:nvSpPr>
        <p:spPr>
          <a:xfrm>
            <a:off x="3398520" y="3536950"/>
            <a:ext cx="5943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+ 1</a:t>
            </a:r>
          </a:p>
        </p:txBody>
      </p:sp>
      <p:sp>
        <p:nvSpPr>
          <p:cNvPr id="837" name="0"/>
          <p:cNvSpPr txBox="1"/>
          <p:nvPr/>
        </p:nvSpPr>
        <p:spPr>
          <a:xfrm>
            <a:off x="3398520" y="4087812"/>
            <a:ext cx="5943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   0</a:t>
            </a:r>
          </a:p>
        </p:txBody>
      </p:sp>
      <p:sp>
        <p:nvSpPr>
          <p:cNvPr id="838" name="- 1"/>
          <p:cNvSpPr txBox="1"/>
          <p:nvPr/>
        </p:nvSpPr>
        <p:spPr>
          <a:xfrm>
            <a:off x="3398520" y="4603750"/>
            <a:ext cx="594361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- 1</a:t>
            </a:r>
          </a:p>
        </p:txBody>
      </p:sp>
      <p:sp>
        <p:nvSpPr>
          <p:cNvPr id="839" name="- 2"/>
          <p:cNvSpPr txBox="1"/>
          <p:nvPr/>
        </p:nvSpPr>
        <p:spPr>
          <a:xfrm>
            <a:off x="3398520" y="5119687"/>
            <a:ext cx="5943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F6C646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- 2</a:t>
            </a:r>
          </a:p>
        </p:txBody>
      </p:sp>
      <p:sp>
        <p:nvSpPr>
          <p:cNvPr id="840" name="0"/>
          <p:cNvSpPr txBox="1"/>
          <p:nvPr/>
        </p:nvSpPr>
        <p:spPr>
          <a:xfrm>
            <a:off x="3398520" y="4087812"/>
            <a:ext cx="5943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0" i="0" sz="1600">
                <a:solidFill>
                  <a:srgbClr val="525565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   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1" grpId="9"/>
      <p:bldP build="whole" bldLvl="1" animBg="1" rev="0" advAuto="0" spid="837" grpId="6"/>
      <p:bldP build="whole" bldLvl="1" animBg="1" rev="0" advAuto="0" spid="824" grpId="1"/>
      <p:bldP build="whole" bldLvl="1" animBg="1" rev="0" advAuto="0" spid="833" grpId="5"/>
      <p:bldP build="whole" bldLvl="1" animBg="1" rev="0" advAuto="0" spid="834" grpId="3"/>
      <p:bldP build="whole" bldLvl="1" animBg="1" rev="0" advAuto="0" spid="827" grpId="12"/>
      <p:bldP build="whole" bldLvl="1" animBg="1" rev="0" advAuto="0" spid="838" grpId="4"/>
      <p:bldP build="whole" bldLvl="1" animBg="1" rev="0" advAuto="0" spid="836" grpId="8"/>
      <p:bldP build="whole" bldLvl="1" animBg="1" rev="0" advAuto="0" spid="840" grpId="13"/>
      <p:bldP build="whole" bldLvl="1" animBg="1" rev="0" advAuto="0" spid="832" grpId="7"/>
      <p:bldP build="whole" bldLvl="1" animBg="1" rev="0" advAuto="0" spid="839" grpId="2"/>
      <p:bldP build="whole" bldLvl="1" animBg="1" rev="0" advAuto="0" spid="830" grpId="11"/>
      <p:bldP build="whole" bldLvl="1" animBg="1" rev="0" advAuto="0" spid="835" grpId="1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Change is possible"/>
          <p:cNvSpPr txBox="1"/>
          <p:nvPr>
            <p:ph type="title" idx="4294967295"/>
          </p:nvPr>
        </p:nvSpPr>
        <p:spPr>
          <a:xfrm>
            <a:off x="838752" y="547756"/>
            <a:ext cx="61722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Change is possible</a:t>
            </a:r>
          </a:p>
        </p:txBody>
      </p:sp>
      <p:sp>
        <p:nvSpPr>
          <p:cNvPr id="846" name="The kingdom of God manifests itself…"/>
          <p:cNvSpPr txBox="1"/>
          <p:nvPr/>
        </p:nvSpPr>
        <p:spPr>
          <a:xfrm>
            <a:off x="2503998" y="3282536"/>
            <a:ext cx="431284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The kingdom of God manifests itself…</a:t>
            </a:r>
          </a:p>
        </p:txBody>
      </p:sp>
      <p:sp>
        <p:nvSpPr>
          <p:cNvPr id="847" name="in a changed society"/>
          <p:cNvSpPr txBox="1"/>
          <p:nvPr/>
        </p:nvSpPr>
        <p:spPr>
          <a:xfrm>
            <a:off x="2784601" y="1714018"/>
            <a:ext cx="357479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 a changed society</a:t>
            </a:r>
          </a:p>
        </p:txBody>
      </p:sp>
      <p:sp>
        <p:nvSpPr>
          <p:cNvPr id="848" name="in heaven"/>
          <p:cNvSpPr txBox="1"/>
          <p:nvPr/>
        </p:nvSpPr>
        <p:spPr>
          <a:xfrm>
            <a:off x="6341829" y="5071098"/>
            <a:ext cx="173598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 heaven</a:t>
            </a:r>
          </a:p>
        </p:txBody>
      </p:sp>
      <p:sp>
        <p:nvSpPr>
          <p:cNvPr id="849" name="within you"/>
          <p:cNvSpPr txBox="1"/>
          <p:nvPr/>
        </p:nvSpPr>
        <p:spPr>
          <a:xfrm>
            <a:off x="970157" y="5071098"/>
            <a:ext cx="187680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within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7" grpId="1"/>
      <p:bldP build="whole" bldLvl="1" animBg="1" rev="0" advAuto="0" spid="849" grpId="3"/>
      <p:bldP build="whole" bldLvl="1" animBg="1" rev="0" advAuto="0" spid="848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The 3 Colors of Your Spirituality"/>
          <p:cNvSpPr txBox="1"/>
          <p:nvPr>
            <p:ph type="title" idx="4294967295"/>
          </p:nvPr>
        </p:nvSpPr>
        <p:spPr>
          <a:xfrm>
            <a:off x="1171713" y="396460"/>
            <a:ext cx="7585533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The 3 Colors of Your Spirituality</a:t>
            </a:r>
          </a:p>
        </p:txBody>
      </p:sp>
      <p:pic>
        <p:nvPicPr>
          <p:cNvPr id="854" name="The_3_Colors_of_Your_Spirituality_small" descr="The_3_Colors_of_Your_Spirituality_sm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625600"/>
            <a:ext cx="3027363" cy="431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3499" dir="2700000">
              <a:srgbClr val="808080">
                <a:alpha val="74996"/>
              </a:srgbClr>
            </a:outerShdw>
          </a:effectLst>
        </p:spPr>
      </p:pic>
      <p:pic>
        <p:nvPicPr>
          <p:cNvPr id="855" name="3coysimp" descr="3coysim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1625600"/>
            <a:ext cx="3022600" cy="431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3499" dir="2700000">
              <a:srgbClr val="808080">
                <a:alpha val="74996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logo-on-light.png" descr="logo-on-light.png"/>
          <p:cNvPicPr>
            <a:picLocks noChangeAspect="1"/>
          </p:cNvPicPr>
          <p:nvPr/>
        </p:nvPicPr>
        <p:blipFill>
          <a:blip r:embed="rId2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ncd.life"/>
          <p:cNvSpPr txBox="1"/>
          <p:nvPr/>
        </p:nvSpPr>
        <p:spPr>
          <a:xfrm>
            <a:off x="3615816" y="1437793"/>
            <a:ext cx="191236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i="0" sz="4200">
                <a:solidFill>
                  <a:srgbClr val="000000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ncd.life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"/>
          <p:cNvSpPr/>
          <p:nvPr/>
        </p:nvSpPr>
        <p:spPr>
          <a:xfrm>
            <a:off x="-64809" y="1616357"/>
            <a:ext cx="9273618" cy="4373951"/>
          </a:xfrm>
          <a:prstGeom prst="rect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" name="What is radical balance?"/>
          <p:cNvSpPr txBox="1"/>
          <p:nvPr>
            <p:ph type="title" idx="4294967295"/>
          </p:nvPr>
        </p:nvSpPr>
        <p:spPr>
          <a:xfrm>
            <a:off x="348681" y="300164"/>
            <a:ext cx="678180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What is radical balance?</a:t>
            </a:r>
          </a:p>
        </p:txBody>
      </p:sp>
      <p:sp>
        <p:nvSpPr>
          <p:cNvPr id="51" name="nominal"/>
          <p:cNvSpPr txBox="1"/>
          <p:nvPr/>
        </p:nvSpPr>
        <p:spPr>
          <a:xfrm>
            <a:off x="922019" y="3446462"/>
            <a:ext cx="249936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nominal</a:t>
            </a:r>
          </a:p>
        </p:txBody>
      </p:sp>
      <p:sp>
        <p:nvSpPr>
          <p:cNvPr id="52" name="radical"/>
          <p:cNvSpPr txBox="1"/>
          <p:nvPr/>
        </p:nvSpPr>
        <p:spPr>
          <a:xfrm>
            <a:off x="5621020" y="3421062"/>
            <a:ext cx="24993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radical</a:t>
            </a:r>
          </a:p>
        </p:txBody>
      </p:sp>
      <p:sp>
        <p:nvSpPr>
          <p:cNvPr id="53" name="Line"/>
          <p:cNvSpPr/>
          <p:nvPr/>
        </p:nvSpPr>
        <p:spPr>
          <a:xfrm>
            <a:off x="3098800" y="3721100"/>
            <a:ext cx="2879725" cy="0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4" name="Line"/>
          <p:cNvSpPr/>
          <p:nvPr/>
        </p:nvSpPr>
        <p:spPr>
          <a:xfrm flipV="1">
            <a:off x="4495164" y="2280284"/>
            <a:ext cx="1" cy="2879726"/>
          </a:xfrm>
          <a:prstGeom prst="line">
            <a:avLst/>
          </a:prstGeom>
          <a:ln w="1270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 algn="l" defTabSz="914400">
              <a:spcBef>
                <a:spcPts val="0"/>
              </a:spcBef>
              <a:defRPr b="0" i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" name="balanced"/>
          <p:cNvSpPr txBox="1"/>
          <p:nvPr/>
        </p:nvSpPr>
        <p:spPr>
          <a:xfrm>
            <a:off x="3246120" y="1655762"/>
            <a:ext cx="249936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balanced</a:t>
            </a:r>
          </a:p>
        </p:txBody>
      </p:sp>
      <p:sp>
        <p:nvSpPr>
          <p:cNvPr id="56" name="imbalanced"/>
          <p:cNvSpPr txBox="1"/>
          <p:nvPr/>
        </p:nvSpPr>
        <p:spPr>
          <a:xfrm>
            <a:off x="3246120" y="5257800"/>
            <a:ext cx="2499361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imbalanced</a:t>
            </a:r>
          </a:p>
        </p:txBody>
      </p:sp>
      <p:sp>
        <p:nvSpPr>
          <p:cNvPr id="57" name="A"/>
          <p:cNvSpPr txBox="1"/>
          <p:nvPr/>
        </p:nvSpPr>
        <p:spPr>
          <a:xfrm>
            <a:off x="3657600" y="3981450"/>
            <a:ext cx="57785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8" name="B"/>
          <p:cNvSpPr txBox="1"/>
          <p:nvPr/>
        </p:nvSpPr>
        <p:spPr>
          <a:xfrm>
            <a:off x="4756150" y="3981450"/>
            <a:ext cx="57785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59" name="C"/>
          <p:cNvSpPr txBox="1"/>
          <p:nvPr/>
        </p:nvSpPr>
        <p:spPr>
          <a:xfrm>
            <a:off x="3657600" y="2882900"/>
            <a:ext cx="57785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60" name="D"/>
          <p:cNvSpPr txBox="1"/>
          <p:nvPr/>
        </p:nvSpPr>
        <p:spPr>
          <a:xfrm>
            <a:off x="4756150" y="2882900"/>
            <a:ext cx="57785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2200"/>
              </a:spcBef>
              <a:defRPr b="0" i="0" sz="2800"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7"/>
      <p:bldP build="whole" bldLvl="1" animBg="1" rev="0" advAuto="0" spid="58" grpId="9"/>
      <p:bldP build="whole" bldLvl="1" animBg="1" rev="0" advAuto="0" spid="59" grpId="10"/>
      <p:bldP build="whole" bldLvl="1" animBg="1" rev="0" advAuto="0" spid="60" grpId="11"/>
      <p:bldP build="whole" bldLvl="1" animBg="1" rev="0" advAuto="0" spid="54" grpId="3"/>
      <p:bldP build="whole" bldLvl="1" animBg="1" rev="0" advAuto="0" spid="56" grpId="2"/>
      <p:bldP build="whole" bldLvl="1" animBg="1" rev="0" advAuto="0" spid="53" grpId="6"/>
      <p:bldP build="whole" bldLvl="1" animBg="1" rev="0" advAuto="0" spid="51" grpId="5"/>
      <p:bldP build="whole" bldLvl="1" animBg="1" rev="0" advAuto="0" spid="55" grpId="4"/>
      <p:bldP build="whole" bldLvl="1" animBg="1" rev="0" advAuto="0" spid="57" grpId="8"/>
      <p:bldP build="whole" bldLvl="1" animBg="1" rev="0" advAuto="0"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world"/>
          <p:cNvSpPr txBox="1"/>
          <p:nvPr/>
        </p:nvSpPr>
        <p:spPr>
          <a:xfrm>
            <a:off x="4032935" y="1714018"/>
            <a:ext cx="107813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world</a:t>
            </a:r>
          </a:p>
        </p:txBody>
      </p:sp>
      <p:sp>
        <p:nvSpPr>
          <p:cNvPr id="66" name="Word"/>
          <p:cNvSpPr txBox="1"/>
          <p:nvPr/>
        </p:nvSpPr>
        <p:spPr>
          <a:xfrm>
            <a:off x="6444394" y="5071098"/>
            <a:ext cx="104825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Word</a:t>
            </a:r>
          </a:p>
        </p:txBody>
      </p:sp>
      <p:sp>
        <p:nvSpPr>
          <p:cNvPr id="67" name="Spirit"/>
          <p:cNvSpPr txBox="1"/>
          <p:nvPr/>
        </p:nvSpPr>
        <p:spPr>
          <a:xfrm>
            <a:off x="1589028" y="5071098"/>
            <a:ext cx="101412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Spirit</a:t>
            </a:r>
          </a:p>
        </p:txBody>
      </p:sp>
      <p:sp>
        <p:nvSpPr>
          <p:cNvPr id="68" name="Spiritual passion and the Trinitarian Compass"/>
          <p:cNvSpPr txBox="1"/>
          <p:nvPr>
            <p:ph type="title" idx="4294967295"/>
          </p:nvPr>
        </p:nvSpPr>
        <p:spPr>
          <a:xfrm>
            <a:off x="678158" y="287840"/>
            <a:ext cx="5415804" cy="139191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Spiritual passion and the Trinitarian Compass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2"/>
      <p:bldP build="whole" bldLvl="1" animBg="1" rev="0" advAuto="0" spid="67" grpId="3"/>
      <p:bldP build="whole" bldLvl="1" animBg="1" rev="0" advAuto="0" spid="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bove us"/>
          <p:cNvSpPr txBox="1"/>
          <p:nvPr/>
        </p:nvSpPr>
        <p:spPr>
          <a:xfrm>
            <a:off x="3658234" y="1714018"/>
            <a:ext cx="162433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above us</a:t>
            </a:r>
          </a:p>
        </p:txBody>
      </p:sp>
      <p:sp>
        <p:nvSpPr>
          <p:cNvPr id="73" name="among us"/>
          <p:cNvSpPr txBox="1"/>
          <p:nvPr/>
        </p:nvSpPr>
        <p:spPr>
          <a:xfrm>
            <a:off x="6591434" y="5045698"/>
            <a:ext cx="177795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among us</a:t>
            </a:r>
          </a:p>
        </p:txBody>
      </p:sp>
      <p:sp>
        <p:nvSpPr>
          <p:cNvPr id="74" name="in us"/>
          <p:cNvSpPr txBox="1"/>
          <p:nvPr/>
        </p:nvSpPr>
        <p:spPr>
          <a:xfrm>
            <a:off x="1519635" y="5109198"/>
            <a:ext cx="89890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in us</a:t>
            </a:r>
          </a:p>
        </p:txBody>
      </p:sp>
      <p:sp>
        <p:nvSpPr>
          <p:cNvPr id="75" name="Three locations to encounter God"/>
          <p:cNvSpPr txBox="1"/>
          <p:nvPr>
            <p:ph type="title" idx="4294967295"/>
          </p:nvPr>
        </p:nvSpPr>
        <p:spPr>
          <a:xfrm>
            <a:off x="698818" y="17733"/>
            <a:ext cx="8499405" cy="1566250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Three locations to encounter God</a:t>
            </a:r>
          </a:p>
        </p:txBody>
      </p:sp>
      <p:pic>
        <p:nvPicPr>
          <p:cNvPr id="76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3"/>
      <p:bldP build="whole" bldLvl="1" animBg="1" rev="0" advAuto="0" spid="72" grpId="1"/>
      <p:bldP build="whole" bldLvl="1" animBg="1" rev="0" advAuto="0" spid="7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ree word categories to characterize God"/>
          <p:cNvSpPr txBox="1"/>
          <p:nvPr>
            <p:ph type="title" idx="4294967295"/>
          </p:nvPr>
        </p:nvSpPr>
        <p:spPr>
          <a:xfrm>
            <a:off x="932778" y="402670"/>
            <a:ext cx="6540501" cy="1127126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>
              <a:defRPr cap="all" sz="3000"/>
            </a:lvl1pPr>
          </a:lstStyle>
          <a:p>
            <a:pPr/>
            <a:r>
              <a:t>Three word categories to characterize God</a:t>
            </a:r>
          </a:p>
        </p:txBody>
      </p:sp>
      <p:sp>
        <p:nvSpPr>
          <p:cNvPr id="81" name="adjectives"/>
          <p:cNvSpPr txBox="1"/>
          <p:nvPr/>
        </p:nvSpPr>
        <p:spPr>
          <a:xfrm>
            <a:off x="3670401" y="1714018"/>
            <a:ext cx="180319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adjectives</a:t>
            </a:r>
          </a:p>
        </p:txBody>
      </p:sp>
      <p:sp>
        <p:nvSpPr>
          <p:cNvPr id="82" name="nouns"/>
          <p:cNvSpPr txBox="1"/>
          <p:nvPr/>
        </p:nvSpPr>
        <p:spPr>
          <a:xfrm>
            <a:off x="6401722" y="5071098"/>
            <a:ext cx="113360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nouns</a:t>
            </a:r>
          </a:p>
        </p:txBody>
      </p:sp>
      <p:sp>
        <p:nvSpPr>
          <p:cNvPr id="83" name="verbs"/>
          <p:cNvSpPr txBox="1"/>
          <p:nvPr/>
        </p:nvSpPr>
        <p:spPr>
          <a:xfrm>
            <a:off x="1582449" y="5071098"/>
            <a:ext cx="10272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verbs</a:t>
            </a:r>
          </a:p>
        </p:txBody>
      </p:sp>
      <p:pic>
        <p:nvPicPr>
          <p:cNvPr id="8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  <p:bldP build="whole" bldLvl="1" animBg="1" rev="0" advAuto="0" spid="83" grpId="3"/>
      <p:bldP build="whole" bldLvl="1" animBg="1" rev="0" advAuto="0" spid="8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4910" r="0" b="4910"/>
          <a:stretch>
            <a:fillRect/>
          </a:stretch>
        </p:blipFill>
        <p:spPr>
          <a:xfrm>
            <a:off x="2415579" y="1971126"/>
            <a:ext cx="4312711" cy="433944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hree genders to describe God"/>
          <p:cNvSpPr txBox="1"/>
          <p:nvPr>
            <p:ph type="title" idx="4294967295"/>
          </p:nvPr>
        </p:nvSpPr>
        <p:spPr>
          <a:xfrm>
            <a:off x="788483" y="528327"/>
            <a:ext cx="6540501" cy="609601"/>
          </a:xfrm>
          <a:prstGeom prst="rect">
            <a:avLst/>
          </a:prstGeom>
        </p:spPr>
        <p:txBody>
          <a:bodyPr lIns="46799" tIns="46799" rIns="46799" bIns="46799">
            <a:normAutofit fontScale="100000" lnSpcReduction="0"/>
          </a:bodyPr>
          <a:lstStyle>
            <a:lvl1pPr defTabSz="868680">
              <a:defRPr cap="all" sz="2850"/>
            </a:lvl1pPr>
          </a:lstStyle>
          <a:p>
            <a:pPr/>
            <a:r>
              <a:t>Three genders to describe God</a:t>
            </a:r>
          </a:p>
        </p:txBody>
      </p:sp>
      <p:sp>
        <p:nvSpPr>
          <p:cNvPr id="90" name="transpersonal"/>
          <p:cNvSpPr txBox="1"/>
          <p:nvPr/>
        </p:nvSpPr>
        <p:spPr>
          <a:xfrm>
            <a:off x="3342182" y="1714018"/>
            <a:ext cx="245963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568E48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transpersonal</a:t>
            </a:r>
          </a:p>
        </p:txBody>
      </p:sp>
      <p:sp>
        <p:nvSpPr>
          <p:cNvPr id="91" name="male"/>
          <p:cNvSpPr txBox="1"/>
          <p:nvPr/>
        </p:nvSpPr>
        <p:spPr>
          <a:xfrm>
            <a:off x="6502535" y="5071098"/>
            <a:ext cx="93197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A7504D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male</a:t>
            </a:r>
          </a:p>
        </p:txBody>
      </p:sp>
      <p:sp>
        <p:nvSpPr>
          <p:cNvPr id="92" name="female"/>
          <p:cNvSpPr txBox="1"/>
          <p:nvPr/>
        </p:nvSpPr>
        <p:spPr>
          <a:xfrm>
            <a:off x="1469546" y="5071098"/>
            <a:ext cx="125308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200"/>
              </a:spcBef>
              <a:defRPr b="0" sz="2800">
                <a:solidFill>
                  <a:srgbClr val="46678F"/>
                </a:solidFill>
                <a:latin typeface="Mulish ExtraLight Bold"/>
                <a:ea typeface="Mulish ExtraLight Bold"/>
                <a:cs typeface="Mulish ExtraLight Bold"/>
                <a:sym typeface="Mulish ExtraLight Bold"/>
              </a:defRPr>
            </a:lvl1pPr>
          </a:lstStyle>
          <a:p>
            <a:pPr/>
            <a:r>
              <a:t>female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  <p:bldP build="whole" bldLvl="1" animBg="1" rev="0" advAuto="0" spid="92" grpId="3"/>
      <p:bldP build="whole" bldLvl="1" animBg="1" rev="0" advAuto="0" spid="9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110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110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