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1.jpe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>
            <a:lumOff val="44000"/>
          </a:schemeClr>
        </a:solidFill>
        <a:effectLst/>
        <a:uFillTx/>
        <a:latin typeface="Mulish ExtraLight Bold"/>
        <a:ea typeface="Mulish ExtraLight Bold"/>
        <a:cs typeface="Mulish ExtraLight Bold"/>
        <a:sym typeface="Mulish ExtraLight Bold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>
            <a:lumOff val="44000"/>
          </a:schemeClr>
        </a:solidFill>
        <a:effectLst/>
        <a:uFillTx/>
        <a:latin typeface="Mulish ExtraLight Bold"/>
        <a:ea typeface="Mulish ExtraLight Bold"/>
        <a:cs typeface="Mulish ExtraLight Bold"/>
        <a:sym typeface="Mulish ExtraLight Bold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>
            <a:lumOff val="44000"/>
          </a:schemeClr>
        </a:solidFill>
        <a:effectLst/>
        <a:uFillTx/>
        <a:latin typeface="Mulish ExtraLight Bold"/>
        <a:ea typeface="Mulish ExtraLight Bold"/>
        <a:cs typeface="Mulish ExtraLight Bold"/>
        <a:sym typeface="Mulish ExtraLight Bold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>
            <a:lumOff val="44000"/>
          </a:schemeClr>
        </a:solidFill>
        <a:effectLst/>
        <a:uFillTx/>
        <a:latin typeface="Mulish ExtraLight Bold"/>
        <a:ea typeface="Mulish ExtraLight Bold"/>
        <a:cs typeface="Mulish ExtraLight Bold"/>
        <a:sym typeface="Mulish ExtraLight Bold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>
            <a:lumOff val="44000"/>
          </a:schemeClr>
        </a:solidFill>
        <a:effectLst/>
        <a:uFillTx/>
        <a:latin typeface="Mulish ExtraLight Bold"/>
        <a:ea typeface="Mulish ExtraLight Bold"/>
        <a:cs typeface="Mulish ExtraLight Bold"/>
        <a:sym typeface="Mulish ExtraLight Bold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>
            <a:lumOff val="44000"/>
          </a:schemeClr>
        </a:solidFill>
        <a:effectLst/>
        <a:uFillTx/>
        <a:latin typeface="Mulish ExtraLight Bold"/>
        <a:ea typeface="Mulish ExtraLight Bold"/>
        <a:cs typeface="Mulish ExtraLight Bold"/>
        <a:sym typeface="Mulish ExtraLight Bold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>
            <a:lumOff val="44000"/>
          </a:schemeClr>
        </a:solidFill>
        <a:effectLst/>
        <a:uFillTx/>
        <a:latin typeface="Mulish ExtraLight Bold"/>
        <a:ea typeface="Mulish ExtraLight Bold"/>
        <a:cs typeface="Mulish ExtraLight Bold"/>
        <a:sym typeface="Mulish ExtraLight Bold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>
            <a:lumOff val="44000"/>
          </a:schemeClr>
        </a:solidFill>
        <a:effectLst/>
        <a:uFillTx/>
        <a:latin typeface="Mulish ExtraLight Bold"/>
        <a:ea typeface="Mulish ExtraLight Bold"/>
        <a:cs typeface="Mulish ExtraLight Bold"/>
        <a:sym typeface="Mulish ExtraLight Bold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chemeClr val="accent3">
            <a:lumOff val="44000"/>
          </a:schemeClr>
        </a:solidFill>
        <a:effectLst/>
        <a:uFillTx/>
        <a:latin typeface="Mulish ExtraLight Bold"/>
        <a:ea typeface="Mulish ExtraLight Bold"/>
        <a:cs typeface="Mulish ExtraLight Bold"/>
        <a:sym typeface="Mulish ExtraLight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10-13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Shape 2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36-40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1" name="Shape 3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42-45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Shape 3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46-50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3" name="Shape 3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46-50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8" name="Shape 4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51-58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3" name="Shape 4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59-66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8" name="Shape 5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67-74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8" name="Shape 5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67-74 of </a:t>
            </a:r>
            <a:r>
              <a:rPr i="1"/>
              <a:t>The 3 Colors of Leadership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3" name="Shape 5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75-82 of </a:t>
            </a:r>
            <a:r>
              <a:rPr i="1"/>
              <a:t>The 3 Colors of Leadership</a:t>
            </a:r>
            <a:r>
              <a:t> contains the teaching associated with this slide.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8" name="Shape 6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83-90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" name="Shape 1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14-17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53" name="Shape 6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91-98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0" name="Shape 6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100-105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5" name="Shape 6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100-105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6" name="Shape 7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100-105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33" name="Shape 7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The cover of </a:t>
            </a:r>
            <a:r>
              <a:rPr i="1"/>
              <a:t>The 3 Colors of Leadership</a:t>
            </a:r>
            <a: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2" name="Shape 1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18-20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21-25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21-25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26-29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26-29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30-32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hape 23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Pages 33-35 of </a:t>
            </a:r>
            <a:r>
              <a:rPr i="1"/>
              <a:t>The 3 Colors of Leadership</a:t>
            </a:r>
            <a:r>
              <a:t> contain the teaching associated with this slide.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bg>
      <p:bgPr>
        <a:solidFill>
          <a:srgbClr val="5255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2pPr marL="783771" indent="-326571"/>
            <a:lvl3pPr marL="1219200" indent="-304800"/>
            <a:lvl4pPr marL="1737360" indent="-365760"/>
            <a:lvl5pPr marL="2194560" indent="-36576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000" u="none">
          <a:solidFill>
            <a:srgbClr val="000000"/>
          </a:solidFill>
          <a:uFillTx/>
          <a:latin typeface="Mulish ExtraLight Bold"/>
          <a:ea typeface="Mulish ExtraLight Bold"/>
          <a:cs typeface="Mulish ExtraLight Bold"/>
          <a:sym typeface="Mulish ExtraLight Bold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Mulish ExtraLight Regular"/>
          <a:ea typeface="Mulish ExtraLight Regular"/>
          <a:cs typeface="Mulish ExtraLight Regular"/>
          <a:sym typeface="Mulish ExtraLight Regular"/>
        </a:defRPr>
      </a:lvl1pPr>
      <a:lvl2pPr marL="763360" marR="0" indent="-3061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000" u="none">
          <a:solidFill>
            <a:srgbClr val="000000"/>
          </a:solidFill>
          <a:uFillTx/>
          <a:latin typeface="Mulish ExtraLight Regular"/>
          <a:ea typeface="Mulish ExtraLight Regular"/>
          <a:cs typeface="Mulish ExtraLight Regular"/>
          <a:sym typeface="Mulish ExtraLight Regular"/>
        </a:defRPr>
      </a:lvl2pPr>
      <a:lvl3pPr marL="1200150" marR="0" indent="-2857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Mulish ExtraLight Regular"/>
          <a:ea typeface="Mulish ExtraLight Regular"/>
          <a:cs typeface="Mulish ExtraLight Regular"/>
          <a:sym typeface="Mulish ExtraLight Regular"/>
        </a:defRPr>
      </a:lvl3pPr>
      <a:lvl4pPr marL="17145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000" u="none">
          <a:solidFill>
            <a:srgbClr val="000000"/>
          </a:solidFill>
          <a:uFillTx/>
          <a:latin typeface="Mulish ExtraLight Regular"/>
          <a:ea typeface="Mulish ExtraLight Regular"/>
          <a:cs typeface="Mulish ExtraLight Regular"/>
          <a:sym typeface="Mulish ExtraLight Regular"/>
        </a:defRPr>
      </a:lvl4pPr>
      <a:lvl5pPr marL="21717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000" u="none">
          <a:solidFill>
            <a:srgbClr val="000000"/>
          </a:solidFill>
          <a:uFillTx/>
          <a:latin typeface="Mulish ExtraLight Regular"/>
          <a:ea typeface="Mulish ExtraLight Regular"/>
          <a:cs typeface="Mulish ExtraLight Regular"/>
          <a:sym typeface="Mulish ExtraLight Regular"/>
        </a:defRPr>
      </a:lvl5pPr>
      <a:lvl6pPr marL="2628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000" u="none">
          <a:solidFill>
            <a:srgbClr val="000000"/>
          </a:solidFill>
          <a:uFillTx/>
          <a:latin typeface="Mulish ExtraLight Regular"/>
          <a:ea typeface="Mulish ExtraLight Regular"/>
          <a:cs typeface="Mulish ExtraLight Regular"/>
          <a:sym typeface="Mulish ExtraLight Regular"/>
        </a:defRPr>
      </a:lvl6pPr>
      <a:lvl7pPr marL="30861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000" u="none">
          <a:solidFill>
            <a:srgbClr val="000000"/>
          </a:solidFill>
          <a:uFillTx/>
          <a:latin typeface="Mulish ExtraLight Regular"/>
          <a:ea typeface="Mulish ExtraLight Regular"/>
          <a:cs typeface="Mulish ExtraLight Regular"/>
          <a:sym typeface="Mulish ExtraLight Regular"/>
        </a:defRPr>
      </a:lvl7pPr>
      <a:lvl8pPr marL="35433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000" u="none">
          <a:solidFill>
            <a:srgbClr val="000000"/>
          </a:solidFill>
          <a:uFillTx/>
          <a:latin typeface="Mulish ExtraLight Regular"/>
          <a:ea typeface="Mulish ExtraLight Regular"/>
          <a:cs typeface="Mulish ExtraLight Regular"/>
          <a:sym typeface="Mulish ExtraLight Regular"/>
        </a:defRPr>
      </a:lvl8pPr>
      <a:lvl9pPr marL="40005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000" u="none">
          <a:solidFill>
            <a:srgbClr val="000000"/>
          </a:solidFill>
          <a:uFillTx/>
          <a:latin typeface="Mulish ExtraLight Regular"/>
          <a:ea typeface="Mulish ExtraLight Regular"/>
          <a:cs typeface="Mulish ExtraLight Regular"/>
          <a:sym typeface="Mulish ExtraLight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he 3 Colors of Your empowering leadership…"/>
          <p:cNvSpPr txBox="1"/>
          <p:nvPr>
            <p:ph type="ctrTitle"/>
          </p:nvPr>
        </p:nvSpPr>
        <p:spPr>
          <a:xfrm>
            <a:off x="3008192" y="1176379"/>
            <a:ext cx="5623446" cy="282959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6C646"/>
                </a:solidFill>
              </a:defRPr>
            </a:pPr>
            <a:r>
              <a:t>The 3 Colors of Your empowering leadership</a:t>
            </a:r>
          </a:p>
          <a:p>
            <a:pPr/>
            <a:r>
              <a:t>Topic: empowerment</a:t>
            </a:r>
          </a:p>
        </p:txBody>
      </p:sp>
      <p:pic>
        <p:nvPicPr>
          <p:cNvPr id="39" name="lit-lightbulb.png" descr="lit-lightbul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645" y="1330472"/>
            <a:ext cx="2800298" cy="4200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"/>
          <p:cNvSpPr/>
          <p:nvPr/>
        </p:nvSpPr>
        <p:spPr>
          <a:xfrm>
            <a:off x="1296850" y="2607865"/>
            <a:ext cx="7897691" cy="2362201"/>
          </a:xfrm>
          <a:prstGeom prst="rect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205" name="Group"/>
          <p:cNvGrpSpPr/>
          <p:nvPr/>
        </p:nvGrpSpPr>
        <p:grpSpPr>
          <a:xfrm>
            <a:off x="3302000" y="2603500"/>
            <a:ext cx="3887391" cy="2366963"/>
            <a:chOff x="0" y="0"/>
            <a:chExt cx="3887390" cy="2366962"/>
          </a:xfrm>
        </p:grpSpPr>
        <p:sp>
          <p:nvSpPr>
            <p:cNvPr id="201" name="Rectangle"/>
            <p:cNvSpPr/>
            <p:nvPr/>
          </p:nvSpPr>
          <p:spPr>
            <a:xfrm>
              <a:off x="0" y="0"/>
              <a:ext cx="1270000" cy="2362200"/>
            </a:xfrm>
            <a:prstGeom prst="rect">
              <a:avLst/>
            </a:prstGeom>
            <a:solidFill>
              <a:srgbClr val="B7B9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04" name="Group"/>
            <p:cNvGrpSpPr/>
            <p:nvPr/>
          </p:nvGrpSpPr>
          <p:grpSpPr>
            <a:xfrm>
              <a:off x="1100931" y="4365"/>
              <a:ext cx="2786460" cy="2362598"/>
              <a:chOff x="0" y="0"/>
              <a:chExt cx="2786459" cy="2362596"/>
            </a:xfrm>
          </p:grpSpPr>
          <p:sp>
            <p:nvSpPr>
              <p:cNvPr id="202" name="Shape"/>
              <p:cNvSpPr/>
              <p:nvPr/>
            </p:nvSpPr>
            <p:spPr>
              <a:xfrm>
                <a:off x="127000" y="0"/>
                <a:ext cx="2659460" cy="2362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2110" y="21600"/>
                    </a:lnTo>
                    <a:lnTo>
                      <a:pt x="21600" y="10802"/>
                    </a:lnTo>
                    <a:lnTo>
                      <a:pt x="12110" y="4"/>
                    </a:lnTo>
                    <a:lnTo>
                      <a:pt x="121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5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03" name="Shape"/>
              <p:cNvSpPr/>
              <p:nvPr/>
            </p:nvSpPr>
            <p:spPr>
              <a:xfrm>
                <a:off x="0" y="0"/>
                <a:ext cx="2659460" cy="2362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2110" y="21600"/>
                    </a:lnTo>
                    <a:lnTo>
                      <a:pt x="21600" y="10802"/>
                    </a:lnTo>
                    <a:lnTo>
                      <a:pt x="12110" y="4"/>
                    </a:lnTo>
                    <a:lnTo>
                      <a:pt x="121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98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grpSp>
        <p:nvGrpSpPr>
          <p:cNvPr id="210" name="Group"/>
          <p:cNvGrpSpPr/>
          <p:nvPr/>
        </p:nvGrpSpPr>
        <p:grpSpPr>
          <a:xfrm>
            <a:off x="1778000" y="2603500"/>
            <a:ext cx="3379391" cy="2366963"/>
            <a:chOff x="0" y="0"/>
            <a:chExt cx="3379390" cy="2366962"/>
          </a:xfrm>
        </p:grpSpPr>
        <p:sp>
          <p:nvSpPr>
            <p:cNvPr id="206" name="Rectangle"/>
            <p:cNvSpPr/>
            <p:nvPr/>
          </p:nvSpPr>
          <p:spPr>
            <a:xfrm>
              <a:off x="0" y="0"/>
              <a:ext cx="1270000" cy="2362200"/>
            </a:xfrm>
            <a:prstGeom prst="rect">
              <a:avLst/>
            </a:prstGeom>
            <a:solidFill>
              <a:srgbClr val="6552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grpSp>
          <p:nvGrpSpPr>
            <p:cNvPr id="209" name="Group"/>
            <p:cNvGrpSpPr/>
            <p:nvPr/>
          </p:nvGrpSpPr>
          <p:grpSpPr>
            <a:xfrm>
              <a:off x="592931" y="4365"/>
              <a:ext cx="2786460" cy="2362598"/>
              <a:chOff x="0" y="0"/>
              <a:chExt cx="2786459" cy="2362596"/>
            </a:xfrm>
          </p:grpSpPr>
          <p:sp>
            <p:nvSpPr>
              <p:cNvPr id="207" name="Shape"/>
              <p:cNvSpPr/>
              <p:nvPr/>
            </p:nvSpPr>
            <p:spPr>
              <a:xfrm>
                <a:off x="127000" y="0"/>
                <a:ext cx="2659460" cy="2362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2110" y="21600"/>
                    </a:lnTo>
                    <a:lnTo>
                      <a:pt x="21600" y="10802"/>
                    </a:lnTo>
                    <a:lnTo>
                      <a:pt x="12110" y="4"/>
                    </a:lnTo>
                    <a:lnTo>
                      <a:pt x="121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5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  <p:sp>
            <p:nvSpPr>
              <p:cNvPr id="208" name="Shape"/>
              <p:cNvSpPr/>
              <p:nvPr/>
            </p:nvSpPr>
            <p:spPr>
              <a:xfrm>
                <a:off x="0" y="0"/>
                <a:ext cx="2659460" cy="2362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2110" y="21600"/>
                    </a:lnTo>
                    <a:lnTo>
                      <a:pt x="21600" y="10802"/>
                    </a:lnTo>
                    <a:lnTo>
                      <a:pt x="12110" y="4"/>
                    </a:lnTo>
                    <a:lnTo>
                      <a:pt x="121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5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4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  <a:sym typeface="Arial"/>
                  </a:defRPr>
                </a:pPr>
              </a:p>
            </p:txBody>
          </p:sp>
        </p:grpSp>
      </p:grpSp>
      <p:grpSp>
        <p:nvGrpSpPr>
          <p:cNvPr id="213" name="Group"/>
          <p:cNvGrpSpPr/>
          <p:nvPr/>
        </p:nvGrpSpPr>
        <p:grpSpPr>
          <a:xfrm>
            <a:off x="-1016000" y="2603500"/>
            <a:ext cx="4014391" cy="2366963"/>
            <a:chOff x="0" y="0"/>
            <a:chExt cx="4014390" cy="2366962"/>
          </a:xfrm>
        </p:grpSpPr>
        <p:sp>
          <p:nvSpPr>
            <p:cNvPr id="211" name="Shape"/>
            <p:cNvSpPr/>
            <p:nvPr/>
          </p:nvSpPr>
          <p:spPr>
            <a:xfrm>
              <a:off x="1354931" y="4365"/>
              <a:ext cx="2659460" cy="236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110" y="21600"/>
                  </a:lnTo>
                  <a:lnTo>
                    <a:pt x="21600" y="10802"/>
                  </a:lnTo>
                  <a:lnTo>
                    <a:pt x="12110" y="4"/>
                  </a:lnTo>
                  <a:lnTo>
                    <a:pt x="121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5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12" name="Shape"/>
            <p:cNvSpPr/>
            <p:nvPr/>
          </p:nvSpPr>
          <p:spPr>
            <a:xfrm>
              <a:off x="0" y="0"/>
              <a:ext cx="3887391" cy="236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57"/>
                  </a:lnTo>
                  <a:lnTo>
                    <a:pt x="6823" y="21557"/>
                  </a:lnTo>
                  <a:lnTo>
                    <a:pt x="6823" y="21600"/>
                  </a:lnTo>
                  <a:lnTo>
                    <a:pt x="15108" y="21600"/>
                  </a:lnTo>
                  <a:lnTo>
                    <a:pt x="21600" y="10822"/>
                  </a:lnTo>
                  <a:lnTo>
                    <a:pt x="15108" y="43"/>
                  </a:lnTo>
                  <a:lnTo>
                    <a:pt x="15108" y="40"/>
                  </a:lnTo>
                  <a:lnTo>
                    <a:pt x="7057" y="40"/>
                  </a:lnTo>
                  <a:lnTo>
                    <a:pt x="70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6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grpSp>
        <p:nvGrpSpPr>
          <p:cNvPr id="216" name="Group"/>
          <p:cNvGrpSpPr/>
          <p:nvPr/>
        </p:nvGrpSpPr>
        <p:grpSpPr>
          <a:xfrm>
            <a:off x="-1016000" y="2603500"/>
            <a:ext cx="4014391" cy="2366963"/>
            <a:chOff x="0" y="0"/>
            <a:chExt cx="4014390" cy="2366962"/>
          </a:xfrm>
        </p:grpSpPr>
        <p:sp>
          <p:nvSpPr>
            <p:cNvPr id="214" name="Shape"/>
            <p:cNvSpPr/>
            <p:nvPr/>
          </p:nvSpPr>
          <p:spPr>
            <a:xfrm>
              <a:off x="1354931" y="4365"/>
              <a:ext cx="2659460" cy="2362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2110" y="21600"/>
                  </a:lnTo>
                  <a:lnTo>
                    <a:pt x="21600" y="10802"/>
                  </a:lnTo>
                  <a:lnTo>
                    <a:pt x="12110" y="4"/>
                  </a:lnTo>
                  <a:lnTo>
                    <a:pt x="121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5E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15" name="Shape"/>
            <p:cNvSpPr/>
            <p:nvPr/>
          </p:nvSpPr>
          <p:spPr>
            <a:xfrm>
              <a:off x="0" y="0"/>
              <a:ext cx="3887391" cy="236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557"/>
                  </a:lnTo>
                  <a:lnTo>
                    <a:pt x="6823" y="21557"/>
                  </a:lnTo>
                  <a:lnTo>
                    <a:pt x="6823" y="21600"/>
                  </a:lnTo>
                  <a:lnTo>
                    <a:pt x="15108" y="21600"/>
                  </a:lnTo>
                  <a:lnTo>
                    <a:pt x="21600" y="10822"/>
                  </a:lnTo>
                  <a:lnTo>
                    <a:pt x="15108" y="43"/>
                  </a:lnTo>
                  <a:lnTo>
                    <a:pt x="15108" y="40"/>
                  </a:lnTo>
                  <a:lnTo>
                    <a:pt x="7057" y="40"/>
                  </a:lnTo>
                  <a:lnTo>
                    <a:pt x="70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C64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217" name="Title 2"/>
          <p:cNvSpPr txBox="1"/>
          <p:nvPr>
            <p:ph type="ctrTitle"/>
          </p:nvPr>
        </p:nvSpPr>
        <p:spPr>
          <a:xfrm>
            <a:off x="657203" y="292427"/>
            <a:ext cx="6711814" cy="1089026"/>
          </a:xfrm>
          <a:prstGeom prst="rect">
            <a:avLst/>
          </a:prstGeom>
        </p:spPr>
        <p:txBody>
          <a:bodyPr/>
          <a:lstStyle/>
          <a:p>
            <a:pPr/>
            <a:r>
              <a:t>The secret: character plus gifting plus training</a:t>
            </a:r>
          </a:p>
        </p:txBody>
      </p:sp>
      <p:sp>
        <p:nvSpPr>
          <p:cNvPr id="218" name="Text Box 21"/>
          <p:cNvSpPr txBox="1"/>
          <p:nvPr/>
        </p:nvSpPr>
        <p:spPr>
          <a:xfrm>
            <a:off x="7257061" y="3332479"/>
            <a:ext cx="1692817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300"/>
              </a:spcBef>
              <a:defRPr sz="2200"/>
            </a:lvl1pPr>
          </a:lstStyle>
          <a:p>
            <a:pPr/>
            <a:r>
              <a:t>Effective Leadership</a:t>
            </a:r>
          </a:p>
        </p:txBody>
      </p:sp>
      <p:sp>
        <p:nvSpPr>
          <p:cNvPr id="219" name="Shape"/>
          <p:cNvSpPr/>
          <p:nvPr/>
        </p:nvSpPr>
        <p:spPr>
          <a:xfrm>
            <a:off x="-2074069" y="2607865"/>
            <a:ext cx="2659460" cy="2362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12110" y="21600"/>
                </a:lnTo>
                <a:lnTo>
                  <a:pt x="21600" y="10802"/>
                </a:lnTo>
                <a:lnTo>
                  <a:pt x="12110" y="4"/>
                </a:lnTo>
                <a:lnTo>
                  <a:pt x="12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F8F5EB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20" name="Text Box 21"/>
          <p:cNvSpPr txBox="1"/>
          <p:nvPr/>
        </p:nvSpPr>
        <p:spPr>
          <a:xfrm>
            <a:off x="690183" y="3510279"/>
            <a:ext cx="278088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300"/>
              </a:spcBef>
              <a:defRPr sz="2200"/>
            </a:lvl1pPr>
          </a:lstStyle>
          <a:p>
            <a:pPr/>
            <a:r>
              <a:t>Character</a:t>
            </a:r>
          </a:p>
        </p:txBody>
      </p:sp>
      <p:sp>
        <p:nvSpPr>
          <p:cNvPr id="221" name="Text Box 21"/>
          <p:cNvSpPr txBox="1"/>
          <p:nvPr/>
        </p:nvSpPr>
        <p:spPr>
          <a:xfrm>
            <a:off x="2912683" y="3383191"/>
            <a:ext cx="1448956" cy="70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plus</a:t>
            </a:r>
          </a:p>
          <a:p>
            <a:pPr algn="ctr">
              <a:lnSpc>
                <a:spcPct val="110000"/>
              </a:lnSpc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gifting</a:t>
            </a:r>
          </a:p>
        </p:txBody>
      </p:sp>
      <p:sp>
        <p:nvSpPr>
          <p:cNvPr id="222" name="Text Box 21"/>
          <p:cNvSpPr txBox="1"/>
          <p:nvPr/>
        </p:nvSpPr>
        <p:spPr>
          <a:xfrm>
            <a:off x="5084872" y="3362959"/>
            <a:ext cx="1448957" cy="70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10000"/>
              </a:lnSpc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plus</a:t>
            </a:r>
          </a:p>
          <a:p>
            <a:pPr algn="ctr">
              <a:lnSpc>
                <a:spcPct val="110000"/>
              </a:lnSpc>
              <a:defRPr sz="18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training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922499 0.000164" origin="layout" pathEditMode="relative">
                                      <p:cBhvr>
                                        <p:cTn id="19" dur="1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7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Class="entr" nodeType="afterEffect" presetSubtype="8" presetID="7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8"/>
      <p:bldP build="whole" bldLvl="1" animBg="1" rev="0" advAuto="0" spid="222" grpId="10"/>
      <p:bldP build="whole" bldLvl="1" animBg="1" rev="0" advAuto="0" spid="216" grpId="3"/>
      <p:bldP build="whole" bldLvl="1" animBg="1" rev="0" advAuto="0" spid="210" grpId="7"/>
      <p:bldP build="whole" bldLvl="1" animBg="1" rev="0" advAuto="0" spid="213" grpId="1"/>
      <p:bldP build="whole" bldLvl="1" animBg="1" rev="0" advAuto="0" spid="200" grpId="5"/>
      <p:bldP build="whole" bldLvl="1" animBg="1" rev="0" advAuto="0" spid="218" grpId="6"/>
      <p:bldP build="whole" bldLvl="1" animBg="1" rev="0" advAuto="0" spid="220" grpId="2"/>
      <p:bldP build="whole" bldLvl="1" animBg="1" rev="0" advAuto="0" spid="205" grpId="9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"/>
          <p:cNvSpPr/>
          <p:nvPr/>
        </p:nvSpPr>
        <p:spPr>
          <a:xfrm>
            <a:off x="-64809" y="1403258"/>
            <a:ext cx="9273618" cy="4866470"/>
          </a:xfrm>
          <a:prstGeom prst="rect">
            <a:avLst/>
          </a:prstGeom>
          <a:solidFill>
            <a:srgbClr val="6C7184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27" name="Title 2"/>
          <p:cNvSpPr txBox="1"/>
          <p:nvPr>
            <p:ph type="ctrTitle"/>
          </p:nvPr>
        </p:nvSpPr>
        <p:spPr>
          <a:xfrm>
            <a:off x="591084" y="140168"/>
            <a:ext cx="7078306" cy="1089026"/>
          </a:xfrm>
          <a:prstGeom prst="rect">
            <a:avLst/>
          </a:prstGeom>
        </p:spPr>
        <p:txBody>
          <a:bodyPr/>
          <a:lstStyle/>
          <a:p>
            <a:pPr/>
            <a:r>
              <a:t>Empowerment:</a:t>
            </a:r>
            <a:br/>
            <a:r>
              <a:t>Producing more leaders</a:t>
            </a:r>
          </a:p>
        </p:txBody>
      </p:sp>
      <p:pic>
        <p:nvPicPr>
          <p:cNvPr id="22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9591" y="2537616"/>
            <a:ext cx="1824707" cy="180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rcRect l="0" t="0" r="9582" b="0"/>
          <a:stretch>
            <a:fillRect/>
          </a:stretch>
        </p:blipFill>
        <p:spPr>
          <a:xfrm>
            <a:off x="4397886" y="1463314"/>
            <a:ext cx="3557218" cy="334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extBox 21"/>
          <p:cNvSpPr txBox="1"/>
          <p:nvPr/>
        </p:nvSpPr>
        <p:spPr>
          <a:xfrm>
            <a:off x="889492" y="4930119"/>
            <a:ext cx="3251919" cy="566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20000"/>
              </a:lnSpc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t>“traditional approach”</a:t>
            </a:r>
          </a:p>
          <a:p>
            <a:pPr algn="ctr">
              <a:lnSpc>
                <a:spcPct val="120000"/>
              </a:lnSpc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t>Followers as helpers of the leader.</a:t>
            </a:r>
          </a:p>
        </p:txBody>
      </p:sp>
      <p:sp>
        <p:nvSpPr>
          <p:cNvPr id="231" name="TextBox 22"/>
          <p:cNvSpPr txBox="1"/>
          <p:nvPr/>
        </p:nvSpPr>
        <p:spPr>
          <a:xfrm>
            <a:off x="4674029" y="4884108"/>
            <a:ext cx="341637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20000"/>
              </a:lnSpc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t>NCD approach</a:t>
            </a:r>
          </a:p>
          <a:p>
            <a:pPr algn="ctr">
              <a:lnSpc>
                <a:spcPct val="120000"/>
              </a:lnSpc>
              <a:defRPr b="1">
                <a:latin typeface="Tahoma"/>
                <a:ea typeface="Tahoma"/>
                <a:cs typeface="Tahoma"/>
                <a:sym typeface="Tahoma"/>
              </a:defRPr>
            </a:pPr>
            <a:r>
              <a:t>Empowering leadership resulting in ongoing leadership multiplication.</a:t>
            </a:r>
            <a:r>
              <a:t> </a:t>
            </a:r>
          </a:p>
        </p:txBody>
      </p:sp>
      <p:sp>
        <p:nvSpPr>
          <p:cNvPr id="232" name="Shape"/>
          <p:cNvSpPr/>
          <p:nvPr/>
        </p:nvSpPr>
        <p:spPr>
          <a:xfrm>
            <a:off x="1681287" y="2730896"/>
            <a:ext cx="1421754" cy="14218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fill="norm" stroke="1" extrusionOk="0">
                <a:moveTo>
                  <a:pt x="9842" y="0"/>
                </a:moveTo>
                <a:cubicBezTo>
                  <a:pt x="7323" y="0"/>
                  <a:pt x="4803" y="1001"/>
                  <a:pt x="2882" y="3012"/>
                </a:cubicBezTo>
                <a:cubicBezTo>
                  <a:pt x="-961" y="7034"/>
                  <a:pt x="-961" y="13557"/>
                  <a:pt x="2882" y="17579"/>
                </a:cubicBezTo>
                <a:cubicBezTo>
                  <a:pt x="6725" y="21600"/>
                  <a:pt x="12953" y="21600"/>
                  <a:pt x="16796" y="17579"/>
                </a:cubicBezTo>
                <a:cubicBezTo>
                  <a:pt x="20639" y="13557"/>
                  <a:pt x="20639" y="7034"/>
                  <a:pt x="16796" y="3012"/>
                </a:cubicBezTo>
                <a:cubicBezTo>
                  <a:pt x="14875" y="1001"/>
                  <a:pt x="12360" y="0"/>
                  <a:pt x="9842" y="0"/>
                </a:cubicBezTo>
                <a:close/>
                <a:moveTo>
                  <a:pt x="10018" y="7174"/>
                </a:moveTo>
                <a:cubicBezTo>
                  <a:pt x="10781" y="7174"/>
                  <a:pt x="11544" y="7478"/>
                  <a:pt x="12127" y="8088"/>
                </a:cubicBezTo>
                <a:cubicBezTo>
                  <a:pt x="13293" y="9308"/>
                  <a:pt x="13293" y="11283"/>
                  <a:pt x="12127" y="12503"/>
                </a:cubicBezTo>
                <a:cubicBezTo>
                  <a:pt x="10961" y="13723"/>
                  <a:pt x="9068" y="13723"/>
                  <a:pt x="7903" y="12503"/>
                </a:cubicBezTo>
                <a:cubicBezTo>
                  <a:pt x="6737" y="11283"/>
                  <a:pt x="6737" y="9308"/>
                  <a:pt x="7903" y="8088"/>
                </a:cubicBezTo>
                <a:cubicBezTo>
                  <a:pt x="8485" y="7478"/>
                  <a:pt x="9254" y="7174"/>
                  <a:pt x="10018" y="7174"/>
                </a:cubicBezTo>
                <a:close/>
              </a:path>
            </a:pathLst>
          </a:custGeom>
          <a:solidFill>
            <a:srgbClr val="6C7184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6" dur="4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Class="exit" nodeType="after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ox(in)" transition="out">
                                      <p:cBhvr>
                                        <p:cTn id="23" dur="3500" fill="hold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5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7"/>
      <p:bldP build="whole" bldLvl="1" animBg="1" rev="0" advAuto="0" spid="232" grpId="2"/>
      <p:bldP build="whole" bldLvl="1" animBg="1" rev="0" advAuto="0" spid="229" grpId="6"/>
      <p:bldP build="whole" bldLvl="1" animBg="1" rev="0" advAuto="0" spid="226" grpId="1"/>
      <p:bldP build="whole" bldLvl="1" animBg="1" rev="0" advAuto="0" spid="232" grpId="5"/>
      <p:bldP build="whole" bldLvl="1" animBg="1" rev="0" advAuto="0" spid="228" grpId="3"/>
      <p:bldP build="whole" bldLvl="1" animBg="1" rev="0" advAuto="0" spid="230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riangle"/>
          <p:cNvSpPr/>
          <p:nvPr/>
        </p:nvSpPr>
        <p:spPr>
          <a:xfrm rot="13500000">
            <a:off x="1881381" y="3302226"/>
            <a:ext cx="2014839" cy="2033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37" name="Triangle"/>
          <p:cNvSpPr/>
          <p:nvPr/>
        </p:nvSpPr>
        <p:spPr>
          <a:xfrm flipH="1" rot="8100000">
            <a:off x="5310382" y="3302226"/>
            <a:ext cx="2014838" cy="2033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38" name="Rectangle"/>
          <p:cNvSpPr/>
          <p:nvPr/>
        </p:nvSpPr>
        <p:spPr>
          <a:xfrm>
            <a:off x="5911691" y="2145665"/>
            <a:ext cx="2836827" cy="4082799"/>
          </a:xfrm>
          <a:prstGeom prst="rect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 algn="r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39" name="Rectangle 6"/>
          <p:cNvSpPr txBox="1"/>
          <p:nvPr/>
        </p:nvSpPr>
        <p:spPr>
          <a:xfrm>
            <a:off x="6363085" y="2510239"/>
            <a:ext cx="2082953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2400">
                <a:solidFill>
                  <a:srgbClr val="000000"/>
                </a:solidFill>
                <a:latin typeface="Mulish ExtraLight ExtraBold"/>
                <a:ea typeface="Mulish ExtraLight ExtraBold"/>
                <a:cs typeface="Mulish ExtraLight ExtraBold"/>
                <a:sym typeface="Mulish ExtraLight ExtraBold"/>
              </a:defRPr>
            </a:pPr>
            <a:r>
              <a:t>Learning by participation</a:t>
            </a:r>
          </a:p>
          <a:p>
            <a:pPr>
              <a:defRPr b="1" sz="1500">
                <a:latin typeface="Tahoma"/>
                <a:ea typeface="Tahoma"/>
                <a:cs typeface="Tahoma"/>
                <a:sym typeface="Tahoma"/>
              </a:defRPr>
            </a:pPr>
          </a:p>
          <a:p>
            <a: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18 years of intercultural  ministry</a:t>
            </a:r>
          </a:p>
          <a:p>
            <a: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</a:p>
          <a:p>
            <a: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observations in actual ministry situations</a:t>
            </a:r>
          </a:p>
        </p:txBody>
      </p:sp>
      <p:sp>
        <p:nvSpPr>
          <p:cNvPr id="240" name="Rectangle"/>
          <p:cNvSpPr/>
          <p:nvPr/>
        </p:nvSpPr>
        <p:spPr>
          <a:xfrm>
            <a:off x="405825" y="2145665"/>
            <a:ext cx="2836827" cy="4082799"/>
          </a:xfrm>
          <a:prstGeom prst="rect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 algn="r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41" name="Title 2"/>
          <p:cNvSpPr txBox="1"/>
          <p:nvPr>
            <p:ph type="ctrTitle"/>
          </p:nvPr>
        </p:nvSpPr>
        <p:spPr>
          <a:xfrm>
            <a:off x="657617" y="475522"/>
            <a:ext cx="7687962" cy="1089026"/>
          </a:xfrm>
          <a:prstGeom prst="rect">
            <a:avLst/>
          </a:prstGeom>
        </p:spPr>
        <p:txBody>
          <a:bodyPr/>
          <a:lstStyle/>
          <a:p>
            <a:pPr/>
            <a:r>
              <a:t>NCD Davids—the true movers and shakers</a:t>
            </a:r>
          </a:p>
        </p:txBody>
      </p:sp>
      <p:sp>
        <p:nvSpPr>
          <p:cNvPr id="242" name="Rectangle 6"/>
          <p:cNvSpPr txBox="1"/>
          <p:nvPr/>
        </p:nvSpPr>
        <p:spPr>
          <a:xfrm>
            <a:off x="730219" y="2599139"/>
            <a:ext cx="2082953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 sz="2400">
                <a:solidFill>
                  <a:srgbClr val="000000"/>
                </a:solidFill>
                <a:latin typeface="Mulish ExtraLight ExtraBold"/>
                <a:ea typeface="Mulish ExtraLight ExtraBold"/>
                <a:cs typeface="Mulish ExtraLight ExtraBold"/>
                <a:sym typeface="Mulish ExtraLight ExtraBold"/>
              </a:defRPr>
            </a:pPr>
            <a:r>
              <a:t>Quantitative research</a:t>
            </a:r>
          </a:p>
          <a:p>
            <a:pPr algn="r">
              <a:defRPr b="1" sz="15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r"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65,000</a:t>
            </a:r>
          </a:p>
          <a:p>
            <a:pPr algn="r"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churches</a:t>
            </a:r>
          </a:p>
          <a:p>
            <a:pPr algn="r"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</a:p>
          <a:p>
            <a:pPr algn="r"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</a:p>
          <a:p>
            <a:pPr algn="r"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as distanced and objective as possible</a:t>
            </a:r>
          </a:p>
        </p:txBody>
      </p:sp>
      <p:sp>
        <p:nvSpPr>
          <p:cNvPr id="243" name="Rectangle"/>
          <p:cNvSpPr/>
          <p:nvPr/>
        </p:nvSpPr>
        <p:spPr>
          <a:xfrm>
            <a:off x="3012143" y="1906360"/>
            <a:ext cx="3195914" cy="4422970"/>
          </a:xfrm>
          <a:prstGeom prst="rect">
            <a:avLst/>
          </a:prstGeom>
          <a:solidFill>
            <a:srgbClr val="655250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44" name="Rectangle 6"/>
          <p:cNvSpPr txBox="1"/>
          <p:nvPr/>
        </p:nvSpPr>
        <p:spPr>
          <a:xfrm>
            <a:off x="3568623" y="2472139"/>
            <a:ext cx="2082954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 sz="2400">
                <a:latin typeface="Mulish ExtraLight ExtraBold"/>
                <a:ea typeface="Mulish ExtraLight ExtraBold"/>
                <a:cs typeface="Mulish ExtraLight ExtraBold"/>
                <a:sym typeface="Mulish ExtraLight ExtraBold"/>
              </a:defRPr>
            </a:pPr>
            <a:r>
              <a:t>Qualitative research</a:t>
            </a:r>
          </a:p>
          <a:p>
            <a:pPr algn="ctr">
              <a:defRPr b="1" sz="15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ctr"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2 samples of 25 leaders each</a:t>
            </a:r>
          </a:p>
          <a:p>
            <a:pPr algn="ctr"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</a:p>
          <a:p>
            <a:pPr algn="ctr"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</a:p>
          <a:p>
            <a:pPr algn="ctr"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objective and subjective elements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Class="entr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4"/>
      <p:bldP build="whole" bldLvl="1" animBg="1" rev="0" advAuto="0" spid="240" grpId="1"/>
      <p:bldP build="whole" bldLvl="1" animBg="1" rev="0" advAuto="0" spid="237" grpId="6"/>
      <p:bldP build="whole" bldLvl="1" animBg="1" rev="0" advAuto="0" spid="238" grpId="3"/>
      <p:bldP build="whole" bldLvl="1" animBg="1" rev="0" advAuto="0" spid="243" grpId="7"/>
      <p:bldP build="whole" bldLvl="1" animBg="1" rev="0" advAuto="0" spid="242" grpId="2"/>
      <p:bldP build="whole" bldLvl="1" animBg="1" rev="0" advAuto="0" spid="236" grpId="5"/>
      <p:bldP build="whole" bldLvl="1" animBg="1" rev="0" advAuto="0" spid="244" grpId="8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le 2"/>
          <p:cNvSpPr txBox="1"/>
          <p:nvPr>
            <p:ph type="ctrTitle"/>
          </p:nvPr>
        </p:nvSpPr>
        <p:spPr>
          <a:xfrm>
            <a:off x="379762" y="1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The Empowerment Test</a:t>
            </a:r>
          </a:p>
        </p:txBody>
      </p:sp>
      <p:pic>
        <p:nvPicPr>
          <p:cNvPr id="249" name="Picture 21" descr="Picture 21"/>
          <p:cNvPicPr>
            <a:picLocks noChangeAspect="1"/>
          </p:cNvPicPr>
          <p:nvPr/>
        </p:nvPicPr>
        <p:blipFill>
          <a:blip r:embed="rId3">
            <a:extLst/>
          </a:blip>
          <a:srcRect l="35184" t="11505" r="15416" b="19270"/>
          <a:stretch>
            <a:fillRect/>
          </a:stretch>
        </p:blipFill>
        <p:spPr>
          <a:xfrm>
            <a:off x="2812713" y="1485860"/>
            <a:ext cx="5620671" cy="49228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Group 8"/>
          <p:cNvGrpSpPr/>
          <p:nvPr/>
        </p:nvGrpSpPr>
        <p:grpSpPr>
          <a:xfrm>
            <a:off x="-1" y="2015390"/>
            <a:ext cx="2721780" cy="4028727"/>
            <a:chOff x="0" y="-50800"/>
            <a:chExt cx="2721778" cy="4028726"/>
          </a:xfrm>
        </p:grpSpPr>
        <p:sp>
          <p:nvSpPr>
            <p:cNvPr id="250" name="Rectangle 2"/>
            <p:cNvSpPr txBox="1"/>
            <p:nvPr/>
          </p:nvSpPr>
          <p:spPr>
            <a:xfrm>
              <a:off x="507557" y="-50801"/>
              <a:ext cx="2214221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Vision</a:t>
              </a:r>
            </a:p>
          </p:txBody>
        </p:sp>
        <p:sp>
          <p:nvSpPr>
            <p:cNvPr id="251" name="Rectangle 3"/>
            <p:cNvSpPr txBox="1"/>
            <p:nvPr/>
          </p:nvSpPr>
          <p:spPr>
            <a:xfrm>
              <a:off x="507557" y="678745"/>
              <a:ext cx="2214221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Capacity</a:t>
              </a:r>
            </a:p>
          </p:txBody>
        </p:sp>
        <p:sp>
          <p:nvSpPr>
            <p:cNvPr id="252" name="Rectangle 4"/>
            <p:cNvSpPr txBox="1"/>
            <p:nvPr/>
          </p:nvSpPr>
          <p:spPr>
            <a:xfrm>
              <a:off x="0" y="1408290"/>
              <a:ext cx="2721779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Experimentation</a:t>
              </a:r>
            </a:p>
          </p:txBody>
        </p:sp>
        <p:sp>
          <p:nvSpPr>
            <p:cNvPr id="253" name="Rectangle 5"/>
            <p:cNvSpPr txBox="1"/>
            <p:nvPr/>
          </p:nvSpPr>
          <p:spPr>
            <a:xfrm>
              <a:off x="507557" y="2137835"/>
              <a:ext cx="2214221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Progression</a:t>
              </a:r>
            </a:p>
          </p:txBody>
        </p:sp>
        <p:sp>
          <p:nvSpPr>
            <p:cNvPr id="254" name="Rectangle 6"/>
            <p:cNvSpPr txBox="1"/>
            <p:nvPr/>
          </p:nvSpPr>
          <p:spPr>
            <a:xfrm>
              <a:off x="507557" y="2867381"/>
              <a:ext cx="2214221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Training</a:t>
              </a:r>
            </a:p>
          </p:txBody>
        </p:sp>
        <p:sp>
          <p:nvSpPr>
            <p:cNvPr id="255" name="Rectangle 7"/>
            <p:cNvSpPr txBox="1"/>
            <p:nvPr/>
          </p:nvSpPr>
          <p:spPr>
            <a:xfrm>
              <a:off x="507557" y="3596926"/>
              <a:ext cx="2214221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 sz="2400"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Strategy</a:t>
              </a:r>
            </a:p>
          </p:txBody>
        </p:sp>
      </p:grpSp>
      <p:sp>
        <p:nvSpPr>
          <p:cNvPr id="257" name="Left Arrow 32"/>
          <p:cNvSpPr/>
          <p:nvPr/>
        </p:nvSpPr>
        <p:spPr>
          <a:xfrm>
            <a:off x="8245172" y="1844128"/>
            <a:ext cx="791324" cy="683417"/>
          </a:xfrm>
          <a:prstGeom prst="leftArrow">
            <a:avLst>
              <a:gd name="adj1" fmla="val 64852"/>
              <a:gd name="adj2" fmla="val 50000"/>
            </a:avLst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5800">
                <a:solidFill>
                  <a:srgbClr val="414141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258" name="Left Arrow 33"/>
          <p:cNvSpPr/>
          <p:nvPr/>
        </p:nvSpPr>
        <p:spPr>
          <a:xfrm>
            <a:off x="8240985" y="5538368"/>
            <a:ext cx="791324" cy="683417"/>
          </a:xfrm>
          <a:prstGeom prst="leftArrow">
            <a:avLst>
              <a:gd name="adj1" fmla="val 64852"/>
              <a:gd name="adj2" fmla="val 50000"/>
            </a:avLst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5800">
                <a:solidFill>
                  <a:srgbClr val="414141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grpSp>
        <p:nvGrpSpPr>
          <p:cNvPr id="261" name="Group 6"/>
          <p:cNvGrpSpPr/>
          <p:nvPr/>
        </p:nvGrpSpPr>
        <p:grpSpPr>
          <a:xfrm>
            <a:off x="3198884" y="1090613"/>
            <a:ext cx="2481878" cy="322164"/>
            <a:chOff x="0" y="0"/>
            <a:chExt cx="2481877" cy="322163"/>
          </a:xfrm>
        </p:grpSpPr>
        <p:sp>
          <p:nvSpPr>
            <p:cNvPr id="259" name="Rectangle 22"/>
            <p:cNvSpPr/>
            <p:nvPr/>
          </p:nvSpPr>
          <p:spPr>
            <a:xfrm>
              <a:off x="0" y="-1"/>
              <a:ext cx="2481878" cy="322164"/>
            </a:xfrm>
            <a:prstGeom prst="rect">
              <a:avLst/>
            </a:prstGeom>
            <a:solidFill>
              <a:srgbClr val="B7B9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5800">
                  <a:solidFill>
                    <a:srgbClr val="414141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260" name="Rectangle 52"/>
            <p:cNvSpPr txBox="1"/>
            <p:nvPr/>
          </p:nvSpPr>
          <p:spPr>
            <a:xfrm>
              <a:off x="245841" y="43708"/>
              <a:ext cx="2114245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r">
                <a:defRPr>
                  <a:latin typeface="Mulish ExtraLight Black"/>
                  <a:ea typeface="Mulish ExtraLight Black"/>
                  <a:cs typeface="Mulish ExtraLight Black"/>
                  <a:sym typeface="Mulish ExtraLight Black"/>
                </a:defRPr>
              </a:lvl1pPr>
            </a:lstStyle>
            <a:p>
              <a:pPr/>
              <a:r>
                <a:t>Empowering wing</a:t>
              </a:r>
            </a:p>
          </p:txBody>
        </p:sp>
      </p:grpSp>
      <p:grpSp>
        <p:nvGrpSpPr>
          <p:cNvPr id="264" name="Group 5"/>
          <p:cNvGrpSpPr/>
          <p:nvPr/>
        </p:nvGrpSpPr>
        <p:grpSpPr>
          <a:xfrm>
            <a:off x="5661793" y="1090612"/>
            <a:ext cx="2481879" cy="322164"/>
            <a:chOff x="0" y="0"/>
            <a:chExt cx="2481877" cy="322163"/>
          </a:xfrm>
        </p:grpSpPr>
        <p:sp>
          <p:nvSpPr>
            <p:cNvPr id="262" name="Rectangle 24"/>
            <p:cNvSpPr/>
            <p:nvPr/>
          </p:nvSpPr>
          <p:spPr>
            <a:xfrm>
              <a:off x="0" y="-1"/>
              <a:ext cx="2481879" cy="322164"/>
            </a:xfrm>
            <a:prstGeom prst="rect">
              <a:avLst/>
            </a:prstGeom>
            <a:solidFill>
              <a:srgbClr val="6552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5800">
                  <a:solidFill>
                    <a:srgbClr val="414141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263" name="Rectangle 51"/>
            <p:cNvSpPr/>
            <p:nvPr/>
          </p:nvSpPr>
          <p:spPr>
            <a:xfrm>
              <a:off x="118112" y="165128"/>
              <a:ext cx="157909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>
                  <a:latin typeface="Mulish ExtraLight Black"/>
                  <a:ea typeface="Mulish ExtraLight Black"/>
                  <a:cs typeface="Mulish ExtraLight Black"/>
                  <a:sym typeface="Mulish ExtraLight Black"/>
                </a:defRPr>
              </a:lvl1pPr>
            </a:lstStyle>
            <a:p>
              <a:pPr/>
              <a:r>
                <a:t>Leading wing</a:t>
              </a:r>
            </a:p>
          </p:txBody>
        </p:sp>
      </p:grpSp>
      <p:grpSp>
        <p:nvGrpSpPr>
          <p:cNvPr id="267" name="Group 36"/>
          <p:cNvGrpSpPr/>
          <p:nvPr/>
        </p:nvGrpSpPr>
        <p:grpSpPr>
          <a:xfrm>
            <a:off x="3511780" y="1932813"/>
            <a:ext cx="2115438" cy="503570"/>
            <a:chOff x="-474972" y="0"/>
            <a:chExt cx="2115436" cy="503569"/>
          </a:xfrm>
        </p:grpSpPr>
        <p:sp>
          <p:nvSpPr>
            <p:cNvPr id="265" name="Rectangle 37"/>
            <p:cNvSpPr/>
            <p:nvPr/>
          </p:nvSpPr>
          <p:spPr>
            <a:xfrm>
              <a:off x="1172864" y="0"/>
              <a:ext cx="467601" cy="503570"/>
            </a:xfrm>
            <a:prstGeom prst="rect">
              <a:avLst/>
            </a:prstGeom>
            <a:solidFill>
              <a:srgbClr val="B7B9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414141"/>
                  </a:solidFill>
                  <a:effectLst>
                    <a:outerShdw sx="100000" sy="100000" kx="0" ky="0" algn="b" rotWithShape="0" blurRad="50800" dist="50800" dir="2700000">
                      <a:srgbClr val="000000">
                        <a:alpha val="75000"/>
                      </a:srgbClr>
                    </a:outerShdw>
                  </a:effectLst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266" name="Rectangle 30"/>
            <p:cNvSpPr txBox="1"/>
            <p:nvPr/>
          </p:nvSpPr>
          <p:spPr>
            <a:xfrm>
              <a:off x="-474973" y="15846"/>
              <a:ext cx="201472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88900" dist="0" dir="7740000">
                <a:srgbClr val="000000">
                  <a:alpha val="57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/>
              <a:r>
                <a:t>Release vision of others</a:t>
              </a:r>
            </a:p>
          </p:txBody>
        </p:sp>
      </p:grpSp>
      <p:grpSp>
        <p:nvGrpSpPr>
          <p:cNvPr id="270" name="Group 39"/>
          <p:cNvGrpSpPr/>
          <p:nvPr/>
        </p:nvGrpSpPr>
        <p:grpSpPr>
          <a:xfrm>
            <a:off x="3904306" y="2671422"/>
            <a:ext cx="1722912" cy="503570"/>
            <a:chOff x="-400645" y="0"/>
            <a:chExt cx="1722910" cy="503569"/>
          </a:xfrm>
        </p:grpSpPr>
        <p:sp>
          <p:nvSpPr>
            <p:cNvPr id="268" name="Rectangle 40"/>
            <p:cNvSpPr/>
            <p:nvPr/>
          </p:nvSpPr>
          <p:spPr>
            <a:xfrm>
              <a:off x="494973" y="0"/>
              <a:ext cx="827293" cy="503570"/>
            </a:xfrm>
            <a:prstGeom prst="rect">
              <a:avLst/>
            </a:prstGeom>
            <a:solidFill>
              <a:srgbClr val="B7B9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414141"/>
                  </a:solidFill>
                  <a:effectLst>
                    <a:outerShdw sx="100000" sy="100000" kx="0" ky="0" algn="b" rotWithShape="0" blurRad="50800" dist="50800" dir="2700000">
                      <a:srgbClr val="000000">
                        <a:alpha val="75000"/>
                      </a:srgbClr>
                    </a:outerShdw>
                  </a:effectLst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269" name="Rectangle 33"/>
            <p:cNvSpPr txBox="1"/>
            <p:nvPr/>
          </p:nvSpPr>
          <p:spPr>
            <a:xfrm>
              <a:off x="-400646" y="19664"/>
              <a:ext cx="1677443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88900" dist="0" dir="7740000">
                <a:srgbClr val="000000">
                  <a:alpha val="57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/>
              <a:r>
                <a:t>Assess weaknesses</a:t>
              </a:r>
            </a:p>
          </p:txBody>
        </p:sp>
      </p:grpSp>
      <p:grpSp>
        <p:nvGrpSpPr>
          <p:cNvPr id="273" name="Group 42"/>
          <p:cNvGrpSpPr/>
          <p:nvPr/>
        </p:nvGrpSpPr>
        <p:grpSpPr>
          <a:xfrm>
            <a:off x="3900694" y="3425793"/>
            <a:ext cx="1726525" cy="503571"/>
            <a:chOff x="0" y="0"/>
            <a:chExt cx="1726524" cy="503569"/>
          </a:xfrm>
        </p:grpSpPr>
        <p:sp>
          <p:nvSpPr>
            <p:cNvPr id="271" name="Rectangle 43"/>
            <p:cNvSpPr/>
            <p:nvPr/>
          </p:nvSpPr>
          <p:spPr>
            <a:xfrm>
              <a:off x="-1" y="-1"/>
              <a:ext cx="1726526" cy="503571"/>
            </a:xfrm>
            <a:prstGeom prst="rect">
              <a:avLst/>
            </a:prstGeom>
            <a:solidFill>
              <a:srgbClr val="B7B9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414141"/>
                  </a:solidFill>
                  <a:effectLst>
                    <a:outerShdw sx="100000" sy="100000" kx="0" ky="0" algn="b" rotWithShape="0" blurRad="50800" dist="50800" dir="2700000">
                      <a:srgbClr val="000000">
                        <a:alpha val="75000"/>
                      </a:srgbClr>
                    </a:outerShdw>
                  </a:effectLst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272" name="Rectangle 36"/>
            <p:cNvSpPr txBox="1"/>
            <p:nvPr/>
          </p:nvSpPr>
          <p:spPr>
            <a:xfrm>
              <a:off x="301588" y="10792"/>
              <a:ext cx="1371271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88900" dist="0" dir="7740000">
                <a:srgbClr val="000000">
                  <a:alpha val="57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/>
              <a:r>
                <a:t>Permit mistakes</a:t>
              </a:r>
            </a:p>
          </p:txBody>
        </p:sp>
      </p:grpSp>
      <p:grpSp>
        <p:nvGrpSpPr>
          <p:cNvPr id="276" name="Group 45"/>
          <p:cNvGrpSpPr/>
          <p:nvPr/>
        </p:nvGrpSpPr>
        <p:grpSpPr>
          <a:xfrm>
            <a:off x="5691356" y="1939349"/>
            <a:ext cx="1690556" cy="503570"/>
            <a:chOff x="0" y="0"/>
            <a:chExt cx="1690554" cy="503569"/>
          </a:xfrm>
        </p:grpSpPr>
        <p:sp>
          <p:nvSpPr>
            <p:cNvPr id="274" name="Rectangle 46"/>
            <p:cNvSpPr/>
            <p:nvPr/>
          </p:nvSpPr>
          <p:spPr>
            <a:xfrm>
              <a:off x="0" y="-1"/>
              <a:ext cx="1690555" cy="503571"/>
            </a:xfrm>
            <a:prstGeom prst="rect">
              <a:avLst/>
            </a:prstGeom>
            <a:solidFill>
              <a:srgbClr val="6552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414141"/>
                  </a:solidFill>
                  <a:effectLst>
                    <a:outerShdw sx="100000" sy="100000" kx="0" ky="0" algn="b" rotWithShape="0" blurRad="50800" dist="50800" dir="2700000">
                      <a:srgbClr val="000000">
                        <a:alpha val="75000"/>
                      </a:srgbClr>
                    </a:outerShdw>
                  </a:effectLst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275" name="Rectangle 12"/>
            <p:cNvSpPr txBox="1"/>
            <p:nvPr/>
          </p:nvSpPr>
          <p:spPr>
            <a:xfrm>
              <a:off x="56982" y="28535"/>
              <a:ext cx="1095859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/>
              <a:r>
                <a:t>Cast a vision</a:t>
              </a:r>
            </a:p>
          </p:txBody>
        </p:sp>
      </p:grpSp>
      <p:grpSp>
        <p:nvGrpSpPr>
          <p:cNvPr id="279" name="Group 48"/>
          <p:cNvGrpSpPr/>
          <p:nvPr/>
        </p:nvGrpSpPr>
        <p:grpSpPr>
          <a:xfrm>
            <a:off x="3387592" y="5609194"/>
            <a:ext cx="2239628" cy="503570"/>
            <a:chOff x="-405194" y="0"/>
            <a:chExt cx="2239626" cy="503569"/>
          </a:xfrm>
        </p:grpSpPr>
        <p:sp>
          <p:nvSpPr>
            <p:cNvPr id="277" name="Rectangle 49"/>
            <p:cNvSpPr/>
            <p:nvPr/>
          </p:nvSpPr>
          <p:spPr>
            <a:xfrm>
              <a:off x="-1" y="-1"/>
              <a:ext cx="1834434" cy="503571"/>
            </a:xfrm>
            <a:prstGeom prst="rect">
              <a:avLst/>
            </a:prstGeom>
            <a:solidFill>
              <a:srgbClr val="B7B9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414141"/>
                  </a:solidFill>
                  <a:effectLst>
                    <a:outerShdw sx="100000" sy="100000" kx="0" ky="0" algn="b" rotWithShape="0" blurRad="50800" dist="50800" dir="2700000">
                      <a:srgbClr val="000000">
                        <a:alpha val="75000"/>
                      </a:srgbClr>
                    </a:outerShdw>
                  </a:effectLst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278" name="Rectangle 45"/>
            <p:cNvSpPr txBox="1"/>
            <p:nvPr/>
          </p:nvSpPr>
          <p:spPr>
            <a:xfrm>
              <a:off x="-405195" y="3148"/>
              <a:ext cx="2174215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88900" dist="0" dir="7740000">
                <a:srgbClr val="000000">
                  <a:alpha val="57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/>
              <a:r>
                <a:t>Analyze present situation</a:t>
              </a:r>
            </a:p>
          </p:txBody>
        </p:sp>
      </p:grpSp>
      <p:grpSp>
        <p:nvGrpSpPr>
          <p:cNvPr id="282" name="Group 51"/>
          <p:cNvGrpSpPr/>
          <p:nvPr/>
        </p:nvGrpSpPr>
        <p:grpSpPr>
          <a:xfrm>
            <a:off x="5691356" y="2671422"/>
            <a:ext cx="2302033" cy="503570"/>
            <a:chOff x="0" y="0"/>
            <a:chExt cx="2302031" cy="503569"/>
          </a:xfrm>
        </p:grpSpPr>
        <p:sp>
          <p:nvSpPr>
            <p:cNvPr id="280" name="Rectangle 52"/>
            <p:cNvSpPr/>
            <p:nvPr/>
          </p:nvSpPr>
          <p:spPr>
            <a:xfrm>
              <a:off x="0" y="-1"/>
              <a:ext cx="2302032" cy="503571"/>
            </a:xfrm>
            <a:prstGeom prst="rect">
              <a:avLst/>
            </a:prstGeom>
            <a:solidFill>
              <a:srgbClr val="6552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414141"/>
                  </a:solidFill>
                  <a:effectLst>
                    <a:outerShdw sx="100000" sy="100000" kx="0" ky="0" algn="b" rotWithShape="0" blurRad="50800" dist="50800" dir="2700000">
                      <a:srgbClr val="000000">
                        <a:alpha val="75000"/>
                      </a:srgbClr>
                    </a:outerShdw>
                  </a:effectLst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281" name="Rectangle 15"/>
            <p:cNvSpPr txBox="1"/>
            <p:nvPr/>
          </p:nvSpPr>
          <p:spPr>
            <a:xfrm>
              <a:off x="56982" y="13319"/>
              <a:ext cx="1613968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/>
              <a:r>
                <a:t>Focus on strengths</a:t>
              </a:r>
            </a:p>
          </p:txBody>
        </p:sp>
      </p:grpSp>
      <p:grpSp>
        <p:nvGrpSpPr>
          <p:cNvPr id="285" name="Group 54"/>
          <p:cNvGrpSpPr/>
          <p:nvPr/>
        </p:nvGrpSpPr>
        <p:grpSpPr>
          <a:xfrm>
            <a:off x="5691356" y="4144066"/>
            <a:ext cx="2158156" cy="503570"/>
            <a:chOff x="0" y="0"/>
            <a:chExt cx="2158155" cy="503569"/>
          </a:xfrm>
        </p:grpSpPr>
        <p:sp>
          <p:nvSpPr>
            <p:cNvPr id="283" name="Rectangle 55"/>
            <p:cNvSpPr/>
            <p:nvPr/>
          </p:nvSpPr>
          <p:spPr>
            <a:xfrm>
              <a:off x="-1" y="-1"/>
              <a:ext cx="2158157" cy="503571"/>
            </a:xfrm>
            <a:prstGeom prst="rect">
              <a:avLst/>
            </a:prstGeom>
            <a:solidFill>
              <a:srgbClr val="6552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414141"/>
                  </a:solidFill>
                  <a:effectLst>
                    <a:outerShdw sx="100000" sy="100000" kx="0" ky="0" algn="b" rotWithShape="0" blurRad="50800" dist="50800" dir="2700000">
                      <a:srgbClr val="000000">
                        <a:alpha val="75000"/>
                      </a:srgbClr>
                    </a:outerShdw>
                  </a:effectLst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284" name="Rectangle 21"/>
            <p:cNvSpPr txBox="1"/>
            <p:nvPr/>
          </p:nvSpPr>
          <p:spPr>
            <a:xfrm>
              <a:off x="44296" y="25139"/>
              <a:ext cx="1833195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/>
              <a:r>
                <a:t>Advocate bold moves</a:t>
              </a:r>
            </a:p>
          </p:txBody>
        </p:sp>
      </p:grpSp>
      <p:grpSp>
        <p:nvGrpSpPr>
          <p:cNvPr id="288" name="Group 57"/>
          <p:cNvGrpSpPr/>
          <p:nvPr/>
        </p:nvGrpSpPr>
        <p:grpSpPr>
          <a:xfrm>
            <a:off x="5691356" y="3424682"/>
            <a:ext cx="1804478" cy="503570"/>
            <a:chOff x="0" y="0"/>
            <a:chExt cx="1804477" cy="503569"/>
          </a:xfrm>
        </p:grpSpPr>
        <p:sp>
          <p:nvSpPr>
            <p:cNvPr id="286" name="Rectangle 58"/>
            <p:cNvSpPr/>
            <p:nvPr/>
          </p:nvSpPr>
          <p:spPr>
            <a:xfrm>
              <a:off x="0" y="-1"/>
              <a:ext cx="1546678" cy="503571"/>
            </a:xfrm>
            <a:prstGeom prst="rect">
              <a:avLst/>
            </a:prstGeom>
            <a:solidFill>
              <a:srgbClr val="6552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414141"/>
                  </a:solidFill>
                  <a:effectLst>
                    <a:outerShdw sx="100000" sy="100000" kx="0" ky="0" algn="b" rotWithShape="0" blurRad="50800" dist="50800" dir="2700000">
                      <a:srgbClr val="000000">
                        <a:alpha val="75000"/>
                      </a:srgbClr>
                    </a:outerShdw>
                  </a:effectLst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287" name="Rectangle 18"/>
            <p:cNvSpPr txBox="1"/>
            <p:nvPr/>
          </p:nvSpPr>
          <p:spPr>
            <a:xfrm>
              <a:off x="56983" y="2292"/>
              <a:ext cx="1747495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88900" dist="0" dir="2700000">
                <a:srgbClr val="000000">
                  <a:alpha val="57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/>
              <a:r>
                <a:t>Learn from mistakes</a:t>
              </a:r>
            </a:p>
          </p:txBody>
        </p:sp>
      </p:grpSp>
      <p:grpSp>
        <p:nvGrpSpPr>
          <p:cNvPr id="291" name="Group 60"/>
          <p:cNvGrpSpPr/>
          <p:nvPr/>
        </p:nvGrpSpPr>
        <p:grpSpPr>
          <a:xfrm>
            <a:off x="5691356" y="4878234"/>
            <a:ext cx="2230094" cy="503570"/>
            <a:chOff x="0" y="0"/>
            <a:chExt cx="2230092" cy="503569"/>
          </a:xfrm>
        </p:grpSpPr>
        <p:sp>
          <p:nvSpPr>
            <p:cNvPr id="289" name="Rectangle 61"/>
            <p:cNvSpPr/>
            <p:nvPr/>
          </p:nvSpPr>
          <p:spPr>
            <a:xfrm>
              <a:off x="0" y="-1"/>
              <a:ext cx="2230093" cy="503571"/>
            </a:xfrm>
            <a:prstGeom prst="rect">
              <a:avLst/>
            </a:prstGeom>
            <a:solidFill>
              <a:srgbClr val="6552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414141"/>
                  </a:solidFill>
                  <a:effectLst>
                    <a:outerShdw sx="100000" sy="100000" kx="0" ky="0" algn="b" rotWithShape="0" blurRad="50800" dist="50800" dir="2700000">
                      <a:srgbClr val="000000">
                        <a:alpha val="75000"/>
                      </a:srgbClr>
                    </a:outerShdw>
                  </a:effectLst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290" name="Rectangle 24"/>
            <p:cNvSpPr txBox="1"/>
            <p:nvPr/>
          </p:nvSpPr>
          <p:spPr>
            <a:xfrm>
              <a:off x="56982" y="20518"/>
              <a:ext cx="1709091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/>
              <a:r>
                <a:t>Model the principles</a:t>
              </a:r>
            </a:p>
          </p:txBody>
        </p:sp>
      </p:grpSp>
      <p:grpSp>
        <p:nvGrpSpPr>
          <p:cNvPr id="294" name="Group 63"/>
          <p:cNvGrpSpPr/>
          <p:nvPr/>
        </p:nvGrpSpPr>
        <p:grpSpPr>
          <a:xfrm>
            <a:off x="5691355" y="5608211"/>
            <a:ext cx="2409942" cy="503570"/>
            <a:chOff x="0" y="0"/>
            <a:chExt cx="2409940" cy="503569"/>
          </a:xfrm>
        </p:grpSpPr>
        <p:sp>
          <p:nvSpPr>
            <p:cNvPr id="292" name="Rectangle 64"/>
            <p:cNvSpPr/>
            <p:nvPr/>
          </p:nvSpPr>
          <p:spPr>
            <a:xfrm>
              <a:off x="-1" y="-1"/>
              <a:ext cx="2409941" cy="503571"/>
            </a:xfrm>
            <a:prstGeom prst="rect">
              <a:avLst/>
            </a:prstGeom>
            <a:solidFill>
              <a:srgbClr val="6552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414141"/>
                  </a:solidFill>
                  <a:effectLst>
                    <a:outerShdw sx="100000" sy="100000" kx="0" ky="0" algn="b" rotWithShape="0" blurRad="50800" dist="50800" dir="2700000">
                      <a:srgbClr val="000000">
                        <a:alpha val="75000"/>
                      </a:srgbClr>
                    </a:outerShdw>
                  </a:effectLst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293" name="Rectangle 27"/>
            <p:cNvSpPr txBox="1"/>
            <p:nvPr/>
          </p:nvSpPr>
          <p:spPr>
            <a:xfrm>
              <a:off x="63326" y="7397"/>
              <a:ext cx="802133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/>
              <a:r>
                <a:t>Set goals</a:t>
              </a:r>
            </a:p>
          </p:txBody>
        </p:sp>
      </p:grpSp>
      <p:grpSp>
        <p:nvGrpSpPr>
          <p:cNvPr id="297" name="Group 66"/>
          <p:cNvGrpSpPr/>
          <p:nvPr/>
        </p:nvGrpSpPr>
        <p:grpSpPr>
          <a:xfrm>
            <a:off x="3840048" y="4876139"/>
            <a:ext cx="1786502" cy="503570"/>
            <a:chOff x="-311761" y="0"/>
            <a:chExt cx="1786500" cy="503569"/>
          </a:xfrm>
        </p:grpSpPr>
        <p:sp>
          <p:nvSpPr>
            <p:cNvPr id="295" name="Rectangle 67"/>
            <p:cNvSpPr/>
            <p:nvPr/>
          </p:nvSpPr>
          <p:spPr>
            <a:xfrm>
              <a:off x="-1" y="-1"/>
              <a:ext cx="1474741" cy="503571"/>
            </a:xfrm>
            <a:prstGeom prst="rect">
              <a:avLst/>
            </a:prstGeom>
            <a:solidFill>
              <a:srgbClr val="B7B9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414141"/>
                  </a:solidFill>
                  <a:effectLst>
                    <a:outerShdw sx="100000" sy="100000" kx="0" ky="0" algn="b" rotWithShape="0" blurRad="50800" dist="50800" dir="2700000">
                      <a:srgbClr val="000000">
                        <a:alpha val="75000"/>
                      </a:srgbClr>
                    </a:outerShdw>
                  </a:effectLst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296" name="Rectangle 42"/>
            <p:cNvSpPr txBox="1"/>
            <p:nvPr/>
          </p:nvSpPr>
          <p:spPr>
            <a:xfrm>
              <a:off x="-311762" y="22612"/>
              <a:ext cx="1695755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88900" dist="0" dir="7740000">
                <a:srgbClr val="000000">
                  <a:alpha val="57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r"/>
            </a:lstStyle>
            <a:p>
              <a:pPr/>
              <a:r>
                <a:t>Teach the principles</a:t>
              </a:r>
            </a:p>
          </p:txBody>
        </p:sp>
      </p:grpSp>
      <p:grpSp>
        <p:nvGrpSpPr>
          <p:cNvPr id="300" name="Group 69"/>
          <p:cNvGrpSpPr/>
          <p:nvPr/>
        </p:nvGrpSpPr>
        <p:grpSpPr>
          <a:xfrm>
            <a:off x="3520089" y="4146160"/>
            <a:ext cx="2100977" cy="503570"/>
            <a:chOff x="-448406" y="0"/>
            <a:chExt cx="2100976" cy="503569"/>
          </a:xfrm>
        </p:grpSpPr>
        <p:sp>
          <p:nvSpPr>
            <p:cNvPr id="298" name="Rectangle 70"/>
            <p:cNvSpPr/>
            <p:nvPr/>
          </p:nvSpPr>
          <p:spPr>
            <a:xfrm>
              <a:off x="383053" y="0"/>
              <a:ext cx="1269518" cy="503570"/>
            </a:xfrm>
            <a:prstGeom prst="rect">
              <a:avLst/>
            </a:prstGeom>
            <a:solidFill>
              <a:srgbClr val="B7B9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>
                  <a:solidFill>
                    <a:srgbClr val="414141"/>
                  </a:solidFill>
                  <a:effectLst>
                    <a:outerShdw sx="100000" sy="100000" kx="0" ky="0" algn="b" rotWithShape="0" blurRad="50800" dist="50800" dir="2700000">
                      <a:srgbClr val="000000">
                        <a:alpha val="75000"/>
                      </a:srgbClr>
                    </a:outerShdw>
                  </a:effectLst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299" name="Rectangle 39"/>
            <p:cNvSpPr txBox="1"/>
            <p:nvPr/>
          </p:nvSpPr>
          <p:spPr>
            <a:xfrm>
              <a:off x="-448407" y="23045"/>
              <a:ext cx="2072158" cy="22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88900" dist="0" dir="7740000">
                <a:srgbClr val="000000">
                  <a:alpha val="57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/>
              <a:r>
                <a:t>Nurture steady progress</a:t>
              </a:r>
            </a:p>
          </p:txBody>
        </p:sp>
      </p:grpSp>
      <p:grpSp>
        <p:nvGrpSpPr>
          <p:cNvPr id="303" name="Group 73"/>
          <p:cNvGrpSpPr/>
          <p:nvPr/>
        </p:nvGrpSpPr>
        <p:grpSpPr>
          <a:xfrm>
            <a:off x="5517915" y="5718214"/>
            <a:ext cx="287755" cy="383541"/>
            <a:chOff x="0" y="0"/>
            <a:chExt cx="287753" cy="383540"/>
          </a:xfrm>
        </p:grpSpPr>
        <p:sp>
          <p:nvSpPr>
            <p:cNvPr id="301" name="Oval 74"/>
            <p:cNvSpPr/>
            <p:nvPr/>
          </p:nvSpPr>
          <p:spPr>
            <a:xfrm>
              <a:off x="0" y="59250"/>
              <a:ext cx="287754" cy="28775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900">
                  <a:solidFill>
                    <a:srgbClr val="414141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302" name="TextBox 75"/>
            <p:cNvSpPr txBox="1"/>
            <p:nvPr/>
          </p:nvSpPr>
          <p:spPr>
            <a:xfrm>
              <a:off x="29653" y="0"/>
              <a:ext cx="248023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19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306" name="Group 76"/>
          <p:cNvGrpSpPr/>
          <p:nvPr/>
        </p:nvGrpSpPr>
        <p:grpSpPr>
          <a:xfrm>
            <a:off x="5517915" y="5001683"/>
            <a:ext cx="287755" cy="383541"/>
            <a:chOff x="0" y="0"/>
            <a:chExt cx="287753" cy="383540"/>
          </a:xfrm>
        </p:grpSpPr>
        <p:sp>
          <p:nvSpPr>
            <p:cNvPr id="304" name="Oval 78"/>
            <p:cNvSpPr/>
            <p:nvPr/>
          </p:nvSpPr>
          <p:spPr>
            <a:xfrm>
              <a:off x="0" y="59250"/>
              <a:ext cx="287754" cy="28775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900">
                  <a:solidFill>
                    <a:srgbClr val="414141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305" name="TextBox 79"/>
            <p:cNvSpPr txBox="1"/>
            <p:nvPr/>
          </p:nvSpPr>
          <p:spPr>
            <a:xfrm>
              <a:off x="29653" y="0"/>
              <a:ext cx="248023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19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309" name="Group 80"/>
          <p:cNvGrpSpPr/>
          <p:nvPr/>
        </p:nvGrpSpPr>
        <p:grpSpPr>
          <a:xfrm>
            <a:off x="5517915" y="4273839"/>
            <a:ext cx="287755" cy="383541"/>
            <a:chOff x="0" y="0"/>
            <a:chExt cx="287753" cy="383540"/>
          </a:xfrm>
        </p:grpSpPr>
        <p:sp>
          <p:nvSpPr>
            <p:cNvPr id="307" name="Oval 81"/>
            <p:cNvSpPr/>
            <p:nvPr/>
          </p:nvSpPr>
          <p:spPr>
            <a:xfrm>
              <a:off x="0" y="55021"/>
              <a:ext cx="287754" cy="28775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900">
                  <a:solidFill>
                    <a:srgbClr val="414141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308" name="TextBox 82"/>
            <p:cNvSpPr txBox="1"/>
            <p:nvPr/>
          </p:nvSpPr>
          <p:spPr>
            <a:xfrm>
              <a:off x="29653" y="0"/>
              <a:ext cx="248023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19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3</a:t>
              </a:r>
            </a:p>
          </p:txBody>
        </p:sp>
      </p:grpSp>
      <p:grpSp>
        <p:nvGrpSpPr>
          <p:cNvPr id="312" name="Group 83"/>
          <p:cNvGrpSpPr/>
          <p:nvPr/>
        </p:nvGrpSpPr>
        <p:grpSpPr>
          <a:xfrm>
            <a:off x="5517915" y="3560059"/>
            <a:ext cx="287755" cy="383541"/>
            <a:chOff x="0" y="0"/>
            <a:chExt cx="287753" cy="383540"/>
          </a:xfrm>
        </p:grpSpPr>
        <p:sp>
          <p:nvSpPr>
            <p:cNvPr id="310" name="Oval 84"/>
            <p:cNvSpPr/>
            <p:nvPr/>
          </p:nvSpPr>
          <p:spPr>
            <a:xfrm>
              <a:off x="0" y="50750"/>
              <a:ext cx="287754" cy="28775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900">
                  <a:solidFill>
                    <a:srgbClr val="414141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311" name="TextBox 85"/>
            <p:cNvSpPr txBox="1"/>
            <p:nvPr/>
          </p:nvSpPr>
          <p:spPr>
            <a:xfrm>
              <a:off x="12251" y="0"/>
              <a:ext cx="256482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19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4</a:t>
              </a:r>
            </a:p>
          </p:txBody>
        </p:sp>
      </p:grpSp>
      <p:grpSp>
        <p:nvGrpSpPr>
          <p:cNvPr id="315" name="Group 86"/>
          <p:cNvGrpSpPr/>
          <p:nvPr/>
        </p:nvGrpSpPr>
        <p:grpSpPr>
          <a:xfrm>
            <a:off x="5517915" y="2796246"/>
            <a:ext cx="287755" cy="383541"/>
            <a:chOff x="0" y="0"/>
            <a:chExt cx="287753" cy="383540"/>
          </a:xfrm>
        </p:grpSpPr>
        <p:sp>
          <p:nvSpPr>
            <p:cNvPr id="313" name="Oval 87"/>
            <p:cNvSpPr/>
            <p:nvPr/>
          </p:nvSpPr>
          <p:spPr>
            <a:xfrm>
              <a:off x="0" y="59250"/>
              <a:ext cx="287754" cy="28775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900">
                  <a:solidFill>
                    <a:srgbClr val="414141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314" name="TextBox 88"/>
            <p:cNvSpPr txBox="1"/>
            <p:nvPr/>
          </p:nvSpPr>
          <p:spPr>
            <a:xfrm>
              <a:off x="29653" y="0"/>
              <a:ext cx="248023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19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5</a:t>
              </a:r>
            </a:p>
          </p:txBody>
        </p:sp>
      </p:grpSp>
      <p:grpSp>
        <p:nvGrpSpPr>
          <p:cNvPr id="318" name="Group 89"/>
          <p:cNvGrpSpPr/>
          <p:nvPr/>
        </p:nvGrpSpPr>
        <p:grpSpPr>
          <a:xfrm>
            <a:off x="5490760" y="2055715"/>
            <a:ext cx="340609" cy="383541"/>
            <a:chOff x="0" y="0"/>
            <a:chExt cx="340607" cy="383540"/>
          </a:xfrm>
        </p:grpSpPr>
        <p:sp>
          <p:nvSpPr>
            <p:cNvPr id="316" name="Oval 90"/>
            <p:cNvSpPr/>
            <p:nvPr/>
          </p:nvSpPr>
          <p:spPr>
            <a:xfrm>
              <a:off x="27156" y="59250"/>
              <a:ext cx="287755" cy="287755"/>
            </a:xfrm>
            <a:prstGeom prst="ellipse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1900">
                  <a:solidFill>
                    <a:srgbClr val="414141"/>
                  </a:solidFill>
                  <a:latin typeface="Gill Sans Light"/>
                  <a:ea typeface="Gill Sans Light"/>
                  <a:cs typeface="Gill Sans Light"/>
                  <a:sym typeface="Gill Sans Light"/>
                </a:defRPr>
              </a:pPr>
            </a:p>
          </p:txBody>
        </p:sp>
        <p:sp>
          <p:nvSpPr>
            <p:cNvPr id="317" name="TextBox 91"/>
            <p:cNvSpPr txBox="1"/>
            <p:nvPr/>
          </p:nvSpPr>
          <p:spPr>
            <a:xfrm>
              <a:off x="0" y="0"/>
              <a:ext cx="340608" cy="383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19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6</a:t>
              </a:r>
            </a:p>
          </p:txBody>
        </p:sp>
      </p:grpSp>
      <p:sp>
        <p:nvSpPr>
          <p:cNvPr id="319" name="Donut 92"/>
          <p:cNvSpPr/>
          <p:nvPr/>
        </p:nvSpPr>
        <p:spPr>
          <a:xfrm>
            <a:off x="3436887" y="1518274"/>
            <a:ext cx="2402537" cy="1222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37" y="10800"/>
                </a:moveTo>
                <a:cubicBezTo>
                  <a:pt x="637" y="16073"/>
                  <a:pt x="5187" y="20348"/>
                  <a:pt x="10800" y="20348"/>
                </a:cubicBezTo>
                <a:cubicBezTo>
                  <a:pt x="16413" y="20348"/>
                  <a:pt x="20963" y="16073"/>
                  <a:pt x="20963" y="10800"/>
                </a:cubicBezTo>
                <a:cubicBezTo>
                  <a:pt x="20963" y="5527"/>
                  <a:pt x="16413" y="1252"/>
                  <a:pt x="10800" y="1252"/>
                </a:cubicBezTo>
                <a:cubicBezTo>
                  <a:pt x="5187" y="1252"/>
                  <a:pt x="637" y="5527"/>
                  <a:pt x="637" y="10800"/>
                </a:cubicBezTo>
                <a:close/>
              </a:path>
            </a:pathLst>
          </a:cu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 algn="ctr">
              <a:defRPr sz="5800">
                <a:ln w="381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414141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8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Class="entr" nodeType="after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1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2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64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Class="entr" nodeType="after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8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2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7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Class="entr" nodeType="afterEffect" presetSubtype="8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1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clickEffect" presetSubtype="2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0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Class="entr" nodeType="afterEffect" presetSubtype="8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4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Class="entr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2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Subtype="2" presetID="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5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6" grpId="21"/>
      <p:bldP build="whole" bldLvl="1" animBg="1" rev="0" advAuto="0" spid="285" grpId="12"/>
      <p:bldP build="whole" bldLvl="1" animBg="1" rev="0" advAuto="0" spid="279" grpId="5"/>
      <p:bldP build="whole" bldLvl="1" animBg="1" rev="0" advAuto="0" spid="303" grpId="7"/>
      <p:bldP build="whole" bldLvl="1" animBg="1" rev="0" advAuto="0" spid="267" grpId="20"/>
      <p:bldP build="whole" bldLvl="1" animBg="1" rev="0" advAuto="0" spid="319" grpId="25"/>
      <p:bldP build="whole" bldLvl="1" animBg="1" rev="0" advAuto="0" spid="257" grpId="24"/>
      <p:bldP build="whole" bldLvl="1" animBg="1" rev="0" advAuto="0" spid="315" grpId="19"/>
      <p:bldP build="whole" bldLvl="1" animBg="1" rev="0" advAuto="0" spid="256" grpId="1"/>
      <p:bldP build="whole" bldLvl="1" animBg="1" rev="0" advAuto="0" spid="282" grpId="18"/>
      <p:bldP build="whole" bldLvl="1" animBg="1" rev="0" advAuto="0" spid="297" grpId="8"/>
      <p:bldP build="whole" bldLvl="1" animBg="1" rev="0" advAuto="0" spid="300" grpId="11"/>
      <p:bldP build="whole" bldLvl="1" animBg="1" rev="0" advAuto="0" spid="264" grpId="4"/>
      <p:bldP build="whole" bldLvl="1" animBg="1" rev="0" advAuto="0" spid="294" grpId="6"/>
      <p:bldP build="whole" bldLvl="1" animBg="1" rev="0" advAuto="0" spid="258" grpId="23"/>
      <p:bldP build="whole" bldLvl="1" animBg="1" rev="0" advAuto="0" spid="306" grpId="10"/>
      <p:bldP build="whole" bldLvl="1" animBg="1" rev="0" advAuto="0" spid="249" grpId="2"/>
      <p:bldP build="whole" bldLvl="1" animBg="1" rev="0" advAuto="0" spid="291" grpId="9"/>
      <p:bldP build="whole" bldLvl="1" animBg="1" rev="0" advAuto="0" spid="309" grpId="13"/>
      <p:bldP build="whole" bldLvl="1" animBg="1" rev="0" advAuto="0" spid="261" grpId="3"/>
      <p:bldP build="whole" bldLvl="1" animBg="1" rev="0" advAuto="0" spid="288" grpId="15"/>
      <p:bldP build="whole" bldLvl="1" animBg="1" rev="0" advAuto="0" spid="312" grpId="16"/>
      <p:bldP build="whole" bldLvl="1" animBg="1" rev="0" advAuto="0" spid="318" grpId="22"/>
      <p:bldP build="whole" bldLvl="1" animBg="1" rev="0" advAuto="0" spid="273" grpId="14"/>
      <p:bldP build="whole" bldLvl="1" animBg="1" rev="0" advAuto="0" spid="270" grpId="1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 2"/>
          <p:cNvSpPr txBox="1"/>
          <p:nvPr>
            <p:ph type="ctrTitle"/>
          </p:nvPr>
        </p:nvSpPr>
        <p:spPr>
          <a:xfrm>
            <a:off x="379762" y="1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Understanding the results</a:t>
            </a:r>
          </a:p>
        </p:txBody>
      </p:sp>
      <p:grpSp>
        <p:nvGrpSpPr>
          <p:cNvPr id="331" name="Group 93"/>
          <p:cNvGrpSpPr/>
          <p:nvPr/>
        </p:nvGrpSpPr>
        <p:grpSpPr>
          <a:xfrm>
            <a:off x="877406" y="1664099"/>
            <a:ext cx="3712378" cy="4215751"/>
            <a:chOff x="0" y="501478"/>
            <a:chExt cx="3712376" cy="4215750"/>
          </a:xfrm>
        </p:grpSpPr>
        <p:pic>
          <p:nvPicPr>
            <p:cNvPr id="324" name="barrel.svg" descr="barrel.sv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501478"/>
              <a:ext cx="3712377" cy="4215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5" name="TextBox 95"/>
            <p:cNvSpPr txBox="1"/>
            <p:nvPr/>
          </p:nvSpPr>
          <p:spPr>
            <a:xfrm rot="16200000">
              <a:off x="-230258" y="2945514"/>
              <a:ext cx="1267980" cy="381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/>
            <a:p>
              <a:pPr/>
              <a:r>
                <a:t>Strategy</a:t>
              </a:r>
            </a:p>
          </p:txBody>
        </p:sp>
        <p:sp>
          <p:nvSpPr>
            <p:cNvPr id="326" name="TextBox 96"/>
            <p:cNvSpPr txBox="1"/>
            <p:nvPr/>
          </p:nvSpPr>
          <p:spPr>
            <a:xfrm rot="16260000">
              <a:off x="124280" y="3048596"/>
              <a:ext cx="1507613" cy="5157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/>
            <a:p>
              <a:pPr/>
              <a:r>
                <a:t>Experimentation</a:t>
              </a:r>
            </a:p>
          </p:txBody>
        </p:sp>
        <p:sp>
          <p:nvSpPr>
            <p:cNvPr id="327" name="TextBox 97"/>
            <p:cNvSpPr txBox="1"/>
            <p:nvPr/>
          </p:nvSpPr>
          <p:spPr>
            <a:xfrm rot="16260000">
              <a:off x="2311617" y="3115295"/>
              <a:ext cx="1177362" cy="446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/>
            <a:p>
              <a:pPr/>
              <a:r>
                <a:t>Vision</a:t>
              </a:r>
            </a:p>
          </p:txBody>
        </p:sp>
        <p:sp>
          <p:nvSpPr>
            <p:cNvPr id="328" name="TextBox 98"/>
            <p:cNvSpPr txBox="1"/>
            <p:nvPr/>
          </p:nvSpPr>
          <p:spPr>
            <a:xfrm rot="16036591">
              <a:off x="1054210" y="3423868"/>
              <a:ext cx="902326" cy="39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/>
            <a:p>
              <a:pPr/>
              <a:r>
                <a:t>Training</a:t>
              </a:r>
            </a:p>
          </p:txBody>
        </p:sp>
        <p:sp>
          <p:nvSpPr>
            <p:cNvPr id="329" name="TextBox 99"/>
            <p:cNvSpPr txBox="1"/>
            <p:nvPr/>
          </p:nvSpPr>
          <p:spPr>
            <a:xfrm rot="16200000">
              <a:off x="1739795" y="3382070"/>
              <a:ext cx="952465" cy="3393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/>
            <a:p>
              <a:pPr/>
              <a:r>
                <a:t>Capacity</a:t>
              </a:r>
            </a:p>
          </p:txBody>
        </p:sp>
        <p:sp>
          <p:nvSpPr>
            <p:cNvPr id="330" name="TextBox 100"/>
            <p:cNvSpPr txBox="1"/>
            <p:nvPr/>
          </p:nvSpPr>
          <p:spPr>
            <a:xfrm rot="16200000">
              <a:off x="2774164" y="3087101"/>
              <a:ext cx="1086799" cy="438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/>
            <a:p>
              <a:pPr/>
              <a:r>
                <a:t>Progression</a:t>
              </a:r>
            </a:p>
          </p:txBody>
        </p:sp>
      </p:grpSp>
      <p:grpSp>
        <p:nvGrpSpPr>
          <p:cNvPr id="336" name="Group 4"/>
          <p:cNvGrpSpPr/>
          <p:nvPr/>
        </p:nvGrpSpPr>
        <p:grpSpPr>
          <a:xfrm>
            <a:off x="3611531" y="1866417"/>
            <a:ext cx="5695696" cy="2053944"/>
            <a:chOff x="0" y="0"/>
            <a:chExt cx="5695694" cy="2053943"/>
          </a:xfrm>
        </p:grpSpPr>
        <p:grpSp>
          <p:nvGrpSpPr>
            <p:cNvPr id="334" name="Left Arrow 102"/>
            <p:cNvGrpSpPr/>
            <p:nvPr/>
          </p:nvGrpSpPr>
          <p:grpSpPr>
            <a:xfrm>
              <a:off x="0" y="0"/>
              <a:ext cx="5390932" cy="2053944"/>
              <a:chOff x="0" y="0"/>
              <a:chExt cx="5390931" cy="2053943"/>
            </a:xfrm>
          </p:grpSpPr>
          <p:sp>
            <p:nvSpPr>
              <p:cNvPr id="332" name="Arrow"/>
              <p:cNvSpPr/>
              <p:nvPr/>
            </p:nvSpPr>
            <p:spPr>
              <a:xfrm>
                <a:off x="0" y="0"/>
                <a:ext cx="5390932" cy="2053944"/>
              </a:xfrm>
              <a:prstGeom prst="leftArrow">
                <a:avLst>
                  <a:gd name="adj1" fmla="val 33069"/>
                  <a:gd name="adj2" fmla="val 54938"/>
                </a:avLst>
              </a:prstGeom>
              <a:solidFill>
                <a:srgbClr val="FFC40E">
                  <a:alpha val="82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5800">
                    <a:solidFill>
                      <a:srgbClr val="414141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  <p:sp>
            <p:nvSpPr>
              <p:cNvPr id="333" name="Text"/>
              <p:cNvSpPr txBox="1"/>
              <p:nvPr/>
            </p:nvSpPr>
            <p:spPr>
              <a:xfrm>
                <a:off x="418868" y="687362"/>
                <a:ext cx="4926343" cy="955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5800">
                    <a:solidFill>
                      <a:srgbClr val="414141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sp>
          <p:nvSpPr>
            <p:cNvPr id="335" name="Rectangle 7"/>
            <p:cNvSpPr txBox="1"/>
            <p:nvPr/>
          </p:nvSpPr>
          <p:spPr>
            <a:xfrm>
              <a:off x="1683335" y="798589"/>
              <a:ext cx="401236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Empowering leadership</a:t>
              </a:r>
            </a:p>
          </p:txBody>
        </p:sp>
      </p:grpSp>
      <p:grpSp>
        <p:nvGrpSpPr>
          <p:cNvPr id="341" name="Group 7"/>
          <p:cNvGrpSpPr/>
          <p:nvPr/>
        </p:nvGrpSpPr>
        <p:grpSpPr>
          <a:xfrm>
            <a:off x="3241824" y="3793359"/>
            <a:ext cx="5868375" cy="2053944"/>
            <a:chOff x="0" y="0"/>
            <a:chExt cx="5868374" cy="2053943"/>
          </a:xfrm>
        </p:grpSpPr>
        <p:grpSp>
          <p:nvGrpSpPr>
            <p:cNvPr id="339" name="Left Arrow 105"/>
            <p:cNvGrpSpPr/>
            <p:nvPr/>
          </p:nvGrpSpPr>
          <p:grpSpPr>
            <a:xfrm>
              <a:off x="0" y="0"/>
              <a:ext cx="5760640" cy="2053944"/>
              <a:chOff x="0" y="0"/>
              <a:chExt cx="5760639" cy="2053943"/>
            </a:xfrm>
          </p:grpSpPr>
          <p:sp>
            <p:nvSpPr>
              <p:cNvPr id="337" name="Arrow"/>
              <p:cNvSpPr/>
              <p:nvPr/>
            </p:nvSpPr>
            <p:spPr>
              <a:xfrm>
                <a:off x="0" y="0"/>
                <a:ext cx="5760640" cy="2053944"/>
              </a:xfrm>
              <a:prstGeom prst="leftArrow">
                <a:avLst>
                  <a:gd name="adj1" fmla="val 33069"/>
                  <a:gd name="adj2" fmla="val 54938"/>
                </a:avLst>
              </a:prstGeom>
              <a:solidFill>
                <a:srgbClr val="FFC40E">
                  <a:alpha val="82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5800">
                    <a:solidFill>
                      <a:srgbClr val="414141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  <p:sp>
            <p:nvSpPr>
              <p:cNvPr id="338" name="Text"/>
              <p:cNvSpPr txBox="1"/>
              <p:nvPr/>
            </p:nvSpPr>
            <p:spPr>
              <a:xfrm>
                <a:off x="418868" y="687362"/>
                <a:ext cx="5296051" cy="955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5800">
                    <a:solidFill>
                      <a:srgbClr val="414141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sp>
          <p:nvSpPr>
            <p:cNvPr id="340" name="Rectangle 4"/>
            <p:cNvSpPr txBox="1"/>
            <p:nvPr/>
          </p:nvSpPr>
          <p:spPr>
            <a:xfrm>
              <a:off x="1603468" y="819872"/>
              <a:ext cx="4264907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Development of wing traits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7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7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2"/>
      <p:bldP build="whole" bldLvl="1" animBg="1" rev="0" advAuto="0" spid="336" grpId="3"/>
      <p:bldP build="whole" bldLvl="1" animBg="1" rev="0" advAuto="0" spid="33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le 2"/>
          <p:cNvSpPr txBox="1"/>
          <p:nvPr>
            <p:ph type="ctrTitle"/>
          </p:nvPr>
        </p:nvSpPr>
        <p:spPr>
          <a:xfrm>
            <a:off x="760762" y="1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Understanding the results</a:t>
            </a:r>
          </a:p>
        </p:txBody>
      </p:sp>
      <p:grpSp>
        <p:nvGrpSpPr>
          <p:cNvPr id="353" name="Group 14"/>
          <p:cNvGrpSpPr/>
          <p:nvPr/>
        </p:nvGrpSpPr>
        <p:grpSpPr>
          <a:xfrm>
            <a:off x="1238672" y="1124743"/>
            <a:ext cx="6912769" cy="322165"/>
            <a:chOff x="0" y="0"/>
            <a:chExt cx="6912767" cy="322164"/>
          </a:xfrm>
        </p:grpSpPr>
        <p:grpSp>
          <p:nvGrpSpPr>
            <p:cNvPr id="348" name="Group 17"/>
            <p:cNvGrpSpPr/>
            <p:nvPr/>
          </p:nvGrpSpPr>
          <p:grpSpPr>
            <a:xfrm>
              <a:off x="0" y="0"/>
              <a:ext cx="2736304" cy="322164"/>
              <a:chOff x="0" y="0"/>
              <a:chExt cx="2736303" cy="322163"/>
            </a:xfrm>
          </p:grpSpPr>
          <p:sp>
            <p:nvSpPr>
              <p:cNvPr id="346" name="Rectangle 18"/>
              <p:cNvSpPr/>
              <p:nvPr/>
            </p:nvSpPr>
            <p:spPr>
              <a:xfrm>
                <a:off x="-1" y="-1"/>
                <a:ext cx="2736305" cy="322165"/>
              </a:xfrm>
              <a:prstGeom prst="rect">
                <a:avLst/>
              </a:prstGeom>
              <a:solidFill>
                <a:srgbClr val="B7B98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5800">
                    <a:solidFill>
                      <a:srgbClr val="414141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  <p:sp>
            <p:nvSpPr>
              <p:cNvPr id="347" name="Rectangle 52"/>
              <p:cNvSpPr/>
              <p:nvPr/>
            </p:nvSpPr>
            <p:spPr>
              <a:xfrm>
                <a:off x="103275" y="158008"/>
                <a:ext cx="256102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>
                  <a:defRPr>
                    <a:latin typeface="Mulish ExtraLight Black"/>
                    <a:ea typeface="Mulish ExtraLight Black"/>
                    <a:cs typeface="Mulish ExtraLight Black"/>
                    <a:sym typeface="Mulish ExtraLight Black"/>
                  </a:defRPr>
                </a:lvl1pPr>
              </a:lstStyle>
              <a:p>
                <a:pPr/>
                <a:r>
                  <a:t>Empowering wing</a:t>
                </a:r>
              </a:p>
            </p:txBody>
          </p:sp>
        </p:grpSp>
        <p:grpSp>
          <p:nvGrpSpPr>
            <p:cNvPr id="351" name="Group 20"/>
            <p:cNvGrpSpPr/>
            <p:nvPr/>
          </p:nvGrpSpPr>
          <p:grpSpPr>
            <a:xfrm>
              <a:off x="2736303" y="-1"/>
              <a:ext cx="4176465" cy="322164"/>
              <a:chOff x="0" y="0"/>
              <a:chExt cx="4176464" cy="322163"/>
            </a:xfrm>
          </p:grpSpPr>
          <p:sp>
            <p:nvSpPr>
              <p:cNvPr id="349" name="Rectangle 21"/>
              <p:cNvSpPr/>
              <p:nvPr/>
            </p:nvSpPr>
            <p:spPr>
              <a:xfrm>
                <a:off x="-1" y="-1"/>
                <a:ext cx="4176466" cy="322165"/>
              </a:xfrm>
              <a:prstGeom prst="rect">
                <a:avLst/>
              </a:prstGeom>
              <a:solidFill>
                <a:srgbClr val="6552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5800">
                    <a:solidFill>
                      <a:srgbClr val="414141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</a:p>
            </p:txBody>
          </p:sp>
          <p:sp>
            <p:nvSpPr>
              <p:cNvPr id="350" name="Rectangle 51"/>
              <p:cNvSpPr/>
              <p:nvPr/>
            </p:nvSpPr>
            <p:spPr>
              <a:xfrm>
                <a:off x="2168201" y="156184"/>
                <a:ext cx="183223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r">
                  <a:defRPr>
                    <a:latin typeface="Mulish ExtraLight Black"/>
                    <a:ea typeface="Mulish ExtraLight Black"/>
                    <a:cs typeface="Mulish ExtraLight Black"/>
                    <a:sym typeface="Mulish ExtraLight Black"/>
                  </a:defRPr>
                </a:lvl1pPr>
              </a:lstStyle>
              <a:p>
                <a:pPr/>
                <a:r>
                  <a:t>Leading wing</a:t>
                </a:r>
              </a:p>
            </p:txBody>
          </p:sp>
        </p:grpSp>
        <p:sp>
          <p:nvSpPr>
            <p:cNvPr id="352" name="Text Box 21"/>
            <p:cNvSpPr/>
            <p:nvPr/>
          </p:nvSpPr>
          <p:spPr>
            <a:xfrm>
              <a:off x="45720" y="288031"/>
              <a:ext cx="682132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Assessment of the balance between the leading wing and the empowering wing</a:t>
              </a:r>
            </a:p>
          </p:txBody>
        </p:sp>
      </p:grpSp>
      <p:grpSp>
        <p:nvGrpSpPr>
          <p:cNvPr id="356" name="Group 23"/>
          <p:cNvGrpSpPr/>
          <p:nvPr/>
        </p:nvGrpSpPr>
        <p:grpSpPr>
          <a:xfrm>
            <a:off x="653335" y="1817783"/>
            <a:ext cx="2500850" cy="2284710"/>
            <a:chOff x="0" y="-171056"/>
            <a:chExt cx="2500848" cy="2284708"/>
          </a:xfrm>
        </p:grpSpPr>
        <p:pic>
          <p:nvPicPr>
            <p:cNvPr id="354" name="tri-green.svg" descr="tri-green.sv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702" t="9858" r="4702" b="9858"/>
            <a:stretch>
              <a:fillRect/>
            </a:stretch>
          </p:blipFill>
          <p:spPr>
            <a:xfrm>
              <a:off x="140783" y="-171057"/>
              <a:ext cx="2248007" cy="19550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5" name="Text Box 21"/>
            <p:cNvSpPr txBox="1"/>
            <p:nvPr/>
          </p:nvSpPr>
          <p:spPr>
            <a:xfrm>
              <a:off x="0" y="1565012"/>
              <a:ext cx="2500849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Strong in explanation, weak in motivation and liberation</a:t>
              </a:r>
            </a:p>
          </p:txBody>
        </p:sp>
      </p:grpSp>
      <p:grpSp>
        <p:nvGrpSpPr>
          <p:cNvPr id="359" name="Group 26"/>
          <p:cNvGrpSpPr/>
          <p:nvPr/>
        </p:nvGrpSpPr>
        <p:grpSpPr>
          <a:xfrm>
            <a:off x="3245624" y="1778467"/>
            <a:ext cx="2687532" cy="2324026"/>
            <a:chOff x="0" y="-214812"/>
            <a:chExt cx="2687531" cy="2324024"/>
          </a:xfrm>
        </p:grpSpPr>
        <p:pic>
          <p:nvPicPr>
            <p:cNvPr id="357" name="tri mid on yellow.svg" descr="tri mid on yellow.sv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951" t="13336" r="1279" b="13336"/>
            <a:stretch>
              <a:fillRect/>
            </a:stretch>
          </p:blipFill>
          <p:spPr>
            <a:xfrm>
              <a:off x="89208" y="-214813"/>
              <a:ext cx="2598324" cy="20425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8" name="Text Box 21"/>
            <p:cNvSpPr txBox="1"/>
            <p:nvPr/>
          </p:nvSpPr>
          <p:spPr>
            <a:xfrm>
              <a:off x="0" y="1560571"/>
              <a:ext cx="264486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Strong in explanation and motivation, weak in liberation</a:t>
              </a:r>
            </a:p>
          </p:txBody>
        </p:sp>
      </p:grpSp>
      <p:grpSp>
        <p:nvGrpSpPr>
          <p:cNvPr id="362" name="Group 15"/>
          <p:cNvGrpSpPr/>
          <p:nvPr/>
        </p:nvGrpSpPr>
        <p:grpSpPr>
          <a:xfrm>
            <a:off x="5909919" y="1754777"/>
            <a:ext cx="2644865" cy="2347716"/>
            <a:chOff x="0" y="-234062"/>
            <a:chExt cx="2644863" cy="2347714"/>
          </a:xfrm>
        </p:grpSpPr>
        <p:pic>
          <p:nvPicPr>
            <p:cNvPr id="360" name="tri red.svg" descr="tri red.sv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9417" t="13305" r="9417" b="13305"/>
            <a:stretch>
              <a:fillRect/>
            </a:stretch>
          </p:blipFill>
          <p:spPr>
            <a:xfrm>
              <a:off x="138326" y="-234063"/>
              <a:ext cx="2339488" cy="20810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1" name="Text Box 21"/>
            <p:cNvSpPr txBox="1"/>
            <p:nvPr/>
          </p:nvSpPr>
          <p:spPr>
            <a:xfrm>
              <a:off x="0" y="1565012"/>
              <a:ext cx="264486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Strong in motivation, weak in explanation and liberation</a:t>
              </a:r>
            </a:p>
          </p:txBody>
        </p:sp>
      </p:grpSp>
      <p:grpSp>
        <p:nvGrpSpPr>
          <p:cNvPr id="365" name="Group 24"/>
          <p:cNvGrpSpPr/>
          <p:nvPr/>
        </p:nvGrpSpPr>
        <p:grpSpPr>
          <a:xfrm>
            <a:off x="547133" y="4046603"/>
            <a:ext cx="2693054" cy="2432153"/>
            <a:chOff x="-34194" y="-289776"/>
            <a:chExt cx="2693053" cy="2432152"/>
          </a:xfrm>
        </p:grpSpPr>
        <p:pic>
          <p:nvPicPr>
            <p:cNvPr id="363" name="tri mid on purple.svg" descr="tri mid on purple.sv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821" t="10029" r="8325" b="14561"/>
            <a:stretch>
              <a:fillRect/>
            </a:stretch>
          </p:blipFill>
          <p:spPr>
            <a:xfrm>
              <a:off x="-34195" y="-289777"/>
              <a:ext cx="2532797" cy="2068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4" name="Text Box 21"/>
            <p:cNvSpPr txBox="1"/>
            <p:nvPr/>
          </p:nvSpPr>
          <p:spPr>
            <a:xfrm>
              <a:off x="0" y="1593735"/>
              <a:ext cx="2658859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Strong in motivation and liberation, weak in explanation</a:t>
              </a:r>
            </a:p>
          </p:txBody>
        </p:sp>
      </p:grpSp>
      <p:grpSp>
        <p:nvGrpSpPr>
          <p:cNvPr id="368" name="Group 25"/>
          <p:cNvGrpSpPr/>
          <p:nvPr/>
        </p:nvGrpSpPr>
        <p:grpSpPr>
          <a:xfrm>
            <a:off x="3272798" y="4038559"/>
            <a:ext cx="2571458" cy="2111538"/>
            <a:chOff x="0" y="0"/>
            <a:chExt cx="2571456" cy="2111536"/>
          </a:xfrm>
        </p:grpSpPr>
        <p:pic>
          <p:nvPicPr>
            <p:cNvPr id="366" name="tri mid on blue.svg" descr="tri mid on blue.sv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5639" t="8810" r="0" b="12428"/>
            <a:stretch>
              <a:fillRect/>
            </a:stretch>
          </p:blipFill>
          <p:spPr>
            <a:xfrm>
              <a:off x="0" y="0"/>
              <a:ext cx="2571457" cy="2111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7" name="Text Box 21"/>
            <p:cNvSpPr/>
            <p:nvPr/>
          </p:nvSpPr>
          <p:spPr>
            <a:xfrm>
              <a:off x="32300" y="1891556"/>
              <a:ext cx="25133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Strong in liberation, weak in explanation and motivation</a:t>
              </a:r>
            </a:p>
          </p:txBody>
        </p:sp>
      </p:grpSp>
      <p:grpSp>
        <p:nvGrpSpPr>
          <p:cNvPr id="371" name="Group 16"/>
          <p:cNvGrpSpPr/>
          <p:nvPr/>
        </p:nvGrpSpPr>
        <p:grpSpPr>
          <a:xfrm>
            <a:off x="5909919" y="3998021"/>
            <a:ext cx="2644865" cy="2480735"/>
            <a:chOff x="0" y="-338358"/>
            <a:chExt cx="2644863" cy="2480734"/>
          </a:xfrm>
        </p:grpSpPr>
        <p:pic>
          <p:nvPicPr>
            <p:cNvPr id="369" name="tri mid on teal.svg" descr="tri mid on teal.sv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9183" t="7919" r="5918" b="3719"/>
            <a:stretch>
              <a:fillRect/>
            </a:stretch>
          </p:blipFill>
          <p:spPr>
            <a:xfrm>
              <a:off x="179348" y="-338359"/>
              <a:ext cx="2347745" cy="2403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0" name="Text Box 21"/>
            <p:cNvSpPr txBox="1"/>
            <p:nvPr/>
          </p:nvSpPr>
          <p:spPr>
            <a:xfrm>
              <a:off x="0" y="1593736"/>
              <a:ext cx="2644864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Strong in explanation and liberation, weak in motivation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2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7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2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2" dur="2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7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3" grpId="1"/>
      <p:bldP build="whole" bldLvl="1" animBg="1" rev="0" advAuto="0" spid="371" grpId="7"/>
      <p:bldP build="whole" bldLvl="1" animBg="1" rev="0" advAuto="0" spid="359" grpId="3"/>
      <p:bldP build="whole" bldLvl="1" animBg="1" rev="0" advAuto="0" spid="368" grpId="6"/>
      <p:bldP build="whole" bldLvl="1" animBg="1" rev="0" advAuto="0" spid="356" grpId="2"/>
      <p:bldP build="whole" bldLvl="1" animBg="1" rev="0" advAuto="0" spid="362" grpId="4"/>
      <p:bldP build="whole" bldLvl="1" animBg="1" rev="0" advAuto="0" spid="365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roup"/>
          <p:cNvGrpSpPr/>
          <p:nvPr/>
        </p:nvGrpSpPr>
        <p:grpSpPr>
          <a:xfrm>
            <a:off x="2140414" y="1568151"/>
            <a:ext cx="4769390" cy="4559301"/>
            <a:chOff x="38099" y="38099"/>
            <a:chExt cx="4769389" cy="4559300"/>
          </a:xfrm>
        </p:grpSpPr>
        <p:sp>
          <p:nvSpPr>
            <p:cNvPr id="375" name="Line"/>
            <p:cNvSpPr/>
            <p:nvPr/>
          </p:nvSpPr>
          <p:spPr>
            <a:xfrm flipV="1">
              <a:off x="2380785" y="38099"/>
              <a:ext cx="1" cy="25400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6" name="Line"/>
            <p:cNvSpPr/>
            <p:nvPr/>
          </p:nvSpPr>
          <p:spPr>
            <a:xfrm flipV="1">
              <a:off x="3405820" y="444220"/>
              <a:ext cx="377172" cy="653280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 flipV="1">
              <a:off x="3894546" y="1360300"/>
              <a:ext cx="492901" cy="28457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8" name="Line"/>
            <p:cNvSpPr/>
            <p:nvPr/>
          </p:nvSpPr>
          <p:spPr>
            <a:xfrm>
              <a:off x="4318000" y="2406649"/>
              <a:ext cx="405936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79" name="Line"/>
            <p:cNvSpPr/>
            <p:nvPr/>
          </p:nvSpPr>
          <p:spPr>
            <a:xfrm>
              <a:off x="4325876" y="3251331"/>
              <a:ext cx="481614" cy="27806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>
              <a:off x="3831760" y="4185166"/>
              <a:ext cx="127001" cy="21997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1" name="Line"/>
            <p:cNvSpPr/>
            <p:nvPr/>
          </p:nvSpPr>
          <p:spPr>
            <a:xfrm>
              <a:off x="2406185" y="4051299"/>
              <a:ext cx="1" cy="54610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2" name="Line"/>
            <p:cNvSpPr/>
            <p:nvPr/>
          </p:nvSpPr>
          <p:spPr>
            <a:xfrm flipH="1">
              <a:off x="815510" y="4159766"/>
              <a:ext cx="127001" cy="21997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 flipH="1">
              <a:off x="128298" y="3349625"/>
              <a:ext cx="219971" cy="12700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4" name="Line"/>
            <p:cNvSpPr/>
            <p:nvPr/>
          </p:nvSpPr>
          <p:spPr>
            <a:xfrm flipH="1">
              <a:off x="38099" y="2406649"/>
              <a:ext cx="405937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5" name="Line"/>
            <p:cNvSpPr/>
            <p:nvPr/>
          </p:nvSpPr>
          <p:spPr>
            <a:xfrm flipH="1" flipV="1">
              <a:off x="485842" y="1373000"/>
              <a:ext cx="492901" cy="28457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 flipH="1" flipV="1">
              <a:off x="1138870" y="444220"/>
              <a:ext cx="377172" cy="653280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pic>
        <p:nvPicPr>
          <p:cNvPr id="388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5188" r="0" b="5188"/>
          <a:stretch>
            <a:fillRect/>
          </a:stretch>
        </p:blipFill>
        <p:spPr>
          <a:xfrm>
            <a:off x="2080224" y="1504812"/>
            <a:ext cx="4916847" cy="4916844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Title 2"/>
          <p:cNvSpPr txBox="1"/>
          <p:nvPr>
            <p:ph type="ctrTitle"/>
          </p:nvPr>
        </p:nvSpPr>
        <p:spPr>
          <a:xfrm>
            <a:off x="633762" y="1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The two wings of vision</a:t>
            </a:r>
          </a:p>
        </p:txBody>
      </p:sp>
      <p:sp>
        <p:nvSpPr>
          <p:cNvPr id="390" name="Rectangle 6"/>
          <p:cNvSpPr txBox="1"/>
          <p:nvPr/>
        </p:nvSpPr>
        <p:spPr>
          <a:xfrm>
            <a:off x="379067" y="4916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Permit mistakes</a:t>
            </a:r>
          </a:p>
        </p:txBody>
      </p:sp>
      <p:sp>
        <p:nvSpPr>
          <p:cNvPr id="391" name="Rectangle 5"/>
          <p:cNvSpPr txBox="1"/>
          <p:nvPr/>
        </p:nvSpPr>
        <p:spPr>
          <a:xfrm>
            <a:off x="3458560" y="11691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Teach the principles</a:t>
            </a:r>
          </a:p>
        </p:txBody>
      </p:sp>
      <p:sp>
        <p:nvSpPr>
          <p:cNvPr id="392" name="Rectangle 4"/>
          <p:cNvSpPr txBox="1"/>
          <p:nvPr/>
        </p:nvSpPr>
        <p:spPr>
          <a:xfrm rot="21600000">
            <a:off x="7132612" y="4960673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Focus on strengths</a:t>
            </a:r>
          </a:p>
        </p:txBody>
      </p:sp>
      <p:sp>
        <p:nvSpPr>
          <p:cNvPr id="393" name="Rectangle 7"/>
          <p:cNvSpPr txBox="1"/>
          <p:nvPr/>
        </p:nvSpPr>
        <p:spPr>
          <a:xfrm>
            <a:off x="6949919" y="3768899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Cast a vision</a:t>
            </a:r>
          </a:p>
        </p:txBody>
      </p:sp>
      <p:sp>
        <p:nvSpPr>
          <p:cNvPr id="394" name="Rectangle 8"/>
          <p:cNvSpPr txBox="1"/>
          <p:nvPr/>
        </p:nvSpPr>
        <p:spPr>
          <a:xfrm>
            <a:off x="211421" y="377191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Release vision of others</a:t>
            </a:r>
          </a:p>
        </p:txBody>
      </p:sp>
      <p:sp>
        <p:nvSpPr>
          <p:cNvPr id="395" name="Rectangle 9"/>
          <p:cNvSpPr txBox="1"/>
          <p:nvPr/>
        </p:nvSpPr>
        <p:spPr>
          <a:xfrm>
            <a:off x="6276650" y="591248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Set goals</a:t>
            </a:r>
          </a:p>
        </p:txBody>
      </p:sp>
      <p:sp>
        <p:nvSpPr>
          <p:cNvPr id="396" name="Rectangle 10"/>
          <p:cNvSpPr txBox="1"/>
          <p:nvPr/>
        </p:nvSpPr>
        <p:spPr>
          <a:xfrm>
            <a:off x="984154" y="1562997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Analyze present situation</a:t>
            </a:r>
          </a:p>
        </p:txBody>
      </p:sp>
      <p:sp>
        <p:nvSpPr>
          <p:cNvPr id="397" name="Rectangle 11"/>
          <p:cNvSpPr txBox="1"/>
          <p:nvPr/>
        </p:nvSpPr>
        <p:spPr>
          <a:xfrm>
            <a:off x="736811" y="5889498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Advocate bold moves</a:t>
            </a:r>
          </a:p>
        </p:txBody>
      </p:sp>
      <p:sp>
        <p:nvSpPr>
          <p:cNvPr id="398" name="Rectangle 12"/>
          <p:cNvSpPr txBox="1"/>
          <p:nvPr/>
        </p:nvSpPr>
        <p:spPr>
          <a:xfrm>
            <a:off x="6033180" y="1549832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Nurture steady progress</a:t>
            </a:r>
          </a:p>
        </p:txBody>
      </p:sp>
      <p:sp>
        <p:nvSpPr>
          <p:cNvPr id="399" name="Rectangle 13"/>
          <p:cNvSpPr txBox="1"/>
          <p:nvPr/>
        </p:nvSpPr>
        <p:spPr>
          <a:xfrm>
            <a:off x="239486" y="2706820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Assess weaknesses</a:t>
            </a:r>
          </a:p>
        </p:txBody>
      </p:sp>
      <p:sp>
        <p:nvSpPr>
          <p:cNvPr id="400" name="Rectangle 15"/>
          <p:cNvSpPr txBox="1"/>
          <p:nvPr/>
        </p:nvSpPr>
        <p:spPr>
          <a:xfrm>
            <a:off x="3450671" y="6224834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Model the principles</a:t>
            </a:r>
          </a:p>
        </p:txBody>
      </p:sp>
      <p:sp>
        <p:nvSpPr>
          <p:cNvPr id="401" name="Rectangle 14"/>
          <p:cNvSpPr txBox="1"/>
          <p:nvPr/>
        </p:nvSpPr>
        <p:spPr>
          <a:xfrm>
            <a:off x="6647386" y="2687770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Learn from mistakes</a:t>
            </a:r>
          </a:p>
        </p:txBody>
      </p:sp>
      <p:sp>
        <p:nvSpPr>
          <p:cNvPr id="402" name="explanation"/>
          <p:cNvSpPr txBox="1"/>
          <p:nvPr/>
        </p:nvSpPr>
        <p:spPr>
          <a:xfrm>
            <a:off x="3744000" y="2451549"/>
            <a:ext cx="151113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explanation</a:t>
            </a:r>
          </a:p>
        </p:txBody>
      </p:sp>
      <p:sp>
        <p:nvSpPr>
          <p:cNvPr id="403" name="motivation"/>
          <p:cNvSpPr txBox="1"/>
          <p:nvPr/>
        </p:nvSpPr>
        <p:spPr>
          <a:xfrm>
            <a:off x="5213995" y="4401232"/>
            <a:ext cx="137345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motivation</a:t>
            </a:r>
          </a:p>
        </p:txBody>
      </p:sp>
      <p:sp>
        <p:nvSpPr>
          <p:cNvPr id="404" name="liberation"/>
          <p:cNvSpPr txBox="1"/>
          <p:nvPr/>
        </p:nvSpPr>
        <p:spPr>
          <a:xfrm>
            <a:off x="2492925" y="4401232"/>
            <a:ext cx="1226583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liberation</a:t>
            </a:r>
          </a:p>
        </p:txBody>
      </p:sp>
      <p:sp>
        <p:nvSpPr>
          <p:cNvPr id="405" name="Rectangle 7"/>
          <p:cNvSpPr txBox="1"/>
          <p:nvPr/>
        </p:nvSpPr>
        <p:spPr>
          <a:xfrm>
            <a:off x="6949919" y="3768899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Cast a vision</a:t>
            </a:r>
          </a:p>
        </p:txBody>
      </p:sp>
      <p:sp>
        <p:nvSpPr>
          <p:cNvPr id="406" name="Rectangle 8"/>
          <p:cNvSpPr txBox="1"/>
          <p:nvPr/>
        </p:nvSpPr>
        <p:spPr>
          <a:xfrm>
            <a:off x="211421" y="377191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Release vision of others</a:t>
            </a:r>
          </a:p>
        </p:txBody>
      </p:sp>
      <p:sp>
        <p:nvSpPr>
          <p:cNvPr id="407" name="Rectangle 6"/>
          <p:cNvSpPr txBox="1"/>
          <p:nvPr/>
        </p:nvSpPr>
        <p:spPr>
          <a:xfrm>
            <a:off x="379067" y="4916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Permit mistakes</a:t>
            </a:r>
          </a:p>
        </p:txBody>
      </p:sp>
      <p:sp>
        <p:nvSpPr>
          <p:cNvPr id="408" name="Rectangle 5"/>
          <p:cNvSpPr txBox="1"/>
          <p:nvPr/>
        </p:nvSpPr>
        <p:spPr>
          <a:xfrm>
            <a:off x="3458560" y="11691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Teach the principles</a:t>
            </a:r>
          </a:p>
        </p:txBody>
      </p:sp>
      <p:sp>
        <p:nvSpPr>
          <p:cNvPr id="409" name="Rectangle 4"/>
          <p:cNvSpPr txBox="1"/>
          <p:nvPr/>
        </p:nvSpPr>
        <p:spPr>
          <a:xfrm rot="21600000">
            <a:off x="7132612" y="4960673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Focus on strengths</a:t>
            </a:r>
          </a:p>
        </p:txBody>
      </p:sp>
      <p:sp>
        <p:nvSpPr>
          <p:cNvPr id="410" name="Rectangle 9"/>
          <p:cNvSpPr txBox="1"/>
          <p:nvPr/>
        </p:nvSpPr>
        <p:spPr>
          <a:xfrm>
            <a:off x="6276650" y="591248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Set goals</a:t>
            </a:r>
          </a:p>
        </p:txBody>
      </p:sp>
      <p:sp>
        <p:nvSpPr>
          <p:cNvPr id="411" name="Rectangle 10"/>
          <p:cNvSpPr txBox="1"/>
          <p:nvPr/>
        </p:nvSpPr>
        <p:spPr>
          <a:xfrm>
            <a:off x="984154" y="1562997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Analyze present situation</a:t>
            </a:r>
          </a:p>
        </p:txBody>
      </p:sp>
      <p:sp>
        <p:nvSpPr>
          <p:cNvPr id="412" name="Rectangle 11"/>
          <p:cNvSpPr txBox="1"/>
          <p:nvPr/>
        </p:nvSpPr>
        <p:spPr>
          <a:xfrm>
            <a:off x="736811" y="5889498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Advocate bold moves</a:t>
            </a:r>
          </a:p>
        </p:txBody>
      </p:sp>
      <p:sp>
        <p:nvSpPr>
          <p:cNvPr id="413" name="Rectangle 12"/>
          <p:cNvSpPr txBox="1"/>
          <p:nvPr/>
        </p:nvSpPr>
        <p:spPr>
          <a:xfrm>
            <a:off x="6033180" y="1549832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Nurture steady progress</a:t>
            </a:r>
          </a:p>
        </p:txBody>
      </p:sp>
      <p:sp>
        <p:nvSpPr>
          <p:cNvPr id="414" name="Rectangle 13"/>
          <p:cNvSpPr txBox="1"/>
          <p:nvPr/>
        </p:nvSpPr>
        <p:spPr>
          <a:xfrm>
            <a:off x="239486" y="2706820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Assess weaknesses</a:t>
            </a:r>
          </a:p>
        </p:txBody>
      </p:sp>
      <p:sp>
        <p:nvSpPr>
          <p:cNvPr id="415" name="Rectangle 15"/>
          <p:cNvSpPr txBox="1"/>
          <p:nvPr/>
        </p:nvSpPr>
        <p:spPr>
          <a:xfrm>
            <a:off x="3450671" y="6224834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Model the principles</a:t>
            </a:r>
          </a:p>
        </p:txBody>
      </p:sp>
      <p:sp>
        <p:nvSpPr>
          <p:cNvPr id="416" name="Rectangle 14"/>
          <p:cNvSpPr txBox="1"/>
          <p:nvPr/>
        </p:nvSpPr>
        <p:spPr>
          <a:xfrm>
            <a:off x="6647386" y="268777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Learn from mistakes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2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2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250"/>
                            </p:stCondLst>
                            <p:childTnLst>
                              <p:par>
                                <p:cTn id="45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2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1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750"/>
                            </p:stCondLst>
                            <p:childTnLst>
                              <p:par>
                                <p:cTn id="53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1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1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1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1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0" dur="1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4" dur="1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8" dur="1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Class="entr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1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250"/>
                            </p:stCondLst>
                            <p:childTnLst>
                              <p:par>
                                <p:cTn id="94" presetClass="entr" nodeType="after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6" dur="1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Class="entr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0" dur="1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2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4" dur="1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7" grpId="18"/>
      <p:bldP build="whole" bldLvl="1" animBg="1" rev="0" advAuto="0" spid="398" grpId="13"/>
      <p:bldP build="whole" bldLvl="1" animBg="1" rev="0" advAuto="0" spid="408" grpId="16"/>
      <p:bldP build="whole" bldLvl="1" animBg="1" rev="0" advAuto="0" spid="415" grpId="20"/>
      <p:bldP build="whole" bldLvl="1" animBg="1" rev="0" advAuto="0" spid="387" grpId="1"/>
      <p:bldP build="whole" bldLvl="1" animBg="1" rev="0" advAuto="0" spid="406" grpId="15"/>
      <p:bldP build="whole" bldLvl="1" animBg="1" rev="0" advAuto="0" spid="401" grpId="5"/>
      <p:bldP build="whole" bldLvl="1" animBg="1" rev="0" advAuto="0" spid="414" grpId="21"/>
      <p:bldP build="whole" bldLvl="1" animBg="1" rev="0" advAuto="0" spid="390" grpId="4"/>
      <p:bldP build="whole" bldLvl="1" animBg="1" rev="0" advAuto="0" spid="396" grpId="11"/>
      <p:bldP build="whole" bldLvl="1" animBg="1" rev="0" advAuto="0" spid="412" grpId="24"/>
      <p:bldP build="whole" bldLvl="1" animBg="1" rev="0" advAuto="0" spid="405" grpId="14"/>
      <p:bldP build="whole" bldLvl="1" animBg="1" rev="0" advAuto="0" spid="413" grpId="25"/>
      <p:bldP build="whole" bldLvl="1" animBg="1" rev="0" advAuto="0" spid="397" grpId="12"/>
      <p:bldP build="whole" bldLvl="1" animBg="1" rev="0" advAuto="0" spid="393" grpId="8"/>
      <p:bldP build="whole" bldLvl="1" animBg="1" rev="0" advAuto="0" spid="409" grpId="17"/>
      <p:bldP build="whole" bldLvl="1" animBg="1" rev="0" advAuto="0" spid="394" grpId="9"/>
      <p:bldP build="whole" bldLvl="1" animBg="1" rev="0" advAuto="0" spid="410" grpId="22"/>
      <p:bldP build="whole" bldLvl="1" animBg="1" rev="0" advAuto="0" spid="416" grpId="19"/>
      <p:bldP build="whole" bldLvl="1" animBg="1" rev="0" advAuto="0" spid="395" grpId="10"/>
      <p:bldP build="whole" bldLvl="1" animBg="1" rev="0" advAuto="0" spid="392" grpId="3"/>
      <p:bldP build="whole" bldLvl="1" animBg="1" rev="0" advAuto="0" spid="400" grpId="6"/>
      <p:bldP build="whole" bldLvl="1" animBg="1" rev="0" advAuto="0" spid="399" grpId="7"/>
      <p:bldP build="whole" bldLvl="1" animBg="1" rev="0" advAuto="0" spid="391" grpId="2"/>
      <p:bldP build="whole" bldLvl="1" animBg="1" rev="0" advAuto="0" spid="411" grpId="2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itle 2"/>
          <p:cNvSpPr txBox="1"/>
          <p:nvPr>
            <p:ph type="ctrTitle"/>
          </p:nvPr>
        </p:nvSpPr>
        <p:spPr>
          <a:xfrm>
            <a:off x="655833" y="11419"/>
            <a:ext cx="7890920" cy="1089026"/>
          </a:xfrm>
          <a:prstGeom prst="rect">
            <a:avLst/>
          </a:prstGeom>
        </p:spPr>
        <p:txBody>
          <a:bodyPr/>
          <a:lstStyle/>
          <a:p>
            <a:pPr/>
            <a:r>
              <a:t>The two wings of experimentation</a:t>
            </a:r>
          </a:p>
        </p:txBody>
      </p:sp>
      <p:grpSp>
        <p:nvGrpSpPr>
          <p:cNvPr id="433" name="Group"/>
          <p:cNvGrpSpPr/>
          <p:nvPr/>
        </p:nvGrpSpPr>
        <p:grpSpPr>
          <a:xfrm>
            <a:off x="2140414" y="1568151"/>
            <a:ext cx="4769390" cy="4559301"/>
            <a:chOff x="38099" y="38099"/>
            <a:chExt cx="4769389" cy="4559300"/>
          </a:xfrm>
        </p:grpSpPr>
        <p:sp>
          <p:nvSpPr>
            <p:cNvPr id="421" name="Line"/>
            <p:cNvSpPr/>
            <p:nvPr/>
          </p:nvSpPr>
          <p:spPr>
            <a:xfrm flipV="1">
              <a:off x="2380785" y="38099"/>
              <a:ext cx="1" cy="25400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 flipV="1">
              <a:off x="3405820" y="444220"/>
              <a:ext cx="377172" cy="653280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 flipV="1">
              <a:off x="3894546" y="1360300"/>
              <a:ext cx="492901" cy="28457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4318000" y="2406649"/>
              <a:ext cx="405936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4325876" y="3251331"/>
              <a:ext cx="481614" cy="27806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3831760" y="4185166"/>
              <a:ext cx="127001" cy="21997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2406185" y="4051299"/>
              <a:ext cx="1" cy="54610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 flipH="1">
              <a:off x="815510" y="4159766"/>
              <a:ext cx="127001" cy="21997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 flipH="1">
              <a:off x="128298" y="3349625"/>
              <a:ext cx="219971" cy="12700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 flipH="1">
              <a:off x="38099" y="2406649"/>
              <a:ext cx="405937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 flipH="1" flipV="1">
              <a:off x="485842" y="1373000"/>
              <a:ext cx="492901" cy="28457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 flipH="1" flipV="1">
              <a:off x="1138870" y="444220"/>
              <a:ext cx="377172" cy="653280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pic>
        <p:nvPicPr>
          <p:cNvPr id="434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5188" r="0" b="5188"/>
          <a:stretch>
            <a:fillRect/>
          </a:stretch>
        </p:blipFill>
        <p:spPr>
          <a:xfrm>
            <a:off x="2080224" y="1504812"/>
            <a:ext cx="4916847" cy="4916844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Rectangle 6"/>
          <p:cNvSpPr txBox="1"/>
          <p:nvPr/>
        </p:nvSpPr>
        <p:spPr>
          <a:xfrm>
            <a:off x="379067" y="4916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Permit mistakes</a:t>
            </a:r>
          </a:p>
        </p:txBody>
      </p:sp>
      <p:sp>
        <p:nvSpPr>
          <p:cNvPr id="436" name="Rectangle 5"/>
          <p:cNvSpPr txBox="1"/>
          <p:nvPr/>
        </p:nvSpPr>
        <p:spPr>
          <a:xfrm>
            <a:off x="3458560" y="11691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Teach the principles</a:t>
            </a:r>
          </a:p>
        </p:txBody>
      </p:sp>
      <p:sp>
        <p:nvSpPr>
          <p:cNvPr id="437" name="Rectangle 4"/>
          <p:cNvSpPr txBox="1"/>
          <p:nvPr/>
        </p:nvSpPr>
        <p:spPr>
          <a:xfrm rot="21600000">
            <a:off x="7132612" y="4960673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Focus on strengths</a:t>
            </a:r>
          </a:p>
        </p:txBody>
      </p:sp>
      <p:sp>
        <p:nvSpPr>
          <p:cNvPr id="438" name="Rectangle 7"/>
          <p:cNvSpPr txBox="1"/>
          <p:nvPr/>
        </p:nvSpPr>
        <p:spPr>
          <a:xfrm>
            <a:off x="6949919" y="3768899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Cast a vision</a:t>
            </a:r>
          </a:p>
        </p:txBody>
      </p:sp>
      <p:sp>
        <p:nvSpPr>
          <p:cNvPr id="439" name="Rectangle 8"/>
          <p:cNvSpPr txBox="1"/>
          <p:nvPr/>
        </p:nvSpPr>
        <p:spPr>
          <a:xfrm>
            <a:off x="211421" y="377191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Release vision of others</a:t>
            </a:r>
          </a:p>
        </p:txBody>
      </p:sp>
      <p:sp>
        <p:nvSpPr>
          <p:cNvPr id="440" name="Rectangle 9"/>
          <p:cNvSpPr txBox="1"/>
          <p:nvPr/>
        </p:nvSpPr>
        <p:spPr>
          <a:xfrm>
            <a:off x="6276650" y="591248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Set goals</a:t>
            </a:r>
          </a:p>
        </p:txBody>
      </p:sp>
      <p:sp>
        <p:nvSpPr>
          <p:cNvPr id="441" name="Rectangle 10"/>
          <p:cNvSpPr txBox="1"/>
          <p:nvPr/>
        </p:nvSpPr>
        <p:spPr>
          <a:xfrm>
            <a:off x="984154" y="1562997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Analyze present situation</a:t>
            </a:r>
          </a:p>
        </p:txBody>
      </p:sp>
      <p:sp>
        <p:nvSpPr>
          <p:cNvPr id="442" name="Rectangle 11"/>
          <p:cNvSpPr txBox="1"/>
          <p:nvPr/>
        </p:nvSpPr>
        <p:spPr>
          <a:xfrm>
            <a:off x="736811" y="5889498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Advocate bold moves</a:t>
            </a:r>
          </a:p>
        </p:txBody>
      </p:sp>
      <p:sp>
        <p:nvSpPr>
          <p:cNvPr id="443" name="Rectangle 12"/>
          <p:cNvSpPr txBox="1"/>
          <p:nvPr/>
        </p:nvSpPr>
        <p:spPr>
          <a:xfrm>
            <a:off x="6033180" y="1549832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Nurture steady progress</a:t>
            </a:r>
          </a:p>
        </p:txBody>
      </p:sp>
      <p:sp>
        <p:nvSpPr>
          <p:cNvPr id="444" name="Rectangle 13"/>
          <p:cNvSpPr txBox="1"/>
          <p:nvPr/>
        </p:nvSpPr>
        <p:spPr>
          <a:xfrm>
            <a:off x="239486" y="2706820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Assess weaknesses</a:t>
            </a:r>
          </a:p>
        </p:txBody>
      </p:sp>
      <p:sp>
        <p:nvSpPr>
          <p:cNvPr id="445" name="Rectangle 15"/>
          <p:cNvSpPr txBox="1"/>
          <p:nvPr/>
        </p:nvSpPr>
        <p:spPr>
          <a:xfrm>
            <a:off x="3450671" y="6224834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Model the principles</a:t>
            </a:r>
          </a:p>
        </p:txBody>
      </p:sp>
      <p:sp>
        <p:nvSpPr>
          <p:cNvPr id="446" name="Rectangle 14"/>
          <p:cNvSpPr txBox="1"/>
          <p:nvPr/>
        </p:nvSpPr>
        <p:spPr>
          <a:xfrm>
            <a:off x="6647386" y="2687770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Learn from mistakes</a:t>
            </a:r>
          </a:p>
        </p:txBody>
      </p:sp>
      <p:sp>
        <p:nvSpPr>
          <p:cNvPr id="447" name="explanation"/>
          <p:cNvSpPr txBox="1"/>
          <p:nvPr/>
        </p:nvSpPr>
        <p:spPr>
          <a:xfrm>
            <a:off x="3744000" y="2451549"/>
            <a:ext cx="151113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explanation</a:t>
            </a:r>
          </a:p>
        </p:txBody>
      </p:sp>
      <p:sp>
        <p:nvSpPr>
          <p:cNvPr id="448" name="motivation"/>
          <p:cNvSpPr txBox="1"/>
          <p:nvPr/>
        </p:nvSpPr>
        <p:spPr>
          <a:xfrm>
            <a:off x="5213995" y="4401232"/>
            <a:ext cx="137345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motivation</a:t>
            </a:r>
          </a:p>
        </p:txBody>
      </p:sp>
      <p:sp>
        <p:nvSpPr>
          <p:cNvPr id="449" name="liberation"/>
          <p:cNvSpPr txBox="1"/>
          <p:nvPr/>
        </p:nvSpPr>
        <p:spPr>
          <a:xfrm>
            <a:off x="2492925" y="4401232"/>
            <a:ext cx="1226583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liberation</a:t>
            </a:r>
          </a:p>
        </p:txBody>
      </p:sp>
      <p:sp>
        <p:nvSpPr>
          <p:cNvPr id="450" name="Rectangle 7"/>
          <p:cNvSpPr txBox="1"/>
          <p:nvPr/>
        </p:nvSpPr>
        <p:spPr>
          <a:xfrm>
            <a:off x="6949919" y="3768899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Cast a vision</a:t>
            </a:r>
          </a:p>
        </p:txBody>
      </p:sp>
      <p:sp>
        <p:nvSpPr>
          <p:cNvPr id="451" name="Rectangle 8"/>
          <p:cNvSpPr txBox="1"/>
          <p:nvPr/>
        </p:nvSpPr>
        <p:spPr>
          <a:xfrm>
            <a:off x="211421" y="377191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Release vision of others</a:t>
            </a:r>
          </a:p>
        </p:txBody>
      </p:sp>
      <p:sp>
        <p:nvSpPr>
          <p:cNvPr id="452" name="Rectangle 6"/>
          <p:cNvSpPr txBox="1"/>
          <p:nvPr/>
        </p:nvSpPr>
        <p:spPr>
          <a:xfrm>
            <a:off x="379067" y="4916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Permit mistakes</a:t>
            </a:r>
          </a:p>
        </p:txBody>
      </p:sp>
      <p:sp>
        <p:nvSpPr>
          <p:cNvPr id="453" name="Rectangle 5"/>
          <p:cNvSpPr txBox="1"/>
          <p:nvPr/>
        </p:nvSpPr>
        <p:spPr>
          <a:xfrm>
            <a:off x="3458560" y="11691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Teach the principles</a:t>
            </a:r>
          </a:p>
        </p:txBody>
      </p:sp>
      <p:sp>
        <p:nvSpPr>
          <p:cNvPr id="454" name="Rectangle 4"/>
          <p:cNvSpPr txBox="1"/>
          <p:nvPr/>
        </p:nvSpPr>
        <p:spPr>
          <a:xfrm rot="21600000">
            <a:off x="7132612" y="4960673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Focus on strengths</a:t>
            </a:r>
          </a:p>
        </p:txBody>
      </p:sp>
      <p:sp>
        <p:nvSpPr>
          <p:cNvPr id="455" name="Rectangle 9"/>
          <p:cNvSpPr txBox="1"/>
          <p:nvPr/>
        </p:nvSpPr>
        <p:spPr>
          <a:xfrm>
            <a:off x="6276650" y="591248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Set goals</a:t>
            </a:r>
          </a:p>
        </p:txBody>
      </p:sp>
      <p:sp>
        <p:nvSpPr>
          <p:cNvPr id="456" name="Rectangle 10"/>
          <p:cNvSpPr txBox="1"/>
          <p:nvPr/>
        </p:nvSpPr>
        <p:spPr>
          <a:xfrm>
            <a:off x="984154" y="1562997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Analyze present situation</a:t>
            </a:r>
          </a:p>
        </p:txBody>
      </p:sp>
      <p:sp>
        <p:nvSpPr>
          <p:cNvPr id="457" name="Rectangle 11"/>
          <p:cNvSpPr txBox="1"/>
          <p:nvPr/>
        </p:nvSpPr>
        <p:spPr>
          <a:xfrm>
            <a:off x="736811" y="5889498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Advocate bold moves</a:t>
            </a:r>
          </a:p>
        </p:txBody>
      </p:sp>
      <p:sp>
        <p:nvSpPr>
          <p:cNvPr id="458" name="Rectangle 12"/>
          <p:cNvSpPr txBox="1"/>
          <p:nvPr/>
        </p:nvSpPr>
        <p:spPr>
          <a:xfrm>
            <a:off x="6033180" y="1549832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Nurture steady progress</a:t>
            </a:r>
          </a:p>
        </p:txBody>
      </p:sp>
      <p:sp>
        <p:nvSpPr>
          <p:cNvPr id="459" name="Rectangle 13"/>
          <p:cNvSpPr txBox="1"/>
          <p:nvPr/>
        </p:nvSpPr>
        <p:spPr>
          <a:xfrm>
            <a:off x="239486" y="2706820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Assess weaknesses</a:t>
            </a:r>
          </a:p>
        </p:txBody>
      </p:sp>
      <p:sp>
        <p:nvSpPr>
          <p:cNvPr id="460" name="Rectangle 15"/>
          <p:cNvSpPr txBox="1"/>
          <p:nvPr/>
        </p:nvSpPr>
        <p:spPr>
          <a:xfrm>
            <a:off x="3450671" y="6224834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Model the principles</a:t>
            </a:r>
          </a:p>
        </p:txBody>
      </p:sp>
      <p:sp>
        <p:nvSpPr>
          <p:cNvPr id="461" name="Rectangle 14"/>
          <p:cNvSpPr txBox="1"/>
          <p:nvPr/>
        </p:nvSpPr>
        <p:spPr>
          <a:xfrm>
            <a:off x="6647386" y="268777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Learn from mistakes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2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2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25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250"/>
                            </p:stCondLst>
                            <p:childTnLst>
                              <p:par>
                                <p:cTn id="45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1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750"/>
                            </p:stCondLst>
                            <p:childTnLst>
                              <p:par>
                                <p:cTn id="53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1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1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1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1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0" dur="1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4" dur="1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8" dur="1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Class="entr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1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250"/>
                            </p:stCondLst>
                            <p:childTnLst>
                              <p:par>
                                <p:cTn id="94" presetClass="entr" nodeType="after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6" dur="1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Class="entr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0" dur="1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2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4" dur="1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6" grpId="23"/>
      <p:bldP build="whole" bldLvl="1" animBg="1" rev="0" advAuto="0" spid="461" grpId="19"/>
      <p:bldP build="whole" bldLvl="1" animBg="1" rev="0" advAuto="0" spid="443" grpId="13"/>
      <p:bldP build="whole" bldLvl="1" animBg="1" rev="0" advAuto="0" spid="459" grpId="21"/>
      <p:bldP build="whole" bldLvl="1" animBg="1" rev="0" advAuto="0" spid="446" grpId="5"/>
      <p:bldP build="whole" bldLvl="1" animBg="1" rev="0" advAuto="0" spid="438" grpId="8"/>
      <p:bldP build="whole" bldLvl="1" animBg="1" rev="0" advAuto="0" spid="436" grpId="2"/>
      <p:bldP build="whole" bldLvl="1" animBg="1" rev="0" advAuto="0" spid="445" grpId="6"/>
      <p:bldP build="whole" bldLvl="1" animBg="1" rev="0" advAuto="0" spid="437" grpId="3"/>
      <p:bldP build="whole" bldLvl="1" animBg="1" rev="0" advAuto="0" spid="460" grpId="20"/>
      <p:bldP build="whole" bldLvl="1" animBg="1" rev="0" advAuto="0" spid="433" grpId="1"/>
      <p:bldP build="whole" bldLvl="1" animBg="1" rev="0" advAuto="0" spid="457" grpId="24"/>
      <p:bldP build="whole" bldLvl="1" animBg="1" rev="0" advAuto="0" spid="453" grpId="16"/>
      <p:bldP build="whole" bldLvl="1" animBg="1" rev="0" advAuto="0" spid="455" grpId="22"/>
      <p:bldP build="whole" bldLvl="1" animBg="1" rev="0" advAuto="0" spid="435" grpId="4"/>
      <p:bldP build="whole" bldLvl="1" animBg="1" rev="0" advAuto="0" spid="452" grpId="18"/>
      <p:bldP build="whole" bldLvl="1" animBg="1" rev="0" advAuto="0" spid="454" grpId="17"/>
      <p:bldP build="whole" bldLvl="1" animBg="1" rev="0" advAuto="0" spid="442" grpId="12"/>
      <p:bldP build="whole" bldLvl="1" animBg="1" rev="0" advAuto="0" spid="458" grpId="25"/>
      <p:bldP build="whole" bldLvl="1" animBg="1" rev="0" advAuto="0" spid="440" grpId="10"/>
      <p:bldP build="whole" bldLvl="1" animBg="1" rev="0" advAuto="0" spid="441" grpId="11"/>
      <p:bldP build="whole" bldLvl="1" animBg="1" rev="0" advAuto="0" spid="439" grpId="9"/>
      <p:bldP build="whole" bldLvl="1" animBg="1" rev="0" advAuto="0" spid="444" grpId="7"/>
      <p:bldP build="whole" bldLvl="1" animBg="1" rev="0" advAuto="0" spid="451" grpId="15"/>
      <p:bldP build="whole" bldLvl="1" animBg="1" rev="0" advAuto="0" spid="450" grpId="1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itle 2"/>
          <p:cNvSpPr txBox="1"/>
          <p:nvPr>
            <p:ph type="ctrTitle"/>
          </p:nvPr>
        </p:nvSpPr>
        <p:spPr>
          <a:xfrm>
            <a:off x="641659" y="-8471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The two wings of capacity</a:t>
            </a:r>
          </a:p>
        </p:txBody>
      </p:sp>
      <p:grpSp>
        <p:nvGrpSpPr>
          <p:cNvPr id="478" name="Group"/>
          <p:cNvGrpSpPr/>
          <p:nvPr/>
        </p:nvGrpSpPr>
        <p:grpSpPr>
          <a:xfrm>
            <a:off x="2140414" y="1568151"/>
            <a:ext cx="4769390" cy="4559301"/>
            <a:chOff x="38099" y="38099"/>
            <a:chExt cx="4769389" cy="4559300"/>
          </a:xfrm>
        </p:grpSpPr>
        <p:sp>
          <p:nvSpPr>
            <p:cNvPr id="466" name="Line"/>
            <p:cNvSpPr/>
            <p:nvPr/>
          </p:nvSpPr>
          <p:spPr>
            <a:xfrm flipV="1">
              <a:off x="2380785" y="38099"/>
              <a:ext cx="1" cy="25400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 flipV="1">
              <a:off x="3405820" y="444220"/>
              <a:ext cx="377172" cy="653280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 flipV="1">
              <a:off x="3894546" y="1360300"/>
              <a:ext cx="492901" cy="28457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4318000" y="2406649"/>
              <a:ext cx="405936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4325876" y="3251331"/>
              <a:ext cx="481614" cy="27806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3831760" y="4185166"/>
              <a:ext cx="127001" cy="21997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2406185" y="4051299"/>
              <a:ext cx="1" cy="54610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 flipH="1">
              <a:off x="815510" y="4159766"/>
              <a:ext cx="127001" cy="21997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 flipH="1">
              <a:off x="128298" y="3349625"/>
              <a:ext cx="219971" cy="12700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 flipH="1">
              <a:off x="38099" y="2406649"/>
              <a:ext cx="405937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 flipH="1" flipV="1">
              <a:off x="485842" y="1373000"/>
              <a:ext cx="492901" cy="28457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 flipH="1" flipV="1">
              <a:off x="1138870" y="444220"/>
              <a:ext cx="377172" cy="653280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pic>
        <p:nvPicPr>
          <p:cNvPr id="479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5188" r="0" b="5188"/>
          <a:stretch>
            <a:fillRect/>
          </a:stretch>
        </p:blipFill>
        <p:spPr>
          <a:xfrm>
            <a:off x="2080224" y="1504812"/>
            <a:ext cx="4916847" cy="4916844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Rectangle 6"/>
          <p:cNvSpPr txBox="1"/>
          <p:nvPr/>
        </p:nvSpPr>
        <p:spPr>
          <a:xfrm>
            <a:off x="379067" y="4916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Permit mistakes</a:t>
            </a:r>
          </a:p>
        </p:txBody>
      </p:sp>
      <p:sp>
        <p:nvSpPr>
          <p:cNvPr id="481" name="Rectangle 5"/>
          <p:cNvSpPr txBox="1"/>
          <p:nvPr/>
        </p:nvSpPr>
        <p:spPr>
          <a:xfrm>
            <a:off x="3458560" y="11691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Teach the principles</a:t>
            </a:r>
          </a:p>
        </p:txBody>
      </p:sp>
      <p:sp>
        <p:nvSpPr>
          <p:cNvPr id="482" name="Rectangle 4"/>
          <p:cNvSpPr txBox="1"/>
          <p:nvPr/>
        </p:nvSpPr>
        <p:spPr>
          <a:xfrm rot="21600000">
            <a:off x="7132612" y="4960673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Focus on strengths</a:t>
            </a:r>
          </a:p>
        </p:txBody>
      </p:sp>
      <p:sp>
        <p:nvSpPr>
          <p:cNvPr id="483" name="Rectangle 7"/>
          <p:cNvSpPr txBox="1"/>
          <p:nvPr/>
        </p:nvSpPr>
        <p:spPr>
          <a:xfrm>
            <a:off x="6949919" y="3768899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Cast a vision</a:t>
            </a:r>
          </a:p>
        </p:txBody>
      </p:sp>
      <p:sp>
        <p:nvSpPr>
          <p:cNvPr id="484" name="Rectangle 8"/>
          <p:cNvSpPr txBox="1"/>
          <p:nvPr/>
        </p:nvSpPr>
        <p:spPr>
          <a:xfrm>
            <a:off x="211421" y="377191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Release vision of others</a:t>
            </a:r>
          </a:p>
        </p:txBody>
      </p:sp>
      <p:sp>
        <p:nvSpPr>
          <p:cNvPr id="485" name="Rectangle 9"/>
          <p:cNvSpPr txBox="1"/>
          <p:nvPr/>
        </p:nvSpPr>
        <p:spPr>
          <a:xfrm>
            <a:off x="6276650" y="591248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Set goals</a:t>
            </a:r>
          </a:p>
        </p:txBody>
      </p:sp>
      <p:sp>
        <p:nvSpPr>
          <p:cNvPr id="486" name="Rectangle 10"/>
          <p:cNvSpPr txBox="1"/>
          <p:nvPr/>
        </p:nvSpPr>
        <p:spPr>
          <a:xfrm>
            <a:off x="984154" y="1562997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Analyze present situation</a:t>
            </a:r>
          </a:p>
        </p:txBody>
      </p:sp>
      <p:sp>
        <p:nvSpPr>
          <p:cNvPr id="487" name="Rectangle 11"/>
          <p:cNvSpPr txBox="1"/>
          <p:nvPr/>
        </p:nvSpPr>
        <p:spPr>
          <a:xfrm>
            <a:off x="736811" y="5889498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Advocate bold moves</a:t>
            </a:r>
          </a:p>
        </p:txBody>
      </p:sp>
      <p:sp>
        <p:nvSpPr>
          <p:cNvPr id="488" name="Rectangle 12"/>
          <p:cNvSpPr txBox="1"/>
          <p:nvPr/>
        </p:nvSpPr>
        <p:spPr>
          <a:xfrm>
            <a:off x="6033180" y="1549832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Nurture steady progress</a:t>
            </a:r>
          </a:p>
        </p:txBody>
      </p:sp>
      <p:sp>
        <p:nvSpPr>
          <p:cNvPr id="489" name="Rectangle 13"/>
          <p:cNvSpPr txBox="1"/>
          <p:nvPr/>
        </p:nvSpPr>
        <p:spPr>
          <a:xfrm>
            <a:off x="239486" y="2706820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Assess weaknesses</a:t>
            </a:r>
          </a:p>
        </p:txBody>
      </p:sp>
      <p:sp>
        <p:nvSpPr>
          <p:cNvPr id="490" name="Rectangle 15"/>
          <p:cNvSpPr txBox="1"/>
          <p:nvPr/>
        </p:nvSpPr>
        <p:spPr>
          <a:xfrm>
            <a:off x="3450671" y="6224834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Model the principles</a:t>
            </a:r>
          </a:p>
        </p:txBody>
      </p:sp>
      <p:sp>
        <p:nvSpPr>
          <p:cNvPr id="491" name="Rectangle 14"/>
          <p:cNvSpPr txBox="1"/>
          <p:nvPr/>
        </p:nvSpPr>
        <p:spPr>
          <a:xfrm>
            <a:off x="6647386" y="2687770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Learn from mistakes</a:t>
            </a:r>
          </a:p>
        </p:txBody>
      </p:sp>
      <p:sp>
        <p:nvSpPr>
          <p:cNvPr id="492" name="explanation"/>
          <p:cNvSpPr txBox="1"/>
          <p:nvPr/>
        </p:nvSpPr>
        <p:spPr>
          <a:xfrm>
            <a:off x="3744000" y="2451549"/>
            <a:ext cx="151113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explanation</a:t>
            </a:r>
          </a:p>
        </p:txBody>
      </p:sp>
      <p:sp>
        <p:nvSpPr>
          <p:cNvPr id="493" name="motivation"/>
          <p:cNvSpPr txBox="1"/>
          <p:nvPr/>
        </p:nvSpPr>
        <p:spPr>
          <a:xfrm>
            <a:off x="5213995" y="4401232"/>
            <a:ext cx="137345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motivation</a:t>
            </a:r>
          </a:p>
        </p:txBody>
      </p:sp>
      <p:sp>
        <p:nvSpPr>
          <p:cNvPr id="494" name="liberation"/>
          <p:cNvSpPr txBox="1"/>
          <p:nvPr/>
        </p:nvSpPr>
        <p:spPr>
          <a:xfrm>
            <a:off x="2492925" y="4401232"/>
            <a:ext cx="1226583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liberation</a:t>
            </a:r>
          </a:p>
        </p:txBody>
      </p:sp>
      <p:sp>
        <p:nvSpPr>
          <p:cNvPr id="495" name="Rectangle 7"/>
          <p:cNvSpPr txBox="1"/>
          <p:nvPr/>
        </p:nvSpPr>
        <p:spPr>
          <a:xfrm>
            <a:off x="6949919" y="3768899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Cast a vision</a:t>
            </a:r>
          </a:p>
        </p:txBody>
      </p:sp>
      <p:sp>
        <p:nvSpPr>
          <p:cNvPr id="496" name="Rectangle 8"/>
          <p:cNvSpPr txBox="1"/>
          <p:nvPr/>
        </p:nvSpPr>
        <p:spPr>
          <a:xfrm>
            <a:off x="211421" y="377191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Release vision of others</a:t>
            </a:r>
          </a:p>
        </p:txBody>
      </p:sp>
      <p:sp>
        <p:nvSpPr>
          <p:cNvPr id="497" name="Rectangle 6"/>
          <p:cNvSpPr txBox="1"/>
          <p:nvPr/>
        </p:nvSpPr>
        <p:spPr>
          <a:xfrm>
            <a:off x="379067" y="4916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Permit mistakes</a:t>
            </a:r>
          </a:p>
        </p:txBody>
      </p:sp>
      <p:sp>
        <p:nvSpPr>
          <p:cNvPr id="498" name="Rectangle 5"/>
          <p:cNvSpPr txBox="1"/>
          <p:nvPr/>
        </p:nvSpPr>
        <p:spPr>
          <a:xfrm>
            <a:off x="3458560" y="11691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Teach the principles</a:t>
            </a:r>
          </a:p>
        </p:txBody>
      </p:sp>
      <p:sp>
        <p:nvSpPr>
          <p:cNvPr id="499" name="Rectangle 4"/>
          <p:cNvSpPr txBox="1"/>
          <p:nvPr/>
        </p:nvSpPr>
        <p:spPr>
          <a:xfrm rot="21600000">
            <a:off x="7132612" y="4960673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Focus on strengths</a:t>
            </a:r>
          </a:p>
        </p:txBody>
      </p:sp>
      <p:sp>
        <p:nvSpPr>
          <p:cNvPr id="500" name="Rectangle 9"/>
          <p:cNvSpPr txBox="1"/>
          <p:nvPr/>
        </p:nvSpPr>
        <p:spPr>
          <a:xfrm>
            <a:off x="6276650" y="591248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Set goals</a:t>
            </a:r>
          </a:p>
        </p:txBody>
      </p:sp>
      <p:sp>
        <p:nvSpPr>
          <p:cNvPr id="501" name="Rectangle 10"/>
          <p:cNvSpPr txBox="1"/>
          <p:nvPr/>
        </p:nvSpPr>
        <p:spPr>
          <a:xfrm>
            <a:off x="984154" y="1562997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Analyze present situation</a:t>
            </a:r>
          </a:p>
        </p:txBody>
      </p:sp>
      <p:sp>
        <p:nvSpPr>
          <p:cNvPr id="502" name="Rectangle 11"/>
          <p:cNvSpPr txBox="1"/>
          <p:nvPr/>
        </p:nvSpPr>
        <p:spPr>
          <a:xfrm>
            <a:off x="736811" y="5889498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Advocate bold moves</a:t>
            </a:r>
          </a:p>
        </p:txBody>
      </p:sp>
      <p:sp>
        <p:nvSpPr>
          <p:cNvPr id="503" name="Rectangle 12"/>
          <p:cNvSpPr txBox="1"/>
          <p:nvPr/>
        </p:nvSpPr>
        <p:spPr>
          <a:xfrm>
            <a:off x="6033180" y="1549832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Nurture steady progress</a:t>
            </a:r>
          </a:p>
        </p:txBody>
      </p:sp>
      <p:sp>
        <p:nvSpPr>
          <p:cNvPr id="504" name="Rectangle 13"/>
          <p:cNvSpPr txBox="1"/>
          <p:nvPr/>
        </p:nvSpPr>
        <p:spPr>
          <a:xfrm>
            <a:off x="239486" y="2706820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Assess weaknesses</a:t>
            </a:r>
          </a:p>
        </p:txBody>
      </p:sp>
      <p:sp>
        <p:nvSpPr>
          <p:cNvPr id="505" name="Rectangle 15"/>
          <p:cNvSpPr txBox="1"/>
          <p:nvPr/>
        </p:nvSpPr>
        <p:spPr>
          <a:xfrm>
            <a:off x="3450671" y="6224834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Model the principles</a:t>
            </a:r>
          </a:p>
        </p:txBody>
      </p:sp>
      <p:sp>
        <p:nvSpPr>
          <p:cNvPr id="506" name="Rectangle 14"/>
          <p:cNvSpPr txBox="1"/>
          <p:nvPr/>
        </p:nvSpPr>
        <p:spPr>
          <a:xfrm>
            <a:off x="6647386" y="268777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Learn from mistakes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25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2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250"/>
                            </p:stCondLst>
                            <p:childTnLst>
                              <p:par>
                                <p:cTn id="45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25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125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750"/>
                            </p:stCondLst>
                            <p:childTnLst>
                              <p:par>
                                <p:cTn id="53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1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1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1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1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0" dur="1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4" dur="1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8" dur="1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Class="entr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1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250"/>
                            </p:stCondLst>
                            <p:childTnLst>
                              <p:par>
                                <p:cTn id="94" presetClass="entr" nodeType="after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6" dur="1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Class="entr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0" dur="1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2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4" dur="1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1" grpId="5"/>
      <p:bldP build="whole" bldLvl="1" animBg="1" rev="0" advAuto="0" spid="504" grpId="21"/>
      <p:bldP build="whole" bldLvl="1" animBg="1" rev="0" advAuto="0" spid="482" grpId="3"/>
      <p:bldP build="whole" bldLvl="1" animBg="1" rev="0" advAuto="0" spid="501" grpId="23"/>
      <p:bldP build="whole" bldLvl="1" animBg="1" rev="0" advAuto="0" spid="483" grpId="8"/>
      <p:bldP build="whole" bldLvl="1" animBg="1" rev="0" advAuto="0" spid="488" grpId="13"/>
      <p:bldP build="whole" bldLvl="1" animBg="1" rev="0" advAuto="0" spid="498" grpId="16"/>
      <p:bldP build="whole" bldLvl="1" animBg="1" rev="0" advAuto="0" spid="487" grpId="12"/>
      <p:bldP build="whole" bldLvl="1" animBg="1" rev="0" advAuto="0" spid="506" grpId="19"/>
      <p:bldP build="whole" bldLvl="1" animBg="1" rev="0" advAuto="0" spid="485" grpId="10"/>
      <p:bldP build="whole" bldLvl="1" animBg="1" rev="0" advAuto="0" spid="496" grpId="15"/>
      <p:bldP build="whole" bldLvl="1" animBg="1" rev="0" advAuto="0" spid="505" grpId="20"/>
      <p:bldP build="whole" bldLvl="1" animBg="1" rev="0" advAuto="0" spid="481" grpId="2"/>
      <p:bldP build="whole" bldLvl="1" animBg="1" rev="0" advAuto="0" spid="480" grpId="4"/>
      <p:bldP build="whole" bldLvl="1" animBg="1" rev="0" advAuto="0" spid="500" grpId="22"/>
      <p:bldP build="whole" bldLvl="1" animBg="1" rev="0" advAuto="0" spid="502" grpId="24"/>
      <p:bldP build="whole" bldLvl="1" animBg="1" rev="0" advAuto="0" spid="484" grpId="9"/>
      <p:bldP build="whole" bldLvl="1" animBg="1" rev="0" advAuto="0" spid="495" grpId="14"/>
      <p:bldP build="whole" bldLvl="1" animBg="1" rev="0" advAuto="0" spid="486" grpId="11"/>
      <p:bldP build="whole" bldLvl="1" animBg="1" rev="0" advAuto="0" spid="489" grpId="7"/>
      <p:bldP build="whole" bldLvl="1" animBg="1" rev="0" advAuto="0" spid="499" grpId="17"/>
      <p:bldP build="whole" bldLvl="1" animBg="1" rev="0" advAuto="0" spid="503" grpId="25"/>
      <p:bldP build="whole" bldLvl="1" animBg="1" rev="0" advAuto="0" spid="478" grpId="1"/>
      <p:bldP build="whole" bldLvl="1" animBg="1" rev="0" advAuto="0" spid="490" grpId="6"/>
      <p:bldP build="whole" bldLvl="1" animBg="1" rev="0" advAuto="0" spid="497" grpId="18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itle 2"/>
          <p:cNvSpPr txBox="1"/>
          <p:nvPr>
            <p:ph type="ctrTitle"/>
          </p:nvPr>
        </p:nvSpPr>
        <p:spPr>
          <a:xfrm>
            <a:off x="506762" y="1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The two wings of capacity</a:t>
            </a:r>
          </a:p>
        </p:txBody>
      </p:sp>
      <p:pic>
        <p:nvPicPr>
          <p:cNvPr id="511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4048" y="1728621"/>
            <a:ext cx="3851920" cy="40132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6" name="Group 3"/>
          <p:cNvGrpSpPr/>
          <p:nvPr/>
        </p:nvGrpSpPr>
        <p:grpSpPr>
          <a:xfrm>
            <a:off x="1115614" y="1973621"/>
            <a:ext cx="3672411" cy="3615619"/>
            <a:chOff x="0" y="0"/>
            <a:chExt cx="3672409" cy="3615618"/>
          </a:xfrm>
        </p:grpSpPr>
        <p:grpSp>
          <p:nvGrpSpPr>
            <p:cNvPr id="514" name="Group 6"/>
            <p:cNvGrpSpPr/>
            <p:nvPr/>
          </p:nvGrpSpPr>
          <p:grpSpPr>
            <a:xfrm>
              <a:off x="0" y="0"/>
              <a:ext cx="3672410" cy="3615619"/>
              <a:chOff x="0" y="0"/>
              <a:chExt cx="3672409" cy="3615618"/>
            </a:xfrm>
          </p:grpSpPr>
          <p:pic>
            <p:nvPicPr>
              <p:cNvPr id="512" name="Picture 1" descr="Picture 1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3672410" cy="361561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13" name="TextBox 4"/>
              <p:cNvSpPr txBox="1"/>
              <p:nvPr/>
            </p:nvSpPr>
            <p:spPr>
              <a:xfrm>
                <a:off x="37672" y="953064"/>
                <a:ext cx="1492737" cy="548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>
                    <a:solidFill>
                      <a:srgbClr val="000000"/>
                    </a:solidFill>
                    <a:latin typeface="Mulish ExtraLight SemiBold"/>
                    <a:ea typeface="Mulish ExtraLight SemiBold"/>
                    <a:cs typeface="Mulish ExtraLight SemiBold"/>
                    <a:sym typeface="Mulish ExtraLight SemiBold"/>
                  </a:defRPr>
                </a:lvl1pPr>
              </a:lstStyle>
              <a:p>
                <a:pPr/>
                <a:r>
                  <a:t>The Animal School</a:t>
                </a:r>
              </a:p>
            </p:txBody>
          </p:sp>
        </p:grpSp>
        <p:sp>
          <p:nvSpPr>
            <p:cNvPr id="515" name="TextBox 8"/>
            <p:cNvSpPr txBox="1"/>
            <p:nvPr/>
          </p:nvSpPr>
          <p:spPr>
            <a:xfrm rot="21235415">
              <a:off x="2398476" y="2183372"/>
              <a:ext cx="628641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Class Winner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1" grpId="2"/>
      <p:bldP build="whole" bldLvl="1" animBg="1" rev="0" advAuto="0" spid="5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1"/>
          <p:cNvSpPr txBox="1"/>
          <p:nvPr>
            <p:ph type="title" idx="4294967295"/>
          </p:nvPr>
        </p:nvSpPr>
        <p:spPr>
          <a:xfrm>
            <a:off x="457200" y="457200"/>
            <a:ext cx="8229600" cy="6019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40000"/>
              </a:lnSpc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Dear presenter,</a:t>
            </a:r>
            <a:br/>
            <a:br/>
            <a:r>
              <a:t>This PowerPoint serves as a master file for creating your own tailored presentations. It’s not designed to be presented from start to finish unless it uniquely suits your audience.</a:t>
            </a:r>
          </a:p>
          <a:p>
            <a:pPr>
              <a:lnSpc>
                <a:spcPct val="140000"/>
              </a:lnSpc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br/>
            <a:r>
              <a:t>When customising your presentation, consider:</a:t>
            </a:r>
          </a:p>
          <a:p>
            <a:pPr marL="140368" indent="-140368">
              <a:lnSpc>
                <a:spcPct val="140000"/>
              </a:lnSpc>
              <a:buSzPct val="100000"/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Your audience’s specific needs</a:t>
            </a:r>
          </a:p>
          <a:p>
            <a:pPr marL="140368" indent="-140368">
              <a:lnSpc>
                <a:spcPct val="140000"/>
              </a:lnSpc>
              <a:buSzPct val="100000"/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Your level of influence with them</a:t>
            </a:r>
          </a:p>
          <a:p>
            <a:pPr marL="140368" indent="-140368">
              <a:lnSpc>
                <a:spcPct val="140000"/>
              </a:lnSpc>
              <a:buSzPct val="100000"/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The time available (aim for one slide per 5–10 minutes, including Q&amp;A)</a:t>
            </a:r>
          </a:p>
          <a:p>
            <a:pPr marL="140368" indent="-140368">
              <a:lnSpc>
                <a:spcPct val="140000"/>
              </a:lnSpc>
              <a:buSzPct val="100000"/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r>
              <a:t>Potential distractions in the environment</a:t>
            </a:r>
          </a:p>
          <a:p>
            <a:pPr>
              <a:lnSpc>
                <a:spcPct val="140000"/>
              </a:lnSpc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br/>
            <a:r>
              <a:t>Slide notes include page references from The 3 Colors of Your Spirituality for preparation. Also, be ready to share personal stories from your experience with the material.</a:t>
            </a:r>
          </a:p>
          <a:p>
            <a:pPr>
              <a:lnSpc>
                <a:spcPct val="140000"/>
              </a:lnSpc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br/>
            <a:r>
              <a:t>Thank you for your valuable ministry!</a:t>
            </a:r>
          </a:p>
          <a:p>
            <a:pPr>
              <a:lnSpc>
                <a:spcPct val="140000"/>
              </a:lnSpc>
              <a:defRPr cap="none" sz="1400">
                <a:solidFill>
                  <a:schemeClr val="accent3">
                    <a:lumOff val="44000"/>
                  </a:schemeClr>
                </a:solidFill>
                <a:latin typeface="Mulish ExtraLight Regular"/>
                <a:ea typeface="Mulish ExtraLight Regular"/>
                <a:cs typeface="Mulish ExtraLight Regular"/>
                <a:sym typeface="Mulish ExtraLight Regular"/>
              </a:defRPr>
            </a:pPr>
            <a:br/>
            <a:r>
              <a:t>Blessings</a:t>
            </a:r>
            <a:br/>
            <a:r>
              <a:t>ncd.life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itle 2"/>
          <p:cNvSpPr txBox="1"/>
          <p:nvPr>
            <p:ph type="ctrTitle"/>
          </p:nvPr>
        </p:nvSpPr>
        <p:spPr>
          <a:xfrm>
            <a:off x="599437" y="-89959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The two wings of strategy</a:t>
            </a:r>
          </a:p>
        </p:txBody>
      </p:sp>
      <p:grpSp>
        <p:nvGrpSpPr>
          <p:cNvPr id="533" name="Group"/>
          <p:cNvGrpSpPr/>
          <p:nvPr/>
        </p:nvGrpSpPr>
        <p:grpSpPr>
          <a:xfrm>
            <a:off x="2140414" y="1568151"/>
            <a:ext cx="4769390" cy="4559301"/>
            <a:chOff x="38099" y="38099"/>
            <a:chExt cx="4769389" cy="4559300"/>
          </a:xfrm>
        </p:grpSpPr>
        <p:sp>
          <p:nvSpPr>
            <p:cNvPr id="521" name="Line"/>
            <p:cNvSpPr/>
            <p:nvPr/>
          </p:nvSpPr>
          <p:spPr>
            <a:xfrm flipV="1">
              <a:off x="2380785" y="38099"/>
              <a:ext cx="1" cy="25400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 flipV="1">
              <a:off x="3405820" y="444220"/>
              <a:ext cx="377172" cy="653280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 flipV="1">
              <a:off x="3894546" y="1360300"/>
              <a:ext cx="492901" cy="28457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4318000" y="2406649"/>
              <a:ext cx="405936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4325876" y="3251331"/>
              <a:ext cx="481614" cy="27806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3831760" y="4185166"/>
              <a:ext cx="127001" cy="21997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2406185" y="4051299"/>
              <a:ext cx="1" cy="54610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 flipH="1">
              <a:off x="815510" y="4159766"/>
              <a:ext cx="127001" cy="21997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 flipH="1">
              <a:off x="128298" y="3349625"/>
              <a:ext cx="219971" cy="12700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 flipH="1">
              <a:off x="38099" y="2406649"/>
              <a:ext cx="405937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 flipH="1" flipV="1">
              <a:off x="485842" y="1373000"/>
              <a:ext cx="492901" cy="28457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 flipH="1" flipV="1">
              <a:off x="1138870" y="444220"/>
              <a:ext cx="377172" cy="653280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pic>
        <p:nvPicPr>
          <p:cNvPr id="534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5188" r="0" b="5188"/>
          <a:stretch>
            <a:fillRect/>
          </a:stretch>
        </p:blipFill>
        <p:spPr>
          <a:xfrm>
            <a:off x="2080224" y="1504812"/>
            <a:ext cx="4916847" cy="4916844"/>
          </a:xfrm>
          <a:prstGeom prst="rect">
            <a:avLst/>
          </a:prstGeom>
          <a:ln w="12700">
            <a:miter lim="400000"/>
          </a:ln>
        </p:spPr>
      </p:pic>
      <p:sp>
        <p:nvSpPr>
          <p:cNvPr id="535" name="Rectangle 6"/>
          <p:cNvSpPr txBox="1"/>
          <p:nvPr/>
        </p:nvSpPr>
        <p:spPr>
          <a:xfrm>
            <a:off x="379067" y="4916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Permit mistakes</a:t>
            </a:r>
          </a:p>
        </p:txBody>
      </p:sp>
      <p:sp>
        <p:nvSpPr>
          <p:cNvPr id="536" name="Rectangle 5"/>
          <p:cNvSpPr txBox="1"/>
          <p:nvPr/>
        </p:nvSpPr>
        <p:spPr>
          <a:xfrm>
            <a:off x="3458560" y="11691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Teach the principles</a:t>
            </a:r>
          </a:p>
        </p:txBody>
      </p:sp>
      <p:sp>
        <p:nvSpPr>
          <p:cNvPr id="537" name="Rectangle 4"/>
          <p:cNvSpPr txBox="1"/>
          <p:nvPr/>
        </p:nvSpPr>
        <p:spPr>
          <a:xfrm rot="21600000">
            <a:off x="7132612" y="4960673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Focus on strengths</a:t>
            </a:r>
          </a:p>
        </p:txBody>
      </p:sp>
      <p:sp>
        <p:nvSpPr>
          <p:cNvPr id="538" name="Rectangle 7"/>
          <p:cNvSpPr txBox="1"/>
          <p:nvPr/>
        </p:nvSpPr>
        <p:spPr>
          <a:xfrm>
            <a:off x="6949919" y="3768899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Cast a vision</a:t>
            </a:r>
          </a:p>
        </p:txBody>
      </p:sp>
      <p:sp>
        <p:nvSpPr>
          <p:cNvPr id="539" name="Rectangle 8"/>
          <p:cNvSpPr txBox="1"/>
          <p:nvPr/>
        </p:nvSpPr>
        <p:spPr>
          <a:xfrm>
            <a:off x="211421" y="377191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Release vision of others</a:t>
            </a:r>
          </a:p>
        </p:txBody>
      </p:sp>
      <p:sp>
        <p:nvSpPr>
          <p:cNvPr id="540" name="Rectangle 9"/>
          <p:cNvSpPr txBox="1"/>
          <p:nvPr/>
        </p:nvSpPr>
        <p:spPr>
          <a:xfrm>
            <a:off x="6276650" y="591248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Set goals</a:t>
            </a:r>
          </a:p>
        </p:txBody>
      </p:sp>
      <p:sp>
        <p:nvSpPr>
          <p:cNvPr id="541" name="Rectangle 10"/>
          <p:cNvSpPr txBox="1"/>
          <p:nvPr/>
        </p:nvSpPr>
        <p:spPr>
          <a:xfrm>
            <a:off x="984154" y="1562997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Analyze present situation</a:t>
            </a:r>
          </a:p>
        </p:txBody>
      </p:sp>
      <p:sp>
        <p:nvSpPr>
          <p:cNvPr id="542" name="Rectangle 11"/>
          <p:cNvSpPr txBox="1"/>
          <p:nvPr/>
        </p:nvSpPr>
        <p:spPr>
          <a:xfrm>
            <a:off x="736811" y="5889498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Advocate bold moves</a:t>
            </a:r>
          </a:p>
        </p:txBody>
      </p:sp>
      <p:sp>
        <p:nvSpPr>
          <p:cNvPr id="543" name="Rectangle 12"/>
          <p:cNvSpPr txBox="1"/>
          <p:nvPr/>
        </p:nvSpPr>
        <p:spPr>
          <a:xfrm>
            <a:off x="6033180" y="1549832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Nurture steady progress</a:t>
            </a:r>
          </a:p>
        </p:txBody>
      </p:sp>
      <p:sp>
        <p:nvSpPr>
          <p:cNvPr id="544" name="Rectangle 13"/>
          <p:cNvSpPr txBox="1"/>
          <p:nvPr/>
        </p:nvSpPr>
        <p:spPr>
          <a:xfrm>
            <a:off x="239486" y="2706820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Assess weaknesses</a:t>
            </a:r>
          </a:p>
        </p:txBody>
      </p:sp>
      <p:sp>
        <p:nvSpPr>
          <p:cNvPr id="545" name="Rectangle 15"/>
          <p:cNvSpPr txBox="1"/>
          <p:nvPr/>
        </p:nvSpPr>
        <p:spPr>
          <a:xfrm>
            <a:off x="3450671" y="6224834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Model the principles</a:t>
            </a:r>
          </a:p>
        </p:txBody>
      </p:sp>
      <p:sp>
        <p:nvSpPr>
          <p:cNvPr id="546" name="Rectangle 14"/>
          <p:cNvSpPr txBox="1"/>
          <p:nvPr/>
        </p:nvSpPr>
        <p:spPr>
          <a:xfrm>
            <a:off x="6647386" y="2687770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Learn from mistakes</a:t>
            </a:r>
          </a:p>
        </p:txBody>
      </p:sp>
      <p:sp>
        <p:nvSpPr>
          <p:cNvPr id="547" name="explanation"/>
          <p:cNvSpPr txBox="1"/>
          <p:nvPr/>
        </p:nvSpPr>
        <p:spPr>
          <a:xfrm>
            <a:off x="3744000" y="2451549"/>
            <a:ext cx="151113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explanation</a:t>
            </a:r>
          </a:p>
        </p:txBody>
      </p:sp>
      <p:sp>
        <p:nvSpPr>
          <p:cNvPr id="548" name="motivation"/>
          <p:cNvSpPr txBox="1"/>
          <p:nvPr/>
        </p:nvSpPr>
        <p:spPr>
          <a:xfrm>
            <a:off x="5213995" y="4401232"/>
            <a:ext cx="137345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motivation</a:t>
            </a:r>
          </a:p>
        </p:txBody>
      </p:sp>
      <p:sp>
        <p:nvSpPr>
          <p:cNvPr id="549" name="liberation"/>
          <p:cNvSpPr txBox="1"/>
          <p:nvPr/>
        </p:nvSpPr>
        <p:spPr>
          <a:xfrm>
            <a:off x="2492925" y="4401232"/>
            <a:ext cx="1226583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liberation</a:t>
            </a:r>
          </a:p>
        </p:txBody>
      </p:sp>
      <p:sp>
        <p:nvSpPr>
          <p:cNvPr id="550" name="Rectangle 7"/>
          <p:cNvSpPr txBox="1"/>
          <p:nvPr/>
        </p:nvSpPr>
        <p:spPr>
          <a:xfrm>
            <a:off x="6949919" y="3768899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Cast a vision</a:t>
            </a:r>
          </a:p>
        </p:txBody>
      </p:sp>
      <p:sp>
        <p:nvSpPr>
          <p:cNvPr id="551" name="Rectangle 8"/>
          <p:cNvSpPr txBox="1"/>
          <p:nvPr/>
        </p:nvSpPr>
        <p:spPr>
          <a:xfrm>
            <a:off x="211421" y="377191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Release vision of others</a:t>
            </a:r>
          </a:p>
        </p:txBody>
      </p:sp>
      <p:sp>
        <p:nvSpPr>
          <p:cNvPr id="552" name="Rectangle 6"/>
          <p:cNvSpPr txBox="1"/>
          <p:nvPr/>
        </p:nvSpPr>
        <p:spPr>
          <a:xfrm>
            <a:off x="379067" y="4916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Permit mistakes</a:t>
            </a:r>
          </a:p>
        </p:txBody>
      </p:sp>
      <p:sp>
        <p:nvSpPr>
          <p:cNvPr id="553" name="Rectangle 5"/>
          <p:cNvSpPr txBox="1"/>
          <p:nvPr/>
        </p:nvSpPr>
        <p:spPr>
          <a:xfrm>
            <a:off x="3458560" y="11691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Teach the principles</a:t>
            </a:r>
          </a:p>
        </p:txBody>
      </p:sp>
      <p:sp>
        <p:nvSpPr>
          <p:cNvPr id="554" name="Rectangle 4"/>
          <p:cNvSpPr txBox="1"/>
          <p:nvPr/>
        </p:nvSpPr>
        <p:spPr>
          <a:xfrm rot="21600000">
            <a:off x="7132612" y="4960673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Focus on strengths</a:t>
            </a:r>
          </a:p>
        </p:txBody>
      </p:sp>
      <p:sp>
        <p:nvSpPr>
          <p:cNvPr id="555" name="Rectangle 9"/>
          <p:cNvSpPr txBox="1"/>
          <p:nvPr/>
        </p:nvSpPr>
        <p:spPr>
          <a:xfrm>
            <a:off x="6276650" y="591248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Set goals</a:t>
            </a:r>
          </a:p>
        </p:txBody>
      </p:sp>
      <p:sp>
        <p:nvSpPr>
          <p:cNvPr id="556" name="Rectangle 10"/>
          <p:cNvSpPr txBox="1"/>
          <p:nvPr/>
        </p:nvSpPr>
        <p:spPr>
          <a:xfrm>
            <a:off x="984154" y="1562997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Analyze present situation</a:t>
            </a:r>
          </a:p>
        </p:txBody>
      </p:sp>
      <p:sp>
        <p:nvSpPr>
          <p:cNvPr id="557" name="Rectangle 11"/>
          <p:cNvSpPr txBox="1"/>
          <p:nvPr/>
        </p:nvSpPr>
        <p:spPr>
          <a:xfrm>
            <a:off x="736811" y="5889498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Advocate bold moves</a:t>
            </a:r>
          </a:p>
        </p:txBody>
      </p:sp>
      <p:sp>
        <p:nvSpPr>
          <p:cNvPr id="558" name="Rectangle 12"/>
          <p:cNvSpPr txBox="1"/>
          <p:nvPr/>
        </p:nvSpPr>
        <p:spPr>
          <a:xfrm>
            <a:off x="6033180" y="1549832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Nurture steady progress</a:t>
            </a:r>
          </a:p>
        </p:txBody>
      </p:sp>
      <p:sp>
        <p:nvSpPr>
          <p:cNvPr id="559" name="Rectangle 13"/>
          <p:cNvSpPr txBox="1"/>
          <p:nvPr/>
        </p:nvSpPr>
        <p:spPr>
          <a:xfrm>
            <a:off x="239486" y="2706820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Assess weaknesses</a:t>
            </a:r>
          </a:p>
        </p:txBody>
      </p:sp>
      <p:sp>
        <p:nvSpPr>
          <p:cNvPr id="560" name="Rectangle 15"/>
          <p:cNvSpPr txBox="1"/>
          <p:nvPr/>
        </p:nvSpPr>
        <p:spPr>
          <a:xfrm>
            <a:off x="3450671" y="6224834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Model the principles</a:t>
            </a:r>
          </a:p>
        </p:txBody>
      </p:sp>
      <p:sp>
        <p:nvSpPr>
          <p:cNvPr id="561" name="Rectangle 14"/>
          <p:cNvSpPr txBox="1"/>
          <p:nvPr/>
        </p:nvSpPr>
        <p:spPr>
          <a:xfrm>
            <a:off x="6647386" y="268777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Learn from mistakes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250"/>
                            </p:stCondLst>
                            <p:childTnLst>
                              <p:par>
                                <p:cTn id="45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1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750"/>
                            </p:stCondLst>
                            <p:childTnLst>
                              <p:par>
                                <p:cTn id="53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1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1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1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1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0" dur="125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4" dur="12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8" dur="12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Class="entr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1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250"/>
                            </p:stCondLst>
                            <p:childTnLst>
                              <p:par>
                                <p:cTn id="94" presetClass="entr" nodeType="after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6" dur="1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Class="entr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0" dur="12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2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4" dur="12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3" grpId="16"/>
      <p:bldP build="whole" bldLvl="1" animBg="1" rev="0" advAuto="0" spid="539" grpId="9"/>
      <p:bldP build="whole" bldLvl="1" animBg="1" rev="0" advAuto="0" spid="538" grpId="8"/>
      <p:bldP build="whole" bldLvl="1" animBg="1" rev="0" advAuto="0" spid="544" grpId="7"/>
      <p:bldP build="whole" bldLvl="1" animBg="1" rev="0" advAuto="0" spid="540" grpId="10"/>
      <p:bldP build="whole" bldLvl="1" animBg="1" rev="0" advAuto="0" spid="545" grpId="6"/>
      <p:bldP build="whole" bldLvl="1" animBg="1" rev="0" advAuto="0" spid="554" grpId="17"/>
      <p:bldP build="whole" bldLvl="1" animBg="1" rev="0" advAuto="0" spid="541" grpId="11"/>
      <p:bldP build="whole" bldLvl="1" animBg="1" rev="0" advAuto="0" spid="537" grpId="3"/>
      <p:bldP build="whole" bldLvl="1" animBg="1" rev="0" advAuto="0" spid="556" grpId="23"/>
      <p:bldP build="whole" bldLvl="1" animBg="1" rev="0" advAuto="0" spid="557" grpId="24"/>
      <p:bldP build="whole" bldLvl="1" animBg="1" rev="0" advAuto="0" spid="543" grpId="13"/>
      <p:bldP build="whole" bldLvl="1" animBg="1" rev="0" advAuto="0" spid="550" grpId="14"/>
      <p:bldP build="whole" bldLvl="1" animBg="1" rev="0" advAuto="0" spid="535" grpId="4"/>
      <p:bldP build="whole" bldLvl="1" animBg="1" rev="0" advAuto="0" spid="555" grpId="22"/>
      <p:bldP build="whole" bldLvl="1" animBg="1" rev="0" advAuto="0" spid="561" grpId="19"/>
      <p:bldP build="whole" bldLvl="1" animBg="1" rev="0" advAuto="0" spid="559" grpId="21"/>
      <p:bldP build="whole" bldLvl="1" animBg="1" rev="0" advAuto="0" spid="546" grpId="5"/>
      <p:bldP build="whole" bldLvl="1" animBg="1" rev="0" advAuto="0" spid="560" grpId="20"/>
      <p:bldP build="whole" bldLvl="1" animBg="1" rev="0" advAuto="0" spid="558" grpId="25"/>
      <p:bldP build="whole" bldLvl="1" animBg="1" rev="0" advAuto="0" spid="536" grpId="2"/>
      <p:bldP build="whole" bldLvl="1" animBg="1" rev="0" advAuto="0" spid="542" grpId="12"/>
      <p:bldP build="whole" bldLvl="1" animBg="1" rev="0" advAuto="0" spid="533" grpId="1"/>
      <p:bldP build="whole" bldLvl="1" animBg="1" rev="0" advAuto="0" spid="552" grpId="18"/>
      <p:bldP build="whole" bldLvl="1" animBg="1" rev="0" advAuto="0" spid="551" grpId="1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Title 2"/>
          <p:cNvSpPr txBox="1"/>
          <p:nvPr>
            <p:ph type="ctrTitle"/>
          </p:nvPr>
        </p:nvSpPr>
        <p:spPr>
          <a:xfrm>
            <a:off x="760762" y="1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The two wings of training</a:t>
            </a:r>
          </a:p>
        </p:txBody>
      </p:sp>
      <p:grpSp>
        <p:nvGrpSpPr>
          <p:cNvPr id="578" name="Group"/>
          <p:cNvGrpSpPr/>
          <p:nvPr/>
        </p:nvGrpSpPr>
        <p:grpSpPr>
          <a:xfrm>
            <a:off x="2140414" y="1568151"/>
            <a:ext cx="4769390" cy="4559301"/>
            <a:chOff x="38099" y="38099"/>
            <a:chExt cx="4769389" cy="4559300"/>
          </a:xfrm>
        </p:grpSpPr>
        <p:sp>
          <p:nvSpPr>
            <p:cNvPr id="566" name="Line"/>
            <p:cNvSpPr/>
            <p:nvPr/>
          </p:nvSpPr>
          <p:spPr>
            <a:xfrm flipV="1">
              <a:off x="2380785" y="38099"/>
              <a:ext cx="1" cy="25400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 flipV="1">
              <a:off x="3405820" y="444220"/>
              <a:ext cx="377172" cy="653280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 flipV="1">
              <a:off x="3894546" y="1360300"/>
              <a:ext cx="492901" cy="28457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4318000" y="2406649"/>
              <a:ext cx="405936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4325876" y="3251331"/>
              <a:ext cx="481614" cy="27806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3831760" y="4185166"/>
              <a:ext cx="127001" cy="21997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2406185" y="4051299"/>
              <a:ext cx="1" cy="54610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 flipH="1">
              <a:off x="815510" y="4159766"/>
              <a:ext cx="127001" cy="21997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 flipH="1">
              <a:off x="128298" y="3349625"/>
              <a:ext cx="219971" cy="12700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 flipH="1">
              <a:off x="38099" y="2406649"/>
              <a:ext cx="405937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 flipH="1" flipV="1">
              <a:off x="485842" y="1373000"/>
              <a:ext cx="492901" cy="28457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 flipH="1" flipV="1">
              <a:off x="1138870" y="444220"/>
              <a:ext cx="377172" cy="653280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pic>
        <p:nvPicPr>
          <p:cNvPr id="579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5188" r="0" b="5188"/>
          <a:stretch>
            <a:fillRect/>
          </a:stretch>
        </p:blipFill>
        <p:spPr>
          <a:xfrm>
            <a:off x="2080224" y="1504812"/>
            <a:ext cx="4916847" cy="4916844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Rectangle 6"/>
          <p:cNvSpPr txBox="1"/>
          <p:nvPr/>
        </p:nvSpPr>
        <p:spPr>
          <a:xfrm>
            <a:off x="379067" y="4916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Permit mistakes</a:t>
            </a:r>
          </a:p>
        </p:txBody>
      </p:sp>
      <p:sp>
        <p:nvSpPr>
          <p:cNvPr id="581" name="Rectangle 5"/>
          <p:cNvSpPr txBox="1"/>
          <p:nvPr/>
        </p:nvSpPr>
        <p:spPr>
          <a:xfrm>
            <a:off x="3458560" y="11691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Teach the principles</a:t>
            </a:r>
          </a:p>
        </p:txBody>
      </p:sp>
      <p:sp>
        <p:nvSpPr>
          <p:cNvPr id="582" name="Rectangle 4"/>
          <p:cNvSpPr txBox="1"/>
          <p:nvPr/>
        </p:nvSpPr>
        <p:spPr>
          <a:xfrm rot="21600000">
            <a:off x="7132612" y="4960673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Focus on strengths</a:t>
            </a:r>
          </a:p>
        </p:txBody>
      </p:sp>
      <p:sp>
        <p:nvSpPr>
          <p:cNvPr id="583" name="Rectangle 7"/>
          <p:cNvSpPr txBox="1"/>
          <p:nvPr/>
        </p:nvSpPr>
        <p:spPr>
          <a:xfrm>
            <a:off x="6949919" y="3768899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Cast a vision</a:t>
            </a:r>
          </a:p>
        </p:txBody>
      </p:sp>
      <p:sp>
        <p:nvSpPr>
          <p:cNvPr id="584" name="Rectangle 8"/>
          <p:cNvSpPr txBox="1"/>
          <p:nvPr/>
        </p:nvSpPr>
        <p:spPr>
          <a:xfrm>
            <a:off x="211421" y="377191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Release vision of others</a:t>
            </a:r>
          </a:p>
        </p:txBody>
      </p:sp>
      <p:sp>
        <p:nvSpPr>
          <p:cNvPr id="585" name="Rectangle 9"/>
          <p:cNvSpPr txBox="1"/>
          <p:nvPr/>
        </p:nvSpPr>
        <p:spPr>
          <a:xfrm>
            <a:off x="6276650" y="591248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Set goals</a:t>
            </a:r>
          </a:p>
        </p:txBody>
      </p:sp>
      <p:sp>
        <p:nvSpPr>
          <p:cNvPr id="586" name="Rectangle 10"/>
          <p:cNvSpPr txBox="1"/>
          <p:nvPr/>
        </p:nvSpPr>
        <p:spPr>
          <a:xfrm>
            <a:off x="984154" y="1562997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Analyze present situation</a:t>
            </a:r>
          </a:p>
        </p:txBody>
      </p:sp>
      <p:sp>
        <p:nvSpPr>
          <p:cNvPr id="587" name="Rectangle 11"/>
          <p:cNvSpPr txBox="1"/>
          <p:nvPr/>
        </p:nvSpPr>
        <p:spPr>
          <a:xfrm>
            <a:off x="736811" y="5889498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Advocate bold moves</a:t>
            </a:r>
          </a:p>
        </p:txBody>
      </p:sp>
      <p:sp>
        <p:nvSpPr>
          <p:cNvPr id="588" name="Rectangle 12"/>
          <p:cNvSpPr txBox="1"/>
          <p:nvPr/>
        </p:nvSpPr>
        <p:spPr>
          <a:xfrm>
            <a:off x="6033180" y="1549832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Nurture steady progress</a:t>
            </a:r>
          </a:p>
        </p:txBody>
      </p:sp>
      <p:sp>
        <p:nvSpPr>
          <p:cNvPr id="589" name="Rectangle 13"/>
          <p:cNvSpPr txBox="1"/>
          <p:nvPr/>
        </p:nvSpPr>
        <p:spPr>
          <a:xfrm>
            <a:off x="239486" y="2706820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Assess weaknesses</a:t>
            </a:r>
          </a:p>
        </p:txBody>
      </p:sp>
      <p:sp>
        <p:nvSpPr>
          <p:cNvPr id="590" name="Rectangle 15"/>
          <p:cNvSpPr txBox="1"/>
          <p:nvPr/>
        </p:nvSpPr>
        <p:spPr>
          <a:xfrm>
            <a:off x="3450671" y="6224834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Model the principles</a:t>
            </a:r>
          </a:p>
        </p:txBody>
      </p:sp>
      <p:sp>
        <p:nvSpPr>
          <p:cNvPr id="591" name="Rectangle 14"/>
          <p:cNvSpPr txBox="1"/>
          <p:nvPr/>
        </p:nvSpPr>
        <p:spPr>
          <a:xfrm>
            <a:off x="6647386" y="2687770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Learn from mistakes</a:t>
            </a:r>
          </a:p>
        </p:txBody>
      </p:sp>
      <p:sp>
        <p:nvSpPr>
          <p:cNvPr id="592" name="explanation"/>
          <p:cNvSpPr txBox="1"/>
          <p:nvPr/>
        </p:nvSpPr>
        <p:spPr>
          <a:xfrm>
            <a:off x="3744000" y="2451549"/>
            <a:ext cx="151113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explanation</a:t>
            </a:r>
          </a:p>
        </p:txBody>
      </p:sp>
      <p:sp>
        <p:nvSpPr>
          <p:cNvPr id="593" name="motivation"/>
          <p:cNvSpPr txBox="1"/>
          <p:nvPr/>
        </p:nvSpPr>
        <p:spPr>
          <a:xfrm>
            <a:off x="5213995" y="4401232"/>
            <a:ext cx="137345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motivation</a:t>
            </a:r>
          </a:p>
        </p:txBody>
      </p:sp>
      <p:sp>
        <p:nvSpPr>
          <p:cNvPr id="594" name="liberation"/>
          <p:cNvSpPr txBox="1"/>
          <p:nvPr/>
        </p:nvSpPr>
        <p:spPr>
          <a:xfrm>
            <a:off x="2492925" y="4401232"/>
            <a:ext cx="1226583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liberation</a:t>
            </a:r>
          </a:p>
        </p:txBody>
      </p:sp>
      <p:sp>
        <p:nvSpPr>
          <p:cNvPr id="595" name="Rectangle 7"/>
          <p:cNvSpPr txBox="1"/>
          <p:nvPr/>
        </p:nvSpPr>
        <p:spPr>
          <a:xfrm>
            <a:off x="6949919" y="3768899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Cast a vision</a:t>
            </a:r>
          </a:p>
        </p:txBody>
      </p:sp>
      <p:sp>
        <p:nvSpPr>
          <p:cNvPr id="596" name="Rectangle 8"/>
          <p:cNvSpPr txBox="1"/>
          <p:nvPr/>
        </p:nvSpPr>
        <p:spPr>
          <a:xfrm>
            <a:off x="211421" y="377191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Release vision of others</a:t>
            </a:r>
          </a:p>
        </p:txBody>
      </p:sp>
      <p:sp>
        <p:nvSpPr>
          <p:cNvPr id="597" name="Rectangle 6"/>
          <p:cNvSpPr txBox="1"/>
          <p:nvPr/>
        </p:nvSpPr>
        <p:spPr>
          <a:xfrm>
            <a:off x="379067" y="4916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Permit mistakes</a:t>
            </a:r>
          </a:p>
        </p:txBody>
      </p:sp>
      <p:sp>
        <p:nvSpPr>
          <p:cNvPr id="598" name="Rectangle 5"/>
          <p:cNvSpPr txBox="1"/>
          <p:nvPr/>
        </p:nvSpPr>
        <p:spPr>
          <a:xfrm>
            <a:off x="3458560" y="11691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Teach the principles</a:t>
            </a:r>
          </a:p>
        </p:txBody>
      </p:sp>
      <p:sp>
        <p:nvSpPr>
          <p:cNvPr id="599" name="Rectangle 4"/>
          <p:cNvSpPr txBox="1"/>
          <p:nvPr/>
        </p:nvSpPr>
        <p:spPr>
          <a:xfrm rot="21600000">
            <a:off x="7132612" y="4960673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Focus on strengths</a:t>
            </a:r>
          </a:p>
        </p:txBody>
      </p:sp>
      <p:sp>
        <p:nvSpPr>
          <p:cNvPr id="600" name="Rectangle 9"/>
          <p:cNvSpPr txBox="1"/>
          <p:nvPr/>
        </p:nvSpPr>
        <p:spPr>
          <a:xfrm>
            <a:off x="6276650" y="591248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Set goals</a:t>
            </a:r>
          </a:p>
        </p:txBody>
      </p:sp>
      <p:sp>
        <p:nvSpPr>
          <p:cNvPr id="601" name="Rectangle 10"/>
          <p:cNvSpPr txBox="1"/>
          <p:nvPr/>
        </p:nvSpPr>
        <p:spPr>
          <a:xfrm>
            <a:off x="984154" y="1562997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Analyze present situation</a:t>
            </a:r>
          </a:p>
        </p:txBody>
      </p:sp>
      <p:sp>
        <p:nvSpPr>
          <p:cNvPr id="602" name="Rectangle 11"/>
          <p:cNvSpPr txBox="1"/>
          <p:nvPr/>
        </p:nvSpPr>
        <p:spPr>
          <a:xfrm>
            <a:off x="736811" y="5889498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Advocate bold moves</a:t>
            </a:r>
          </a:p>
        </p:txBody>
      </p:sp>
      <p:sp>
        <p:nvSpPr>
          <p:cNvPr id="603" name="Rectangle 12"/>
          <p:cNvSpPr txBox="1"/>
          <p:nvPr/>
        </p:nvSpPr>
        <p:spPr>
          <a:xfrm>
            <a:off x="6033180" y="1549832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Nurture steady progress</a:t>
            </a:r>
          </a:p>
        </p:txBody>
      </p:sp>
      <p:sp>
        <p:nvSpPr>
          <p:cNvPr id="604" name="Rectangle 13"/>
          <p:cNvSpPr txBox="1"/>
          <p:nvPr/>
        </p:nvSpPr>
        <p:spPr>
          <a:xfrm>
            <a:off x="239486" y="2706820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Assess weaknesses</a:t>
            </a:r>
          </a:p>
        </p:txBody>
      </p:sp>
      <p:sp>
        <p:nvSpPr>
          <p:cNvPr id="605" name="Rectangle 15"/>
          <p:cNvSpPr txBox="1"/>
          <p:nvPr/>
        </p:nvSpPr>
        <p:spPr>
          <a:xfrm>
            <a:off x="3450671" y="6224834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Model the principles</a:t>
            </a:r>
          </a:p>
        </p:txBody>
      </p:sp>
      <p:sp>
        <p:nvSpPr>
          <p:cNvPr id="606" name="Rectangle 14"/>
          <p:cNvSpPr txBox="1"/>
          <p:nvPr/>
        </p:nvSpPr>
        <p:spPr>
          <a:xfrm>
            <a:off x="6647386" y="268777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Learn from mistakes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25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25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2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25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25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2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25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250"/>
                            </p:stCondLst>
                            <p:childTnLst>
                              <p:par>
                                <p:cTn id="45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25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125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750"/>
                            </p:stCondLst>
                            <p:childTnLst>
                              <p:par>
                                <p:cTn id="53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25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2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125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12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125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12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0" dur="125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4" dur="125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8" dur="125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Class="entr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125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250"/>
                            </p:stCondLst>
                            <p:childTnLst>
                              <p:par>
                                <p:cTn id="94" presetClass="entr" nodeType="after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6" dur="125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Class="entr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0" dur="125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2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4" dur="125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8" grpId="13"/>
      <p:bldP build="whole" bldLvl="1" animBg="1" rev="0" advAuto="0" spid="586" grpId="11"/>
      <p:bldP build="whole" bldLvl="1" animBg="1" rev="0" advAuto="0" spid="597" grpId="18"/>
      <p:bldP build="whole" bldLvl="1" animBg="1" rev="0" advAuto="0" spid="583" grpId="8"/>
      <p:bldP build="whole" bldLvl="1" animBg="1" rev="0" advAuto="0" spid="589" grpId="7"/>
      <p:bldP build="whole" bldLvl="1" animBg="1" rev="0" advAuto="0" spid="580" grpId="4"/>
      <p:bldP build="whole" bldLvl="1" animBg="1" rev="0" advAuto="0" spid="598" grpId="16"/>
      <p:bldP build="whole" bldLvl="1" animBg="1" rev="0" advAuto="0" spid="596" grpId="15"/>
      <p:bldP build="whole" bldLvl="1" animBg="1" rev="0" advAuto="0" spid="590" grpId="6"/>
      <p:bldP build="whole" bldLvl="1" animBg="1" rev="0" advAuto="0" spid="578" grpId="1"/>
      <p:bldP build="whole" bldLvl="1" animBg="1" rev="0" advAuto="0" spid="585" grpId="10"/>
      <p:bldP build="whole" bldLvl="1" animBg="1" rev="0" advAuto="0" spid="600" grpId="22"/>
      <p:bldP build="whole" bldLvl="1" animBg="1" rev="0" advAuto="0" spid="599" grpId="17"/>
      <p:bldP build="whole" bldLvl="1" animBg="1" rev="0" advAuto="0" spid="587" grpId="12"/>
      <p:bldP build="whole" bldLvl="1" animBg="1" rev="0" advAuto="0" spid="605" grpId="20"/>
      <p:bldP build="whole" bldLvl="1" animBg="1" rev="0" advAuto="0" spid="582" grpId="3"/>
      <p:bldP build="whole" bldLvl="1" animBg="1" rev="0" advAuto="0" spid="604" grpId="21"/>
      <p:bldP build="whole" bldLvl="1" animBg="1" rev="0" advAuto="0" spid="591" grpId="5"/>
      <p:bldP build="whole" bldLvl="1" animBg="1" rev="0" advAuto="0" spid="595" grpId="14"/>
      <p:bldP build="whole" bldLvl="1" animBg="1" rev="0" advAuto="0" spid="581" grpId="2"/>
      <p:bldP build="whole" bldLvl="1" animBg="1" rev="0" advAuto="0" spid="584" grpId="9"/>
      <p:bldP build="whole" bldLvl="1" animBg="1" rev="0" advAuto="0" spid="602" grpId="24"/>
      <p:bldP build="whole" bldLvl="1" animBg="1" rev="0" advAuto="0" spid="603" grpId="25"/>
      <p:bldP build="whole" bldLvl="1" animBg="1" rev="0" advAuto="0" spid="606" grpId="19"/>
      <p:bldP build="whole" bldLvl="1" animBg="1" rev="0" advAuto="0" spid="601" grpId="2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Title 2"/>
          <p:cNvSpPr txBox="1"/>
          <p:nvPr>
            <p:ph type="ctrTitle"/>
          </p:nvPr>
        </p:nvSpPr>
        <p:spPr>
          <a:xfrm>
            <a:off x="558248" y="11310"/>
            <a:ext cx="7655991" cy="1089026"/>
          </a:xfrm>
          <a:prstGeom prst="rect">
            <a:avLst/>
          </a:prstGeom>
        </p:spPr>
        <p:txBody>
          <a:bodyPr/>
          <a:lstStyle/>
          <a:p>
            <a:pPr/>
            <a:r>
              <a:t>The two wings of progression</a:t>
            </a:r>
          </a:p>
        </p:txBody>
      </p:sp>
      <p:grpSp>
        <p:nvGrpSpPr>
          <p:cNvPr id="623" name="Group"/>
          <p:cNvGrpSpPr/>
          <p:nvPr/>
        </p:nvGrpSpPr>
        <p:grpSpPr>
          <a:xfrm>
            <a:off x="2140414" y="1568151"/>
            <a:ext cx="4769390" cy="4559301"/>
            <a:chOff x="38099" y="38099"/>
            <a:chExt cx="4769389" cy="4559300"/>
          </a:xfrm>
        </p:grpSpPr>
        <p:sp>
          <p:nvSpPr>
            <p:cNvPr id="611" name="Line"/>
            <p:cNvSpPr/>
            <p:nvPr/>
          </p:nvSpPr>
          <p:spPr>
            <a:xfrm flipV="1">
              <a:off x="2380785" y="38099"/>
              <a:ext cx="1" cy="25400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12" name="Line"/>
            <p:cNvSpPr/>
            <p:nvPr/>
          </p:nvSpPr>
          <p:spPr>
            <a:xfrm flipV="1">
              <a:off x="3405820" y="444220"/>
              <a:ext cx="377172" cy="653280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13" name="Line"/>
            <p:cNvSpPr/>
            <p:nvPr/>
          </p:nvSpPr>
          <p:spPr>
            <a:xfrm flipV="1">
              <a:off x="3894546" y="1360300"/>
              <a:ext cx="492901" cy="28457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14" name="Line"/>
            <p:cNvSpPr/>
            <p:nvPr/>
          </p:nvSpPr>
          <p:spPr>
            <a:xfrm>
              <a:off x="4318000" y="2406649"/>
              <a:ext cx="405936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4325876" y="3251331"/>
              <a:ext cx="481614" cy="27806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3831760" y="4185166"/>
              <a:ext cx="127001" cy="21997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2406185" y="4051299"/>
              <a:ext cx="1" cy="54610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 flipH="1">
              <a:off x="815510" y="4159766"/>
              <a:ext cx="127001" cy="219972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 flipH="1">
              <a:off x="128298" y="3349625"/>
              <a:ext cx="219971" cy="12700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 flipH="1">
              <a:off x="38099" y="2406649"/>
              <a:ext cx="405937" cy="1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 flipH="1" flipV="1">
              <a:off x="485842" y="1373000"/>
              <a:ext cx="492901" cy="284577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 flipH="1" flipV="1">
              <a:off x="1138870" y="444220"/>
              <a:ext cx="377172" cy="653280"/>
            </a:xfrm>
            <a:prstGeom prst="line">
              <a:avLst/>
            </a:prstGeom>
            <a:noFill/>
            <a:ln w="25400" cap="flat">
              <a:solidFill>
                <a:schemeClr val="accent3">
                  <a:lumOff val="21999"/>
                </a:schemeClr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pic>
        <p:nvPicPr>
          <p:cNvPr id="624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5188" r="0" b="5188"/>
          <a:stretch>
            <a:fillRect/>
          </a:stretch>
        </p:blipFill>
        <p:spPr>
          <a:xfrm>
            <a:off x="2080224" y="1504812"/>
            <a:ext cx="4916847" cy="4916844"/>
          </a:xfrm>
          <a:prstGeom prst="rect">
            <a:avLst/>
          </a:prstGeom>
          <a:ln w="12700">
            <a:miter lim="400000"/>
          </a:ln>
        </p:spPr>
      </p:pic>
      <p:sp>
        <p:nvSpPr>
          <p:cNvPr id="625" name="Rectangle 6"/>
          <p:cNvSpPr txBox="1"/>
          <p:nvPr/>
        </p:nvSpPr>
        <p:spPr>
          <a:xfrm>
            <a:off x="379067" y="4916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Permit mistakes</a:t>
            </a:r>
          </a:p>
        </p:txBody>
      </p:sp>
      <p:sp>
        <p:nvSpPr>
          <p:cNvPr id="626" name="Rectangle 5"/>
          <p:cNvSpPr txBox="1"/>
          <p:nvPr/>
        </p:nvSpPr>
        <p:spPr>
          <a:xfrm>
            <a:off x="3458560" y="11691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Teach the principles</a:t>
            </a:r>
          </a:p>
        </p:txBody>
      </p:sp>
      <p:sp>
        <p:nvSpPr>
          <p:cNvPr id="627" name="Rectangle 4"/>
          <p:cNvSpPr txBox="1"/>
          <p:nvPr/>
        </p:nvSpPr>
        <p:spPr>
          <a:xfrm rot="21600000">
            <a:off x="7132612" y="4960673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Focus on strengths</a:t>
            </a:r>
          </a:p>
        </p:txBody>
      </p:sp>
      <p:sp>
        <p:nvSpPr>
          <p:cNvPr id="628" name="Rectangle 7"/>
          <p:cNvSpPr txBox="1"/>
          <p:nvPr/>
        </p:nvSpPr>
        <p:spPr>
          <a:xfrm>
            <a:off x="6949919" y="3768899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Cast a vision</a:t>
            </a:r>
          </a:p>
        </p:txBody>
      </p:sp>
      <p:sp>
        <p:nvSpPr>
          <p:cNvPr id="629" name="Rectangle 8"/>
          <p:cNvSpPr txBox="1"/>
          <p:nvPr/>
        </p:nvSpPr>
        <p:spPr>
          <a:xfrm>
            <a:off x="211421" y="377191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Release vision of others</a:t>
            </a:r>
          </a:p>
        </p:txBody>
      </p:sp>
      <p:sp>
        <p:nvSpPr>
          <p:cNvPr id="630" name="Rectangle 9"/>
          <p:cNvSpPr txBox="1"/>
          <p:nvPr/>
        </p:nvSpPr>
        <p:spPr>
          <a:xfrm>
            <a:off x="6276650" y="591248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Set goals</a:t>
            </a:r>
          </a:p>
        </p:txBody>
      </p:sp>
      <p:sp>
        <p:nvSpPr>
          <p:cNvPr id="631" name="Rectangle 10"/>
          <p:cNvSpPr txBox="1"/>
          <p:nvPr/>
        </p:nvSpPr>
        <p:spPr>
          <a:xfrm>
            <a:off x="984154" y="1562997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Analyze present situation</a:t>
            </a:r>
          </a:p>
        </p:txBody>
      </p:sp>
      <p:sp>
        <p:nvSpPr>
          <p:cNvPr id="632" name="Rectangle 11"/>
          <p:cNvSpPr txBox="1"/>
          <p:nvPr/>
        </p:nvSpPr>
        <p:spPr>
          <a:xfrm>
            <a:off x="736811" y="5889498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Advocate bold moves</a:t>
            </a:r>
          </a:p>
        </p:txBody>
      </p:sp>
      <p:sp>
        <p:nvSpPr>
          <p:cNvPr id="633" name="Rectangle 12"/>
          <p:cNvSpPr txBox="1"/>
          <p:nvPr/>
        </p:nvSpPr>
        <p:spPr>
          <a:xfrm>
            <a:off x="6033180" y="1549832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Nurture steady progress</a:t>
            </a:r>
          </a:p>
        </p:txBody>
      </p:sp>
      <p:sp>
        <p:nvSpPr>
          <p:cNvPr id="634" name="Rectangle 13"/>
          <p:cNvSpPr txBox="1"/>
          <p:nvPr/>
        </p:nvSpPr>
        <p:spPr>
          <a:xfrm>
            <a:off x="239486" y="2706820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Assess weaknesses</a:t>
            </a:r>
          </a:p>
        </p:txBody>
      </p:sp>
      <p:sp>
        <p:nvSpPr>
          <p:cNvPr id="635" name="Rectangle 15"/>
          <p:cNvSpPr txBox="1"/>
          <p:nvPr/>
        </p:nvSpPr>
        <p:spPr>
          <a:xfrm>
            <a:off x="3450671" y="6224834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Model the principles</a:t>
            </a:r>
          </a:p>
        </p:txBody>
      </p:sp>
      <p:sp>
        <p:nvSpPr>
          <p:cNvPr id="636" name="Rectangle 14"/>
          <p:cNvSpPr txBox="1"/>
          <p:nvPr/>
        </p:nvSpPr>
        <p:spPr>
          <a:xfrm>
            <a:off x="6647386" y="2687770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Learn from mistakes</a:t>
            </a:r>
          </a:p>
        </p:txBody>
      </p:sp>
      <p:sp>
        <p:nvSpPr>
          <p:cNvPr id="637" name="explanation"/>
          <p:cNvSpPr txBox="1"/>
          <p:nvPr/>
        </p:nvSpPr>
        <p:spPr>
          <a:xfrm>
            <a:off x="3744000" y="2451549"/>
            <a:ext cx="151113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explanation</a:t>
            </a:r>
          </a:p>
        </p:txBody>
      </p:sp>
      <p:sp>
        <p:nvSpPr>
          <p:cNvPr id="638" name="motivation"/>
          <p:cNvSpPr txBox="1"/>
          <p:nvPr/>
        </p:nvSpPr>
        <p:spPr>
          <a:xfrm>
            <a:off x="5213995" y="4401232"/>
            <a:ext cx="137345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motivation</a:t>
            </a:r>
          </a:p>
        </p:txBody>
      </p:sp>
      <p:sp>
        <p:nvSpPr>
          <p:cNvPr id="639" name="liberation"/>
          <p:cNvSpPr txBox="1"/>
          <p:nvPr/>
        </p:nvSpPr>
        <p:spPr>
          <a:xfrm>
            <a:off x="2492925" y="4401232"/>
            <a:ext cx="1226583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liberation</a:t>
            </a:r>
          </a:p>
        </p:txBody>
      </p:sp>
      <p:sp>
        <p:nvSpPr>
          <p:cNvPr id="640" name="Rectangle 7"/>
          <p:cNvSpPr txBox="1"/>
          <p:nvPr/>
        </p:nvSpPr>
        <p:spPr>
          <a:xfrm>
            <a:off x="6949919" y="3768899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Cast a vision</a:t>
            </a:r>
          </a:p>
        </p:txBody>
      </p:sp>
      <p:sp>
        <p:nvSpPr>
          <p:cNvPr id="641" name="Rectangle 8"/>
          <p:cNvSpPr txBox="1"/>
          <p:nvPr/>
        </p:nvSpPr>
        <p:spPr>
          <a:xfrm>
            <a:off x="211421" y="377191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Release vision of others</a:t>
            </a:r>
          </a:p>
        </p:txBody>
      </p:sp>
      <p:sp>
        <p:nvSpPr>
          <p:cNvPr id="642" name="Rectangle 6"/>
          <p:cNvSpPr txBox="1"/>
          <p:nvPr/>
        </p:nvSpPr>
        <p:spPr>
          <a:xfrm>
            <a:off x="379067" y="4916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Permit mistakes</a:t>
            </a:r>
          </a:p>
        </p:txBody>
      </p:sp>
      <p:sp>
        <p:nvSpPr>
          <p:cNvPr id="643" name="Rectangle 5"/>
          <p:cNvSpPr txBox="1"/>
          <p:nvPr/>
        </p:nvSpPr>
        <p:spPr>
          <a:xfrm>
            <a:off x="3458560" y="11691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Teach the principles</a:t>
            </a:r>
          </a:p>
        </p:txBody>
      </p:sp>
      <p:sp>
        <p:nvSpPr>
          <p:cNvPr id="644" name="Rectangle 4"/>
          <p:cNvSpPr txBox="1"/>
          <p:nvPr/>
        </p:nvSpPr>
        <p:spPr>
          <a:xfrm rot="21600000">
            <a:off x="7132612" y="4960673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Focus on strengths</a:t>
            </a:r>
          </a:p>
        </p:txBody>
      </p:sp>
      <p:sp>
        <p:nvSpPr>
          <p:cNvPr id="645" name="Rectangle 9"/>
          <p:cNvSpPr txBox="1"/>
          <p:nvPr/>
        </p:nvSpPr>
        <p:spPr>
          <a:xfrm>
            <a:off x="6276650" y="591248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Set goals</a:t>
            </a:r>
          </a:p>
        </p:txBody>
      </p:sp>
      <p:sp>
        <p:nvSpPr>
          <p:cNvPr id="646" name="Rectangle 10"/>
          <p:cNvSpPr txBox="1"/>
          <p:nvPr/>
        </p:nvSpPr>
        <p:spPr>
          <a:xfrm>
            <a:off x="984154" y="1562997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Analyze present situation</a:t>
            </a:r>
          </a:p>
        </p:txBody>
      </p:sp>
      <p:sp>
        <p:nvSpPr>
          <p:cNvPr id="647" name="Rectangle 11"/>
          <p:cNvSpPr txBox="1"/>
          <p:nvPr/>
        </p:nvSpPr>
        <p:spPr>
          <a:xfrm>
            <a:off x="736811" y="5889498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Advocate bold moves</a:t>
            </a:r>
          </a:p>
        </p:txBody>
      </p:sp>
      <p:sp>
        <p:nvSpPr>
          <p:cNvPr id="648" name="Rectangle 12"/>
          <p:cNvSpPr txBox="1"/>
          <p:nvPr/>
        </p:nvSpPr>
        <p:spPr>
          <a:xfrm>
            <a:off x="6033180" y="1549832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Nurture steady progress</a:t>
            </a:r>
          </a:p>
        </p:txBody>
      </p:sp>
      <p:sp>
        <p:nvSpPr>
          <p:cNvPr id="649" name="Rectangle 13"/>
          <p:cNvSpPr txBox="1"/>
          <p:nvPr/>
        </p:nvSpPr>
        <p:spPr>
          <a:xfrm>
            <a:off x="239486" y="2706820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Assess weaknesses</a:t>
            </a:r>
          </a:p>
        </p:txBody>
      </p:sp>
      <p:sp>
        <p:nvSpPr>
          <p:cNvPr id="650" name="Rectangle 15"/>
          <p:cNvSpPr txBox="1"/>
          <p:nvPr/>
        </p:nvSpPr>
        <p:spPr>
          <a:xfrm>
            <a:off x="3450671" y="6224834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Model the principles</a:t>
            </a:r>
          </a:p>
        </p:txBody>
      </p:sp>
      <p:sp>
        <p:nvSpPr>
          <p:cNvPr id="651" name="Rectangle 14"/>
          <p:cNvSpPr txBox="1"/>
          <p:nvPr/>
        </p:nvSpPr>
        <p:spPr>
          <a:xfrm>
            <a:off x="6647386" y="2687770"/>
            <a:ext cx="177430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chemeClr val="accent3">
                    <a:lumOff val="21999"/>
                  </a:schemeClr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Learn from mistakes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25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2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25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2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25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2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25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25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250"/>
                            </p:stCondLst>
                            <p:childTnLst>
                              <p:par>
                                <p:cTn id="45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25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125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750"/>
                            </p:stCondLst>
                            <p:childTnLst>
                              <p:par>
                                <p:cTn id="53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125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0" dur="125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125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125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125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125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0" dur="125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4" dur="125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8" dur="125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Class="entr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125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250"/>
                            </p:stCondLst>
                            <p:childTnLst>
                              <p:par>
                                <p:cTn id="94" presetClass="entr" nodeType="after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6" dur="125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Class="entr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0" dur="125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02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4" dur="125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6" grpId="2"/>
      <p:bldP build="whole" bldLvl="1" animBg="1" rev="0" advAuto="0" spid="633" grpId="13"/>
      <p:bldP build="whole" bldLvl="1" animBg="1" rev="0" advAuto="0" spid="651" grpId="19"/>
      <p:bldP build="whole" bldLvl="1" animBg="1" rev="0" advAuto="0" spid="631" grpId="11"/>
      <p:bldP build="whole" bldLvl="1" animBg="1" rev="0" advAuto="0" spid="635" grpId="6"/>
      <p:bldP build="whole" bldLvl="1" animBg="1" rev="0" advAuto="0" spid="623" grpId="1"/>
      <p:bldP build="whole" bldLvl="1" animBg="1" rev="0" advAuto="0" spid="630" grpId="10"/>
      <p:bldP build="whole" bldLvl="1" animBg="1" rev="0" advAuto="0" spid="634" grpId="7"/>
      <p:bldP build="whole" bldLvl="1" animBg="1" rev="0" advAuto="0" spid="643" grpId="16"/>
      <p:bldP build="whole" bldLvl="1" animBg="1" rev="0" advAuto="0" spid="650" grpId="20"/>
      <p:bldP build="whole" bldLvl="1" animBg="1" rev="0" advAuto="0" spid="640" grpId="14"/>
      <p:bldP build="whole" bldLvl="1" animBg="1" rev="0" advAuto="0" spid="641" grpId="15"/>
      <p:bldP build="whole" bldLvl="1" animBg="1" rev="0" advAuto="0" spid="649" grpId="21"/>
      <p:bldP build="whole" bldLvl="1" animBg="1" rev="0" advAuto="0" spid="644" grpId="17"/>
      <p:bldP build="whole" bldLvl="1" animBg="1" rev="0" advAuto="0" spid="628" grpId="8"/>
      <p:bldP build="whole" bldLvl="1" animBg="1" rev="0" advAuto="0" spid="632" grpId="12"/>
      <p:bldP build="whole" bldLvl="1" animBg="1" rev="0" advAuto="0" spid="642" grpId="18"/>
      <p:bldP build="whole" bldLvl="1" animBg="1" rev="0" advAuto="0" spid="627" grpId="3"/>
      <p:bldP build="whole" bldLvl="1" animBg="1" rev="0" advAuto="0" spid="647" grpId="24"/>
      <p:bldP build="whole" bldLvl="1" animBg="1" rev="0" advAuto="0" spid="625" grpId="4"/>
      <p:bldP build="whole" bldLvl="1" animBg="1" rev="0" advAuto="0" spid="648" grpId="25"/>
      <p:bldP build="whole" bldLvl="1" animBg="1" rev="0" advAuto="0" spid="645" grpId="22"/>
      <p:bldP build="whole" bldLvl="1" animBg="1" rev="0" advAuto="0" spid="646" grpId="23"/>
      <p:bldP build="whole" bldLvl="1" animBg="1" rev="0" advAuto="0" spid="629" grpId="9"/>
      <p:bldP build="whole" bldLvl="1" animBg="1" rev="0" advAuto="0" spid="636" grpId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5188" r="0" b="5188"/>
          <a:stretch>
            <a:fillRect/>
          </a:stretch>
        </p:blipFill>
        <p:spPr>
          <a:xfrm>
            <a:off x="2334224" y="1511255"/>
            <a:ext cx="4567503" cy="4567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4" name="Group"/>
          <p:cNvGrpSpPr/>
          <p:nvPr/>
        </p:nvGrpSpPr>
        <p:grpSpPr>
          <a:xfrm>
            <a:off x="1171187" y="1586960"/>
            <a:ext cx="6735909" cy="4559715"/>
            <a:chOff x="0" y="0"/>
            <a:chExt cx="6735908" cy="4559713"/>
          </a:xfrm>
        </p:grpSpPr>
        <p:grpSp>
          <p:nvGrpSpPr>
            <p:cNvPr id="667" name="Group"/>
            <p:cNvGrpSpPr/>
            <p:nvPr/>
          </p:nvGrpSpPr>
          <p:grpSpPr>
            <a:xfrm>
              <a:off x="1317003" y="179282"/>
              <a:ext cx="4028405" cy="4024444"/>
              <a:chOff x="0" y="0"/>
              <a:chExt cx="4028404" cy="4024442"/>
            </a:xfrm>
          </p:grpSpPr>
          <p:pic>
            <p:nvPicPr>
              <p:cNvPr id="656" name="cicular with grey.svg" descr="cicular with grey.sv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0"/>
                <a:ext cx="4028405" cy="40244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657" name="Line"/>
              <p:cNvSpPr/>
              <p:nvPr/>
            </p:nvSpPr>
            <p:spPr>
              <a:xfrm flipV="1">
                <a:off x="2101328" y="229014"/>
                <a:ext cx="1" cy="309908"/>
              </a:xfrm>
              <a:prstGeom prst="line">
                <a:avLst/>
              </a:prstGeom>
              <a:noFill/>
              <a:ln w="25400" cap="flat">
                <a:solidFill>
                  <a:srgbClr val="525565"/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457200">
                  <a:lnSpc>
                    <a:spcPct val="200000"/>
                  </a:lnSpc>
                  <a:spcBef>
                    <a:spcPts val="1600"/>
                  </a:spcBef>
                  <a:defRPr sz="1200">
                    <a:solidFill>
                      <a:srgbClr val="000000"/>
                    </a:solidFill>
                    <a:latin typeface="Iowan Old Style Roman"/>
                    <a:ea typeface="Iowan Old Style Roman"/>
                    <a:cs typeface="Iowan Old Style Roman"/>
                    <a:sym typeface="Iowan Old Style Roman"/>
                  </a:defRPr>
                </a:pPr>
              </a:p>
            </p:txBody>
          </p:sp>
          <p:sp>
            <p:nvSpPr>
              <p:cNvPr id="658" name="Line"/>
              <p:cNvSpPr/>
              <p:nvPr/>
            </p:nvSpPr>
            <p:spPr>
              <a:xfrm>
                <a:off x="3523088" y="1095365"/>
                <a:ext cx="215393" cy="1"/>
              </a:xfrm>
              <a:prstGeom prst="line">
                <a:avLst/>
              </a:prstGeom>
              <a:noFill/>
              <a:ln w="25400" cap="flat">
                <a:solidFill>
                  <a:srgbClr val="6C7184"/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457200">
                  <a:lnSpc>
                    <a:spcPct val="200000"/>
                  </a:lnSpc>
                  <a:spcBef>
                    <a:spcPts val="1600"/>
                  </a:spcBef>
                  <a:defRPr sz="1200">
                    <a:solidFill>
                      <a:srgbClr val="000000"/>
                    </a:solidFill>
                    <a:latin typeface="Iowan Old Style Roman"/>
                    <a:ea typeface="Iowan Old Style Roman"/>
                    <a:cs typeface="Iowan Old Style Roman"/>
                    <a:sym typeface="Iowan Old Style Roman"/>
                  </a:defRPr>
                </a:pPr>
              </a:p>
            </p:txBody>
          </p:sp>
          <p:sp>
            <p:nvSpPr>
              <p:cNvPr id="659" name="Line"/>
              <p:cNvSpPr/>
              <p:nvPr/>
            </p:nvSpPr>
            <p:spPr>
              <a:xfrm flipV="1">
                <a:off x="3506993" y="1079270"/>
                <a:ext cx="1" cy="345850"/>
              </a:xfrm>
              <a:prstGeom prst="line">
                <a:avLst/>
              </a:prstGeom>
              <a:noFill/>
              <a:ln w="25400" cap="flat">
                <a:solidFill>
                  <a:srgbClr val="6C718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457200">
                  <a:lnSpc>
                    <a:spcPct val="200000"/>
                  </a:lnSpc>
                  <a:spcBef>
                    <a:spcPts val="1600"/>
                  </a:spcBef>
                  <a:defRPr sz="1200">
                    <a:solidFill>
                      <a:srgbClr val="000000"/>
                    </a:solidFill>
                    <a:latin typeface="Iowan Old Style Roman"/>
                    <a:ea typeface="Iowan Old Style Roman"/>
                    <a:cs typeface="Iowan Old Style Roman"/>
                    <a:sym typeface="Iowan Old Style Roman"/>
                  </a:defRPr>
                </a:pPr>
              </a:p>
            </p:txBody>
          </p:sp>
          <p:sp>
            <p:nvSpPr>
              <p:cNvPr id="660" name="Line"/>
              <p:cNvSpPr/>
              <p:nvPr/>
            </p:nvSpPr>
            <p:spPr>
              <a:xfrm>
                <a:off x="3550810" y="2949020"/>
                <a:ext cx="215393" cy="1"/>
              </a:xfrm>
              <a:prstGeom prst="line">
                <a:avLst/>
              </a:prstGeom>
              <a:noFill/>
              <a:ln w="25400" cap="flat">
                <a:solidFill>
                  <a:srgbClr val="525565"/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457200">
                  <a:lnSpc>
                    <a:spcPct val="200000"/>
                  </a:lnSpc>
                  <a:spcBef>
                    <a:spcPts val="1600"/>
                  </a:spcBef>
                  <a:defRPr sz="1200">
                    <a:solidFill>
                      <a:srgbClr val="000000"/>
                    </a:solidFill>
                    <a:latin typeface="Iowan Old Style Roman"/>
                    <a:ea typeface="Iowan Old Style Roman"/>
                    <a:cs typeface="Iowan Old Style Roman"/>
                    <a:sym typeface="Iowan Old Style Roman"/>
                  </a:defRPr>
                </a:pPr>
              </a:p>
            </p:txBody>
          </p:sp>
          <p:sp>
            <p:nvSpPr>
              <p:cNvPr id="661" name="Line"/>
              <p:cNvSpPr/>
              <p:nvPr/>
            </p:nvSpPr>
            <p:spPr>
              <a:xfrm flipV="1">
                <a:off x="3567354" y="2611023"/>
                <a:ext cx="1" cy="345849"/>
              </a:xfrm>
              <a:prstGeom prst="line">
                <a:avLst/>
              </a:prstGeom>
              <a:noFill/>
              <a:ln w="25400" cap="flat">
                <a:solidFill>
                  <a:srgbClr val="52556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457200">
                  <a:lnSpc>
                    <a:spcPct val="200000"/>
                  </a:lnSpc>
                  <a:spcBef>
                    <a:spcPts val="1600"/>
                  </a:spcBef>
                  <a:defRPr sz="1200">
                    <a:solidFill>
                      <a:srgbClr val="000000"/>
                    </a:solidFill>
                    <a:latin typeface="Iowan Old Style Roman"/>
                    <a:ea typeface="Iowan Old Style Roman"/>
                    <a:cs typeface="Iowan Old Style Roman"/>
                    <a:sym typeface="Iowan Old Style Roman"/>
                  </a:defRPr>
                </a:pPr>
              </a:p>
            </p:txBody>
          </p:sp>
          <p:sp>
            <p:nvSpPr>
              <p:cNvPr id="662" name="Line"/>
              <p:cNvSpPr/>
              <p:nvPr/>
            </p:nvSpPr>
            <p:spPr>
              <a:xfrm>
                <a:off x="2036951" y="3584037"/>
                <a:ext cx="1" cy="301934"/>
              </a:xfrm>
              <a:prstGeom prst="line">
                <a:avLst/>
              </a:prstGeom>
              <a:noFill/>
              <a:ln w="25400" cap="flat">
                <a:solidFill>
                  <a:srgbClr val="6C7184"/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457200">
                  <a:lnSpc>
                    <a:spcPct val="200000"/>
                  </a:lnSpc>
                  <a:spcBef>
                    <a:spcPts val="1600"/>
                  </a:spcBef>
                  <a:defRPr sz="1200">
                    <a:solidFill>
                      <a:srgbClr val="000000"/>
                    </a:solidFill>
                    <a:latin typeface="Iowan Old Style Roman"/>
                    <a:ea typeface="Iowan Old Style Roman"/>
                    <a:cs typeface="Iowan Old Style Roman"/>
                    <a:sym typeface="Iowan Old Style Roman"/>
                  </a:defRPr>
                </a:pPr>
              </a:p>
            </p:txBody>
          </p:sp>
          <p:sp>
            <p:nvSpPr>
              <p:cNvPr id="663" name="Line"/>
              <p:cNvSpPr/>
              <p:nvPr/>
            </p:nvSpPr>
            <p:spPr>
              <a:xfrm flipV="1">
                <a:off x="699131" y="1111459"/>
                <a:ext cx="1" cy="345850"/>
              </a:xfrm>
              <a:prstGeom prst="line">
                <a:avLst/>
              </a:prstGeom>
              <a:noFill/>
              <a:ln w="25400" cap="flat">
                <a:solidFill>
                  <a:srgbClr val="6C7184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457200">
                  <a:lnSpc>
                    <a:spcPct val="200000"/>
                  </a:lnSpc>
                  <a:spcBef>
                    <a:spcPts val="1600"/>
                  </a:spcBef>
                  <a:defRPr sz="1200">
                    <a:solidFill>
                      <a:srgbClr val="000000"/>
                    </a:solidFill>
                    <a:latin typeface="Iowan Old Style Roman"/>
                    <a:ea typeface="Iowan Old Style Roman"/>
                    <a:cs typeface="Iowan Old Style Roman"/>
                    <a:sym typeface="Iowan Old Style Roman"/>
                  </a:defRPr>
                </a:pPr>
              </a:p>
            </p:txBody>
          </p:sp>
          <p:sp>
            <p:nvSpPr>
              <p:cNvPr id="664" name="Line"/>
              <p:cNvSpPr/>
              <p:nvPr/>
            </p:nvSpPr>
            <p:spPr>
              <a:xfrm flipH="1">
                <a:off x="483739" y="1127553"/>
                <a:ext cx="215393" cy="1"/>
              </a:xfrm>
              <a:prstGeom prst="line">
                <a:avLst/>
              </a:prstGeom>
              <a:noFill/>
              <a:ln w="25400" cap="flat">
                <a:solidFill>
                  <a:srgbClr val="6C7184"/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457200">
                  <a:lnSpc>
                    <a:spcPct val="200000"/>
                  </a:lnSpc>
                  <a:spcBef>
                    <a:spcPts val="1600"/>
                  </a:spcBef>
                  <a:defRPr sz="1200">
                    <a:solidFill>
                      <a:srgbClr val="000000"/>
                    </a:solidFill>
                    <a:latin typeface="Iowan Old Style Roman"/>
                    <a:ea typeface="Iowan Old Style Roman"/>
                    <a:cs typeface="Iowan Old Style Roman"/>
                    <a:sym typeface="Iowan Old Style Roman"/>
                  </a:defRPr>
                </a:pPr>
              </a:p>
            </p:txBody>
          </p:sp>
          <p:sp>
            <p:nvSpPr>
              <p:cNvPr id="665" name="Line"/>
              <p:cNvSpPr/>
              <p:nvPr/>
            </p:nvSpPr>
            <p:spPr>
              <a:xfrm flipH="1">
                <a:off x="471071" y="3049512"/>
                <a:ext cx="215394" cy="1"/>
              </a:xfrm>
              <a:prstGeom prst="line">
                <a:avLst/>
              </a:prstGeom>
              <a:noFill/>
              <a:ln w="25400" cap="flat">
                <a:solidFill>
                  <a:srgbClr val="525565"/>
                </a:solidFill>
                <a:prstDash val="solid"/>
                <a:miter lim="400000"/>
                <a:tailEnd type="oval" w="med" len="med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457200">
                  <a:lnSpc>
                    <a:spcPct val="200000"/>
                  </a:lnSpc>
                  <a:spcBef>
                    <a:spcPts val="1600"/>
                  </a:spcBef>
                  <a:defRPr sz="1200">
                    <a:solidFill>
                      <a:srgbClr val="000000"/>
                    </a:solidFill>
                    <a:latin typeface="Iowan Old Style Roman"/>
                    <a:ea typeface="Iowan Old Style Roman"/>
                    <a:cs typeface="Iowan Old Style Roman"/>
                    <a:sym typeface="Iowan Old Style Roman"/>
                  </a:defRPr>
                </a:pPr>
              </a:p>
            </p:txBody>
          </p:sp>
          <p:sp>
            <p:nvSpPr>
              <p:cNvPr id="666" name="Line"/>
              <p:cNvSpPr/>
              <p:nvPr/>
            </p:nvSpPr>
            <p:spPr>
              <a:xfrm flipV="1">
                <a:off x="670369" y="2703663"/>
                <a:ext cx="1" cy="345850"/>
              </a:xfrm>
              <a:prstGeom prst="line">
                <a:avLst/>
              </a:prstGeom>
              <a:noFill/>
              <a:ln w="25400" cap="flat">
                <a:solidFill>
                  <a:srgbClr val="525565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defTabSz="457200">
                  <a:lnSpc>
                    <a:spcPct val="200000"/>
                  </a:lnSpc>
                  <a:spcBef>
                    <a:spcPts val="1600"/>
                  </a:spcBef>
                  <a:defRPr sz="1200">
                    <a:solidFill>
                      <a:srgbClr val="000000"/>
                    </a:solidFill>
                    <a:latin typeface="Iowan Old Style Roman"/>
                    <a:ea typeface="Iowan Old Style Roman"/>
                    <a:cs typeface="Iowan Old Style Roman"/>
                    <a:sym typeface="Iowan Old Style Roman"/>
                  </a:defRPr>
                </a:pPr>
              </a:p>
            </p:txBody>
          </p:sp>
        </p:grpSp>
        <p:sp>
          <p:nvSpPr>
            <p:cNvPr id="668" name="Test"/>
            <p:cNvSpPr txBox="1"/>
            <p:nvPr/>
          </p:nvSpPr>
          <p:spPr>
            <a:xfrm>
              <a:off x="2509798" y="0"/>
              <a:ext cx="1834572" cy="3349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defRPr sz="1800"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Test</a:t>
              </a:r>
            </a:p>
          </p:txBody>
        </p:sp>
        <p:sp>
          <p:nvSpPr>
            <p:cNvPr id="669" name="Understand"/>
            <p:cNvSpPr txBox="1"/>
            <p:nvPr/>
          </p:nvSpPr>
          <p:spPr>
            <a:xfrm>
              <a:off x="4897943" y="1080436"/>
              <a:ext cx="1834571" cy="4879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defRPr sz="1800"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Understand</a:t>
              </a:r>
            </a:p>
          </p:txBody>
        </p:sp>
        <p:sp>
          <p:nvSpPr>
            <p:cNvPr id="670" name="Prioritize"/>
            <p:cNvSpPr txBox="1"/>
            <p:nvPr/>
          </p:nvSpPr>
          <p:spPr>
            <a:xfrm>
              <a:off x="4901337" y="2944734"/>
              <a:ext cx="1834572" cy="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defRPr sz="1800"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Prioritize</a:t>
              </a:r>
            </a:p>
          </p:txBody>
        </p:sp>
        <p:sp>
          <p:nvSpPr>
            <p:cNvPr id="671" name="Do"/>
            <p:cNvSpPr txBox="1"/>
            <p:nvPr/>
          </p:nvSpPr>
          <p:spPr>
            <a:xfrm>
              <a:off x="2416091" y="4115679"/>
              <a:ext cx="1834572" cy="444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defRPr sz="1800"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Do</a:t>
              </a:r>
            </a:p>
          </p:txBody>
        </p:sp>
        <p:sp>
          <p:nvSpPr>
            <p:cNvPr id="672" name="Experience"/>
            <p:cNvSpPr txBox="1"/>
            <p:nvPr/>
          </p:nvSpPr>
          <p:spPr>
            <a:xfrm>
              <a:off x="0" y="3015642"/>
              <a:ext cx="1834571" cy="5094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defRPr sz="1800"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Experience</a:t>
              </a:r>
            </a:p>
          </p:txBody>
        </p:sp>
        <p:sp>
          <p:nvSpPr>
            <p:cNvPr id="673" name="Perceive"/>
            <p:cNvSpPr txBox="1"/>
            <p:nvPr/>
          </p:nvSpPr>
          <p:spPr>
            <a:xfrm>
              <a:off x="323287" y="1081774"/>
              <a:ext cx="1834571" cy="485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>
                <a:defRPr sz="1800">
                  <a:solidFill>
                    <a:srgbClr val="000000"/>
                  </a:solidFill>
                  <a:latin typeface="Mulish ExtraLight SemiBold"/>
                  <a:ea typeface="Mulish ExtraLight SemiBold"/>
                  <a:cs typeface="Mulish ExtraLight SemiBold"/>
                  <a:sym typeface="Mulish ExtraLight SemiBold"/>
                </a:defRPr>
              </a:lvl1pPr>
            </a:lstStyle>
            <a:p>
              <a:pPr/>
              <a:r>
                <a:t>Perceive</a:t>
              </a:r>
            </a:p>
          </p:txBody>
        </p:sp>
      </p:grpSp>
      <p:sp>
        <p:nvSpPr>
          <p:cNvPr id="675" name="Title 2"/>
          <p:cNvSpPr txBox="1"/>
          <p:nvPr>
            <p:ph type="ctrTitle"/>
          </p:nvPr>
        </p:nvSpPr>
        <p:spPr>
          <a:xfrm>
            <a:off x="496464" y="144163"/>
            <a:ext cx="8116893" cy="1089026"/>
          </a:xfrm>
          <a:prstGeom prst="rect">
            <a:avLst/>
          </a:prstGeom>
        </p:spPr>
        <p:txBody>
          <a:bodyPr/>
          <a:lstStyle/>
          <a:p>
            <a:pPr/>
            <a:r>
              <a:t>What Spiritual Change Talk</a:t>
            </a:r>
            <a:br/>
            <a:r>
              <a:t>is all about</a:t>
            </a:r>
          </a:p>
        </p:txBody>
      </p:sp>
      <p:sp>
        <p:nvSpPr>
          <p:cNvPr id="676" name="information"/>
          <p:cNvSpPr txBox="1"/>
          <p:nvPr/>
        </p:nvSpPr>
        <p:spPr>
          <a:xfrm>
            <a:off x="3531717" y="1144984"/>
            <a:ext cx="2080566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i="1" sz="2800">
                <a:solidFill>
                  <a:srgbClr val="568E48"/>
                </a:solidFill>
              </a:defRPr>
            </a:lvl1pPr>
          </a:lstStyle>
          <a:p>
            <a:pPr/>
            <a:r>
              <a:t>information</a:t>
            </a:r>
          </a:p>
        </p:txBody>
      </p:sp>
      <p:sp>
        <p:nvSpPr>
          <p:cNvPr id="677" name="application"/>
          <p:cNvSpPr txBox="1"/>
          <p:nvPr/>
        </p:nvSpPr>
        <p:spPr>
          <a:xfrm>
            <a:off x="5813346" y="5537325"/>
            <a:ext cx="2002334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2200"/>
              </a:spcBef>
              <a:defRPr i="1" sz="2800">
                <a:solidFill>
                  <a:srgbClr val="A7504D"/>
                </a:solidFill>
              </a:defRPr>
            </a:lvl1pPr>
          </a:lstStyle>
          <a:p>
            <a:pPr/>
            <a:r>
              <a:t>application</a:t>
            </a:r>
          </a:p>
        </p:txBody>
      </p:sp>
      <p:sp>
        <p:nvSpPr>
          <p:cNvPr id="678" name="transformation"/>
          <p:cNvSpPr txBox="1"/>
          <p:nvPr/>
        </p:nvSpPr>
        <p:spPr>
          <a:xfrm>
            <a:off x="858232" y="5537325"/>
            <a:ext cx="2659127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i="1" sz="2800">
                <a:solidFill>
                  <a:srgbClr val="3E5E87"/>
                </a:solidFill>
              </a:defRPr>
            </a:lvl1pPr>
          </a:lstStyle>
          <a:p>
            <a:pPr/>
            <a:r>
              <a:t>transformation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25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25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25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25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path" nodeType="with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3319 0.003433" origin="layout" pathEditMode="relative">
                                      <p:cBhvr>
                                        <p:cTn id="28" dur="1500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mph" nodeType="withEffect" presetSubtype="0" presetID="6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655"/>
                                        </p:tgtEl>
                                      </p:cBhvr>
                                      <p:by x="32032" y="3203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5" grpId="1"/>
      <p:bldP build="whole" bldLvl="1" animBg="1" rev="0" advAuto="0" spid="677" grpId="3"/>
      <p:bldP build="whole" bldLvl="1" animBg="1" rev="0" advAuto="0" spid="674" grpId="5"/>
      <p:bldP build="whole" bldLvl="1" animBg="1" rev="0" advAuto="0" spid="655" grpId="7"/>
      <p:bldP build="whole" bldLvl="1" animBg="1" rev="0" advAuto="0" spid="676" grpId="2"/>
      <p:bldP build="whole" bldLvl="1" animBg="1" rev="0" advAuto="0" spid="678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itle 2"/>
          <p:cNvSpPr txBox="1"/>
          <p:nvPr>
            <p:ph type="ctrTitle"/>
          </p:nvPr>
        </p:nvSpPr>
        <p:spPr>
          <a:xfrm>
            <a:off x="492913" y="144307"/>
            <a:ext cx="7274749" cy="1089026"/>
          </a:xfrm>
          <a:prstGeom prst="rect">
            <a:avLst/>
          </a:prstGeom>
        </p:spPr>
        <p:txBody>
          <a:bodyPr/>
          <a:lstStyle/>
          <a:p>
            <a:pPr/>
            <a:r>
              <a:t>What Spiritual Change Talk</a:t>
            </a:r>
            <a:br/>
            <a:r>
              <a:t>is all about</a:t>
            </a:r>
          </a:p>
        </p:txBody>
      </p:sp>
      <p:pic>
        <p:nvPicPr>
          <p:cNvPr id="683" name="wagon with umbrella square.png" descr="wagon with umbrella square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2111712" y="1610374"/>
            <a:ext cx="5012517" cy="4626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roup"/>
          <p:cNvGrpSpPr/>
          <p:nvPr/>
        </p:nvGrpSpPr>
        <p:grpSpPr>
          <a:xfrm>
            <a:off x="2488190" y="1766243"/>
            <a:ext cx="4028406" cy="4024443"/>
            <a:chOff x="0" y="0"/>
            <a:chExt cx="4028404" cy="4024442"/>
          </a:xfrm>
        </p:grpSpPr>
        <p:pic>
          <p:nvPicPr>
            <p:cNvPr id="687" name="cicular with grey.svg" descr="cicular with grey.sv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028405" cy="40244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8" name="Line"/>
            <p:cNvSpPr/>
            <p:nvPr/>
          </p:nvSpPr>
          <p:spPr>
            <a:xfrm flipV="1">
              <a:off x="2101328" y="229014"/>
              <a:ext cx="1" cy="309908"/>
            </a:xfrm>
            <a:prstGeom prst="line">
              <a:avLst/>
            </a:prstGeom>
            <a:noFill/>
            <a:ln w="25400" cap="flat">
              <a:solidFill>
                <a:srgbClr val="525565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solidFill>
                    <a:srgbClr val="000000"/>
                  </a:solidFill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3523088" y="1095365"/>
              <a:ext cx="215393" cy="1"/>
            </a:xfrm>
            <a:prstGeom prst="line">
              <a:avLst/>
            </a:prstGeom>
            <a:noFill/>
            <a:ln w="25400" cap="flat">
              <a:solidFill>
                <a:srgbClr val="6C7184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solidFill>
                    <a:srgbClr val="000000"/>
                  </a:solidFill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 flipV="1">
              <a:off x="3506993" y="1079270"/>
              <a:ext cx="1" cy="345850"/>
            </a:xfrm>
            <a:prstGeom prst="line">
              <a:avLst/>
            </a:prstGeom>
            <a:noFill/>
            <a:ln w="25400" cap="flat">
              <a:solidFill>
                <a:srgbClr val="6C718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solidFill>
                    <a:srgbClr val="000000"/>
                  </a:solidFill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3550810" y="2949020"/>
              <a:ext cx="215393" cy="1"/>
            </a:xfrm>
            <a:prstGeom prst="line">
              <a:avLst/>
            </a:prstGeom>
            <a:noFill/>
            <a:ln w="25400" cap="flat">
              <a:solidFill>
                <a:srgbClr val="525565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solidFill>
                    <a:srgbClr val="000000"/>
                  </a:solidFill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 flipV="1">
              <a:off x="3567354" y="2611023"/>
              <a:ext cx="1" cy="345849"/>
            </a:xfrm>
            <a:prstGeom prst="line">
              <a:avLst/>
            </a:prstGeom>
            <a:noFill/>
            <a:ln w="25400" cap="flat">
              <a:solidFill>
                <a:srgbClr val="52556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solidFill>
                    <a:srgbClr val="000000"/>
                  </a:solidFill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2036951" y="3584037"/>
              <a:ext cx="1" cy="301934"/>
            </a:xfrm>
            <a:prstGeom prst="line">
              <a:avLst/>
            </a:prstGeom>
            <a:noFill/>
            <a:ln w="25400" cap="flat">
              <a:solidFill>
                <a:srgbClr val="6C7184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solidFill>
                    <a:srgbClr val="000000"/>
                  </a:solidFill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 flipV="1">
              <a:off x="699131" y="1111459"/>
              <a:ext cx="1" cy="345850"/>
            </a:xfrm>
            <a:prstGeom prst="line">
              <a:avLst/>
            </a:prstGeom>
            <a:noFill/>
            <a:ln w="25400" cap="flat">
              <a:solidFill>
                <a:srgbClr val="6C718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solidFill>
                    <a:srgbClr val="000000"/>
                  </a:solidFill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 flipH="1">
              <a:off x="483739" y="1127553"/>
              <a:ext cx="215393" cy="1"/>
            </a:xfrm>
            <a:prstGeom prst="line">
              <a:avLst/>
            </a:prstGeom>
            <a:noFill/>
            <a:ln w="25400" cap="flat">
              <a:solidFill>
                <a:srgbClr val="6C7184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solidFill>
                    <a:srgbClr val="000000"/>
                  </a:solidFill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 flipH="1">
              <a:off x="471071" y="3049512"/>
              <a:ext cx="215394" cy="1"/>
            </a:xfrm>
            <a:prstGeom prst="line">
              <a:avLst/>
            </a:prstGeom>
            <a:noFill/>
            <a:ln w="25400" cap="flat">
              <a:solidFill>
                <a:srgbClr val="525565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solidFill>
                    <a:srgbClr val="000000"/>
                  </a:solidFill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 flipV="1">
              <a:off x="670369" y="2703663"/>
              <a:ext cx="1" cy="345850"/>
            </a:xfrm>
            <a:prstGeom prst="line">
              <a:avLst/>
            </a:prstGeom>
            <a:noFill/>
            <a:ln w="25400" cap="flat">
              <a:solidFill>
                <a:srgbClr val="52556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457200">
                <a:lnSpc>
                  <a:spcPct val="200000"/>
                </a:lnSpc>
                <a:spcBef>
                  <a:spcPts val="1600"/>
                </a:spcBef>
                <a:defRPr sz="1200">
                  <a:solidFill>
                    <a:srgbClr val="000000"/>
                  </a:solidFill>
                  <a:latin typeface="Iowan Old Style Roman"/>
                  <a:ea typeface="Iowan Old Style Roman"/>
                  <a:cs typeface="Iowan Old Style Roman"/>
                  <a:sym typeface="Iowan Old Style Roman"/>
                </a:defRPr>
              </a:pPr>
            </a:p>
          </p:txBody>
        </p:sp>
      </p:grpSp>
      <p:sp>
        <p:nvSpPr>
          <p:cNvPr id="699" name="Test"/>
          <p:cNvSpPr txBox="1"/>
          <p:nvPr/>
        </p:nvSpPr>
        <p:spPr>
          <a:xfrm>
            <a:off x="3680986" y="1586960"/>
            <a:ext cx="1834572" cy="45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Test</a:t>
            </a:r>
          </a:p>
        </p:txBody>
      </p:sp>
      <p:sp>
        <p:nvSpPr>
          <p:cNvPr id="700" name="Understand"/>
          <p:cNvSpPr txBox="1"/>
          <p:nvPr/>
        </p:nvSpPr>
        <p:spPr>
          <a:xfrm>
            <a:off x="6069131" y="2667397"/>
            <a:ext cx="1834571" cy="487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Understand</a:t>
            </a:r>
          </a:p>
        </p:txBody>
      </p:sp>
      <p:sp>
        <p:nvSpPr>
          <p:cNvPr id="701" name="Prioritize"/>
          <p:cNvSpPr txBox="1"/>
          <p:nvPr/>
        </p:nvSpPr>
        <p:spPr>
          <a:xfrm>
            <a:off x="6072525" y="4531695"/>
            <a:ext cx="1834572" cy="45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Prioritize</a:t>
            </a:r>
          </a:p>
        </p:txBody>
      </p:sp>
      <p:sp>
        <p:nvSpPr>
          <p:cNvPr id="702" name="Do"/>
          <p:cNvSpPr txBox="1"/>
          <p:nvPr/>
        </p:nvSpPr>
        <p:spPr>
          <a:xfrm>
            <a:off x="3587279" y="5702640"/>
            <a:ext cx="1834572" cy="444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Do</a:t>
            </a:r>
          </a:p>
        </p:txBody>
      </p:sp>
      <p:sp>
        <p:nvSpPr>
          <p:cNvPr id="703" name="Experience"/>
          <p:cNvSpPr txBox="1"/>
          <p:nvPr/>
        </p:nvSpPr>
        <p:spPr>
          <a:xfrm>
            <a:off x="1260087" y="4602602"/>
            <a:ext cx="1834572" cy="50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Experience</a:t>
            </a:r>
          </a:p>
        </p:txBody>
      </p:sp>
      <p:sp>
        <p:nvSpPr>
          <p:cNvPr id="704" name="Perceive"/>
          <p:cNvSpPr txBox="1"/>
          <p:nvPr/>
        </p:nvSpPr>
        <p:spPr>
          <a:xfrm>
            <a:off x="1494475" y="2668735"/>
            <a:ext cx="1834571" cy="48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Perceive</a:t>
            </a:r>
          </a:p>
        </p:txBody>
      </p:sp>
      <p:sp>
        <p:nvSpPr>
          <p:cNvPr id="705" name="TextBox 28"/>
          <p:cNvSpPr txBox="1"/>
          <p:nvPr/>
        </p:nvSpPr>
        <p:spPr>
          <a:xfrm>
            <a:off x="3217966" y="1307587"/>
            <a:ext cx="336418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Experimentation questions</a:t>
            </a:r>
          </a:p>
        </p:txBody>
      </p:sp>
      <p:sp>
        <p:nvSpPr>
          <p:cNvPr id="706" name="TextBox 58"/>
          <p:cNvSpPr txBox="1"/>
          <p:nvPr/>
        </p:nvSpPr>
        <p:spPr>
          <a:xfrm>
            <a:off x="3717619" y="3410527"/>
            <a:ext cx="170876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300"/>
              </a:spcBef>
              <a:defRPr cap="all" sz="2200">
                <a:solidFill>
                  <a:srgbClr val="000000"/>
                </a:solidFill>
              </a:defRPr>
            </a:lvl1pPr>
          </a:lstStyle>
          <a:p>
            <a:pPr/>
            <a:r>
              <a:t>Trainee’s growth</a:t>
            </a:r>
          </a:p>
        </p:txBody>
      </p:sp>
      <p:sp>
        <p:nvSpPr>
          <p:cNvPr id="707" name="TextBox 36"/>
          <p:cNvSpPr txBox="1"/>
          <p:nvPr/>
        </p:nvSpPr>
        <p:spPr>
          <a:xfrm>
            <a:off x="354790" y="4883817"/>
            <a:ext cx="253026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Progression questions</a:t>
            </a:r>
          </a:p>
        </p:txBody>
      </p:sp>
      <p:sp>
        <p:nvSpPr>
          <p:cNvPr id="708" name="TextBox 39"/>
          <p:cNvSpPr txBox="1"/>
          <p:nvPr/>
        </p:nvSpPr>
        <p:spPr>
          <a:xfrm>
            <a:off x="3542427" y="5924657"/>
            <a:ext cx="211169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Training questions</a:t>
            </a:r>
          </a:p>
        </p:txBody>
      </p:sp>
      <p:sp>
        <p:nvSpPr>
          <p:cNvPr id="709" name="TextBox 42"/>
          <p:cNvSpPr txBox="1"/>
          <p:nvPr/>
        </p:nvSpPr>
        <p:spPr>
          <a:xfrm>
            <a:off x="6461010" y="4830818"/>
            <a:ext cx="253027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Strategy questions</a:t>
            </a:r>
          </a:p>
        </p:txBody>
      </p:sp>
      <p:sp>
        <p:nvSpPr>
          <p:cNvPr id="710" name="TextBox 57"/>
          <p:cNvSpPr txBox="1"/>
          <p:nvPr/>
        </p:nvSpPr>
        <p:spPr>
          <a:xfrm>
            <a:off x="6321310" y="2925229"/>
            <a:ext cx="253027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Capacity questions</a:t>
            </a:r>
          </a:p>
        </p:txBody>
      </p:sp>
      <p:sp>
        <p:nvSpPr>
          <p:cNvPr id="711" name="Title 2"/>
          <p:cNvSpPr txBox="1"/>
          <p:nvPr>
            <p:ph type="ctrTitle"/>
          </p:nvPr>
        </p:nvSpPr>
        <p:spPr>
          <a:xfrm>
            <a:off x="492913" y="144307"/>
            <a:ext cx="7274749" cy="1089026"/>
          </a:xfrm>
          <a:prstGeom prst="rect">
            <a:avLst/>
          </a:prstGeom>
        </p:spPr>
        <p:txBody>
          <a:bodyPr/>
          <a:lstStyle/>
          <a:p>
            <a:pPr/>
            <a:r>
              <a:t>What Spiritual Change Talk</a:t>
            </a:r>
            <a:br/>
            <a:r>
              <a:t>is all about</a:t>
            </a:r>
          </a:p>
        </p:txBody>
      </p:sp>
      <p:sp>
        <p:nvSpPr>
          <p:cNvPr id="712" name="TextBox 33"/>
          <p:cNvSpPr txBox="1"/>
          <p:nvPr/>
        </p:nvSpPr>
        <p:spPr>
          <a:xfrm>
            <a:off x="1073543" y="2925229"/>
            <a:ext cx="2250976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Vision questions</a:t>
            </a:r>
          </a:p>
        </p:txBody>
      </p:sp>
      <p:sp>
        <p:nvSpPr>
          <p:cNvPr id="713" name="Perceive"/>
          <p:cNvSpPr txBox="1"/>
          <p:nvPr/>
        </p:nvSpPr>
        <p:spPr>
          <a:xfrm>
            <a:off x="1494475" y="2668735"/>
            <a:ext cx="1834571" cy="48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496C94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Perceive</a:t>
            </a:r>
          </a:p>
        </p:txBody>
      </p:sp>
      <p:sp>
        <p:nvSpPr>
          <p:cNvPr id="714" name="TextBox 33"/>
          <p:cNvSpPr txBox="1"/>
          <p:nvPr/>
        </p:nvSpPr>
        <p:spPr>
          <a:xfrm>
            <a:off x="1073543" y="2925229"/>
            <a:ext cx="2250976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Vision questions</a:t>
            </a:r>
          </a:p>
        </p:txBody>
      </p:sp>
      <p:sp>
        <p:nvSpPr>
          <p:cNvPr id="715" name="Test"/>
          <p:cNvSpPr txBox="1"/>
          <p:nvPr/>
        </p:nvSpPr>
        <p:spPr>
          <a:xfrm>
            <a:off x="3680986" y="1586960"/>
            <a:ext cx="1834572" cy="45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59924C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Test</a:t>
            </a:r>
          </a:p>
        </p:txBody>
      </p:sp>
      <p:sp>
        <p:nvSpPr>
          <p:cNvPr id="716" name="Understand"/>
          <p:cNvSpPr txBox="1"/>
          <p:nvPr/>
        </p:nvSpPr>
        <p:spPr>
          <a:xfrm>
            <a:off x="6069131" y="2667397"/>
            <a:ext cx="1834571" cy="487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59924D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Understand</a:t>
            </a:r>
          </a:p>
        </p:txBody>
      </p:sp>
      <p:sp>
        <p:nvSpPr>
          <p:cNvPr id="717" name="Do"/>
          <p:cNvSpPr txBox="1"/>
          <p:nvPr/>
        </p:nvSpPr>
        <p:spPr>
          <a:xfrm>
            <a:off x="3587279" y="5702640"/>
            <a:ext cx="1834572" cy="444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A8524F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Do</a:t>
            </a:r>
          </a:p>
        </p:txBody>
      </p:sp>
      <p:sp>
        <p:nvSpPr>
          <p:cNvPr id="718" name="Experience"/>
          <p:cNvSpPr txBox="1"/>
          <p:nvPr/>
        </p:nvSpPr>
        <p:spPr>
          <a:xfrm>
            <a:off x="1260087" y="4602602"/>
            <a:ext cx="1834572" cy="50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496C94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Experience</a:t>
            </a:r>
          </a:p>
        </p:txBody>
      </p:sp>
      <p:sp>
        <p:nvSpPr>
          <p:cNvPr id="719" name="TextBox 28"/>
          <p:cNvSpPr txBox="1"/>
          <p:nvPr/>
        </p:nvSpPr>
        <p:spPr>
          <a:xfrm>
            <a:off x="3217966" y="1307587"/>
            <a:ext cx="336418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Experimentation questions</a:t>
            </a:r>
          </a:p>
        </p:txBody>
      </p:sp>
      <p:sp>
        <p:nvSpPr>
          <p:cNvPr id="720" name="TextBox 57"/>
          <p:cNvSpPr txBox="1"/>
          <p:nvPr/>
        </p:nvSpPr>
        <p:spPr>
          <a:xfrm>
            <a:off x="6321310" y="2925229"/>
            <a:ext cx="253027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Capacity questions</a:t>
            </a:r>
          </a:p>
        </p:txBody>
      </p:sp>
      <p:sp>
        <p:nvSpPr>
          <p:cNvPr id="721" name="Prioritize"/>
          <p:cNvSpPr txBox="1"/>
          <p:nvPr/>
        </p:nvSpPr>
        <p:spPr>
          <a:xfrm>
            <a:off x="6072525" y="4531695"/>
            <a:ext cx="1834572" cy="45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ctr">
              <a:defRPr sz="1800">
                <a:solidFill>
                  <a:srgbClr val="A8524F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Prioritize</a:t>
            </a:r>
          </a:p>
        </p:txBody>
      </p:sp>
      <p:sp>
        <p:nvSpPr>
          <p:cNvPr id="722" name="TextBox 42"/>
          <p:cNvSpPr txBox="1"/>
          <p:nvPr/>
        </p:nvSpPr>
        <p:spPr>
          <a:xfrm>
            <a:off x="6461010" y="4830818"/>
            <a:ext cx="253027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Strategy questions</a:t>
            </a:r>
          </a:p>
        </p:txBody>
      </p:sp>
      <p:sp>
        <p:nvSpPr>
          <p:cNvPr id="723" name="TextBox 39"/>
          <p:cNvSpPr txBox="1"/>
          <p:nvPr/>
        </p:nvSpPr>
        <p:spPr>
          <a:xfrm>
            <a:off x="3542427" y="5924657"/>
            <a:ext cx="211169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Training questions</a:t>
            </a:r>
          </a:p>
        </p:txBody>
      </p:sp>
      <p:sp>
        <p:nvSpPr>
          <p:cNvPr id="724" name="TextBox 36"/>
          <p:cNvSpPr txBox="1"/>
          <p:nvPr/>
        </p:nvSpPr>
        <p:spPr>
          <a:xfrm>
            <a:off x="354790" y="4883817"/>
            <a:ext cx="253026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Progression questions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Class="exit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6" dur="1250" fill="hold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25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25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Class="exit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5" dur="1250" fill="hold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125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Class="exit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5" dur="1250" fill="hold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125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Class="entr" nodeType="after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xit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80" dur="1250" fill="hold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Class="entr" nodeType="after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1" dur="125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Class="entr" nodeType="afterEffect" presetSubtype="16" presetID="23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xit" nodeType="click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0" dur="1250" fill="hold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"/>
                            </p:stCondLst>
                            <p:childTnLst>
                              <p:par>
                                <p:cTn id="103" presetClass="entr" nodeType="afterEffect" presetSubtype="16" presetID="23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click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1" dur="125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13" presetClass="entr" nodeType="afterEffect" presetSubtype="16" presetID="23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25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xit" nodeType="click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0" dur="1250" fill="hold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"/>
                            </p:stCondLst>
                            <p:childTnLst>
                              <p:par>
                                <p:cTn id="123" presetClass="entr" nodeType="afterEffect" presetSubtype="16" presetID="23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9" grpId="8"/>
      <p:bldP build="whole" bldLvl="1" animBg="1" rev="0" advAuto="0" spid="710" grpId="11"/>
      <p:bldP build="whole" bldLvl="1" animBg="1" rev="0" advAuto="0" spid="716" grpId="10"/>
      <p:bldP build="whole" bldLvl="1" animBg="1" rev="0" advAuto="0" spid="716" grpId="13"/>
      <p:bldP build="whole" bldLvl="1" animBg="1" rev="0" advAuto="0" spid="712" grpId="3"/>
      <p:bldP build="whole" bldLvl="1" animBg="1" rev="0" advAuto="0" spid="708" grpId="19"/>
      <p:bldP build="whole" bldLvl="1" animBg="1" rev="0" advAuto="0" spid="705" grpId="7"/>
      <p:bldP build="whole" bldLvl="1" animBg="1" rev="0" advAuto="0" spid="713" grpId="2"/>
      <p:bldP build="whole" bldLvl="1" animBg="1" rev="0" advAuto="0" spid="713" grpId="5"/>
      <p:bldP build="whole" bldLvl="1" animBg="1" rev="0" advAuto="0" spid="720" grpId="12"/>
      <p:bldP build="whole" bldLvl="1" animBg="1" rev="0" advAuto="0" spid="709" grpId="15"/>
      <p:bldP build="whole" bldLvl="1" animBg="1" rev="0" advAuto="0" spid="723" grpId="21"/>
      <p:bldP build="whole" bldLvl="1" animBg="1" rev="0" advAuto="0" spid="722" grpId="17"/>
      <p:bldP build="whole" bldLvl="1" animBg="1" rev="0" advAuto="0" spid="715" grpId="6"/>
      <p:bldP build="whole" bldLvl="1" animBg="1" rev="0" advAuto="0" spid="718" grpId="22"/>
      <p:bldP build="whole" bldLvl="1" animBg="1" rev="0" advAuto="0" spid="721" grpId="14"/>
      <p:bldP build="whole" bldLvl="1" animBg="1" rev="0" advAuto="0" spid="715" grpId="9"/>
      <p:bldP build="whole" bldLvl="1" animBg="1" rev="0" advAuto="0" spid="721" grpId="16"/>
      <p:bldP build="whole" bldLvl="1" animBg="1" rev="0" advAuto="0" spid="707" grpId="23"/>
      <p:bldP build="whole" bldLvl="1" animBg="1" rev="0" advAuto="0" spid="718" grpId="24"/>
      <p:bldP build="whole" bldLvl="1" animBg="1" rev="0" advAuto="0" spid="717" grpId="18"/>
      <p:bldP build="whole" bldLvl="1" animBg="1" rev="0" advAuto="0" spid="714" grpId="4"/>
      <p:bldP build="whole" bldLvl="1" animBg="1" rev="0" advAuto="0" spid="717" grpId="20"/>
      <p:bldP build="whole" bldLvl="1" animBg="1" rev="0" advAuto="0" spid="724" grpId="25"/>
      <p:bldP build="whole" bldLvl="1" animBg="1" rev="0" advAuto="0" spid="70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TextBox 11"/>
          <p:cNvSpPr txBox="1"/>
          <p:nvPr/>
        </p:nvSpPr>
        <p:spPr>
          <a:xfrm>
            <a:off x="801296" y="3073575"/>
            <a:ext cx="1996793" cy="1711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lnSpc>
                <a:spcPct val="120000"/>
              </a:lnSpc>
              <a:defRPr b="1"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Small group and larger group volume discounts apply on the book.</a:t>
            </a:r>
          </a:p>
        </p:txBody>
      </p:sp>
      <p:sp>
        <p:nvSpPr>
          <p:cNvPr id="729" name="TextBox 5"/>
          <p:cNvSpPr txBox="1"/>
          <p:nvPr/>
        </p:nvSpPr>
        <p:spPr>
          <a:xfrm>
            <a:off x="6345912" y="3068959"/>
            <a:ext cx="2140809" cy="1376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20000"/>
              </a:lnSpc>
              <a:defRPr b="1"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Or you can get started straight away by taking the online eTest.</a:t>
            </a:r>
          </a:p>
        </p:txBody>
      </p:sp>
      <p:sp>
        <p:nvSpPr>
          <p:cNvPr id="730" name="TextBox 6"/>
          <p:cNvSpPr txBox="1"/>
          <p:nvPr/>
        </p:nvSpPr>
        <p:spPr>
          <a:xfrm>
            <a:off x="2889528" y="6181854"/>
            <a:ext cx="336494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20000"/>
              </a:lnSpc>
              <a:defRPr b="1"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See the web site for details.</a:t>
            </a:r>
          </a:p>
        </p:txBody>
      </p:sp>
      <p:pic>
        <p:nvPicPr>
          <p:cNvPr id="73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765" t="339" r="754" b="558"/>
          <a:stretch>
            <a:fillRect/>
          </a:stretch>
        </p:blipFill>
        <p:spPr>
          <a:xfrm>
            <a:off x="2843809" y="663304"/>
            <a:ext cx="3480672" cy="4925937"/>
          </a:xfrm>
          <a:prstGeom prst="rect">
            <a:avLst/>
          </a:prstGeom>
          <a:ln>
            <a:solidFill>
              <a:srgbClr val="F2F2F2"/>
            </a:solidFill>
          </a:ln>
          <a:effectLst>
            <a:reflection blurRad="0" stA="52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8" grpId="1"/>
      <p:bldP build="whole" bldLvl="1" animBg="1" rev="0" advAuto="0" spid="730" grpId="3"/>
      <p:bldP build="whole" bldLvl="1" animBg="1" rev="0" advAuto="0" spid="729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logo-on-light.png" descr="logo-on-light.png"/>
          <p:cNvPicPr>
            <a:picLocks noChangeAspect="1"/>
          </p:cNvPicPr>
          <p:nvPr/>
        </p:nvPicPr>
        <p:blipFill>
          <a:blip r:embed="rId2">
            <a:extLst/>
          </a:blip>
          <a:srcRect l="0" t="5188" r="0" b="5188"/>
          <a:stretch>
            <a:fillRect/>
          </a:stretch>
        </p:blipFill>
        <p:spPr>
          <a:xfrm>
            <a:off x="2080224" y="742812"/>
            <a:ext cx="4916847" cy="4916844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ncd.life"/>
          <p:cNvSpPr txBox="1"/>
          <p:nvPr>
            <p:ph type="subTitle" sz="quarter" idx="1"/>
          </p:nvPr>
        </p:nvSpPr>
        <p:spPr>
          <a:xfrm>
            <a:off x="1209426" y="5209545"/>
            <a:ext cx="6400801" cy="1752601"/>
          </a:xfrm>
          <a:prstGeom prst="rect">
            <a:avLst/>
          </a:prstGeom>
        </p:spPr>
        <p:txBody>
          <a:bodyPr/>
          <a:lstStyle/>
          <a:p>
            <a:pPr/>
            <a:r>
              <a:t>ncd.life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ircle"/>
          <p:cNvSpPr/>
          <p:nvPr/>
        </p:nvSpPr>
        <p:spPr>
          <a:xfrm>
            <a:off x="2196550" y="1376184"/>
            <a:ext cx="4758096" cy="4758096"/>
          </a:xfrm>
          <a:prstGeom prst="ellipse">
            <a:avLst/>
          </a:prstGeom>
          <a:solidFill>
            <a:srgbClr val="525565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" name="Rectangle 17"/>
          <p:cNvSpPr txBox="1"/>
          <p:nvPr>
            <p:ph type="ctrTitle"/>
          </p:nvPr>
        </p:nvSpPr>
        <p:spPr>
          <a:xfrm>
            <a:off x="551506" y="166618"/>
            <a:ext cx="8185897" cy="1143001"/>
          </a:xfrm>
          <a:prstGeom prst="rect">
            <a:avLst/>
          </a:prstGeom>
        </p:spPr>
        <p:txBody>
          <a:bodyPr/>
          <a:lstStyle/>
          <a:p>
            <a:pPr/>
            <a:r>
              <a:t>The focus of the Empowerment Test</a:t>
            </a:r>
          </a:p>
        </p:txBody>
      </p:sp>
      <p:grpSp>
        <p:nvGrpSpPr>
          <p:cNvPr id="53" name="Group 4"/>
          <p:cNvGrpSpPr/>
          <p:nvPr/>
        </p:nvGrpSpPr>
        <p:grpSpPr>
          <a:xfrm>
            <a:off x="2961047" y="2204864"/>
            <a:ext cx="3222087" cy="3195761"/>
            <a:chOff x="0" y="0"/>
            <a:chExt cx="3222085" cy="3195759"/>
          </a:xfrm>
        </p:grpSpPr>
        <p:sp>
          <p:nvSpPr>
            <p:cNvPr id="45" name="Straight Arrow Connector 2"/>
            <p:cNvSpPr/>
            <p:nvPr/>
          </p:nvSpPr>
          <p:spPr>
            <a:xfrm flipV="1">
              <a:off x="1610952" y="0"/>
              <a:ext cx="1" cy="1224137"/>
            </a:xfrm>
            <a:prstGeom prst="line">
              <a:avLst/>
            </a:prstGeom>
            <a:noFill/>
            <a:ln w="114300" cap="flat">
              <a:solidFill>
                <a:srgbClr val="F6C64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6" name="Straight Arrow Connector 17"/>
            <p:cNvSpPr/>
            <p:nvPr/>
          </p:nvSpPr>
          <p:spPr>
            <a:xfrm flipV="1">
              <a:off x="1888533" y="440735"/>
              <a:ext cx="865596" cy="865596"/>
            </a:xfrm>
            <a:prstGeom prst="line">
              <a:avLst/>
            </a:prstGeom>
            <a:noFill/>
            <a:ln w="114300" cap="flat">
              <a:solidFill>
                <a:srgbClr val="F6C64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7" name="Straight Arrow Connector 18"/>
            <p:cNvSpPr/>
            <p:nvPr/>
          </p:nvSpPr>
          <p:spPr>
            <a:xfrm>
              <a:off x="1880896" y="1852885"/>
              <a:ext cx="865596" cy="865596"/>
            </a:xfrm>
            <a:prstGeom prst="line">
              <a:avLst/>
            </a:prstGeom>
            <a:noFill/>
            <a:ln w="114300" cap="flat">
              <a:solidFill>
                <a:srgbClr val="F6C64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8" name="Straight Arrow Connector 19"/>
            <p:cNvSpPr/>
            <p:nvPr/>
          </p:nvSpPr>
          <p:spPr>
            <a:xfrm flipH="1">
              <a:off x="470133" y="1853305"/>
              <a:ext cx="865596" cy="865596"/>
            </a:xfrm>
            <a:prstGeom prst="line">
              <a:avLst/>
            </a:prstGeom>
            <a:noFill/>
            <a:ln w="114300" cap="flat">
              <a:solidFill>
                <a:srgbClr val="F6C64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49" name="Straight Arrow Connector 20"/>
            <p:cNvSpPr/>
            <p:nvPr/>
          </p:nvSpPr>
          <p:spPr>
            <a:xfrm flipH="1" flipV="1">
              <a:off x="485819" y="449871"/>
              <a:ext cx="865596" cy="865596"/>
            </a:xfrm>
            <a:prstGeom prst="line">
              <a:avLst/>
            </a:prstGeom>
            <a:noFill/>
            <a:ln w="114300" cap="flat">
              <a:solidFill>
                <a:srgbClr val="F6C64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0" name="Straight Arrow Connector 21"/>
            <p:cNvSpPr/>
            <p:nvPr/>
          </p:nvSpPr>
          <p:spPr>
            <a:xfrm>
              <a:off x="1997949" y="1584621"/>
              <a:ext cx="1224137" cy="1"/>
            </a:xfrm>
            <a:prstGeom prst="line">
              <a:avLst/>
            </a:prstGeom>
            <a:noFill/>
            <a:ln w="114300" cap="flat">
              <a:solidFill>
                <a:srgbClr val="F6C64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1" name="Straight Arrow Connector 22"/>
            <p:cNvSpPr/>
            <p:nvPr/>
          </p:nvSpPr>
          <p:spPr>
            <a:xfrm flipH="1" flipV="1">
              <a:off x="0" y="1583541"/>
              <a:ext cx="1224137" cy="1"/>
            </a:xfrm>
            <a:prstGeom prst="line">
              <a:avLst/>
            </a:prstGeom>
            <a:noFill/>
            <a:ln w="114300" cap="flat">
              <a:solidFill>
                <a:srgbClr val="F6C64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52" name="Straight Arrow Connector 23"/>
            <p:cNvSpPr/>
            <p:nvPr/>
          </p:nvSpPr>
          <p:spPr>
            <a:xfrm flipH="1">
              <a:off x="1610952" y="1971623"/>
              <a:ext cx="1" cy="1224137"/>
            </a:xfrm>
            <a:prstGeom prst="line">
              <a:avLst/>
            </a:prstGeom>
            <a:noFill/>
            <a:ln w="114300" cap="flat">
              <a:solidFill>
                <a:srgbClr val="F6C646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54" name="Oval 15"/>
          <p:cNvSpPr/>
          <p:nvPr/>
        </p:nvSpPr>
        <p:spPr>
          <a:xfrm>
            <a:off x="4014158" y="3231301"/>
            <a:ext cx="1115459" cy="1115459"/>
          </a:xfrm>
          <a:prstGeom prst="ellipse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FFC40E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5" name="Oval 5"/>
          <p:cNvSpPr/>
          <p:nvPr/>
        </p:nvSpPr>
        <p:spPr>
          <a:xfrm>
            <a:off x="4302311" y="1601753"/>
            <a:ext cx="540047" cy="540047"/>
          </a:xfrm>
          <a:prstGeom prst="ellipse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FFC40E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" name="Oval 6"/>
          <p:cNvSpPr/>
          <p:nvPr/>
        </p:nvSpPr>
        <p:spPr>
          <a:xfrm>
            <a:off x="5697537" y="2213593"/>
            <a:ext cx="540047" cy="540047"/>
          </a:xfrm>
          <a:prstGeom prst="ellipse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FFC40E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7" name="Oval 7"/>
          <p:cNvSpPr/>
          <p:nvPr/>
        </p:nvSpPr>
        <p:spPr>
          <a:xfrm>
            <a:off x="6228184" y="3510193"/>
            <a:ext cx="540047" cy="540047"/>
          </a:xfrm>
          <a:prstGeom prst="ellipse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FFC40E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8" name="Oval 8"/>
          <p:cNvSpPr/>
          <p:nvPr/>
        </p:nvSpPr>
        <p:spPr>
          <a:xfrm>
            <a:off x="5697296" y="4851272"/>
            <a:ext cx="540047" cy="540047"/>
          </a:xfrm>
          <a:prstGeom prst="ellipse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FFC40E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9" name="Oval 9"/>
          <p:cNvSpPr/>
          <p:nvPr/>
        </p:nvSpPr>
        <p:spPr>
          <a:xfrm>
            <a:off x="4302311" y="5436280"/>
            <a:ext cx="540047" cy="540047"/>
          </a:xfrm>
          <a:prstGeom prst="ellipse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FFC40E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" name="Oval 10"/>
          <p:cNvSpPr/>
          <p:nvPr/>
        </p:nvSpPr>
        <p:spPr>
          <a:xfrm>
            <a:off x="2934160" y="4851272"/>
            <a:ext cx="540047" cy="540047"/>
          </a:xfrm>
          <a:prstGeom prst="ellipse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FFC40E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1" name="Oval 13"/>
          <p:cNvSpPr/>
          <p:nvPr/>
        </p:nvSpPr>
        <p:spPr>
          <a:xfrm>
            <a:off x="2402815" y="3518896"/>
            <a:ext cx="540047" cy="540047"/>
          </a:xfrm>
          <a:prstGeom prst="ellipse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FFC40E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2" name="Oval 14"/>
          <p:cNvSpPr/>
          <p:nvPr/>
        </p:nvSpPr>
        <p:spPr>
          <a:xfrm>
            <a:off x="2933704" y="2195920"/>
            <a:ext cx="540047" cy="540047"/>
          </a:xfrm>
          <a:prstGeom prst="ellipse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FFC40E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0"/>
                            </p:stCondLst>
                            <p:childTnLst>
                              <p:par>
                                <p:cTn id="40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5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50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" grpId="5"/>
      <p:bldP build="whole" bldLvl="1" animBg="1" rev="0" advAuto="0" spid="61" grpId="9"/>
      <p:bldP build="whole" bldLvl="1" animBg="1" rev="0" advAuto="0" spid="55" grpId="3"/>
      <p:bldP build="whole" bldLvl="1" animBg="1" rev="0" advAuto="0" spid="58" grpId="6"/>
      <p:bldP build="whole" bldLvl="1" animBg="1" rev="0" advAuto="0" spid="60" grpId="8"/>
      <p:bldP build="whole" bldLvl="1" animBg="1" rev="0" advAuto="0" spid="53" grpId="2"/>
      <p:bldP build="whole" bldLvl="1" animBg="1" rev="0" advAuto="0" spid="62" grpId="10"/>
      <p:bldP build="whole" bldLvl="1" animBg="1" rev="0" advAuto="0" spid="59" grpId="7"/>
      <p:bldP build="whole" bldLvl="1" animBg="1" rev="0" advAuto="0" spid="54" grpId="1"/>
      <p:bldP build="whole" bldLvl="1" animBg="1" rev="0" advAuto="0" spid="43" grpId="11"/>
      <p:bldP build="whole" bldLvl="1" animBg="1" rev="0" advAuto="0" spid="56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-64809" y="1403258"/>
            <a:ext cx="9273618" cy="4866470"/>
          </a:xfrm>
          <a:prstGeom prst="rect">
            <a:avLst/>
          </a:prstGeom>
          <a:solidFill>
            <a:srgbClr val="6C7184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7" name="Rectangle 9"/>
          <p:cNvSpPr txBox="1"/>
          <p:nvPr/>
        </p:nvSpPr>
        <p:spPr>
          <a:xfrm>
            <a:off x="3681252" y="4376589"/>
            <a:ext cx="38358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68" name="Rectangle 10"/>
          <p:cNvSpPr txBox="1"/>
          <p:nvPr/>
        </p:nvSpPr>
        <p:spPr>
          <a:xfrm>
            <a:off x="5132247" y="4376589"/>
            <a:ext cx="35124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69" name="Rectangle 11"/>
          <p:cNvSpPr txBox="1"/>
          <p:nvPr/>
        </p:nvSpPr>
        <p:spPr>
          <a:xfrm>
            <a:off x="3689418" y="2902662"/>
            <a:ext cx="34328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70" name="Rectangle 12"/>
          <p:cNvSpPr txBox="1"/>
          <p:nvPr/>
        </p:nvSpPr>
        <p:spPr>
          <a:xfrm>
            <a:off x="5129524" y="2902662"/>
            <a:ext cx="38937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71" name="Rectangle 2"/>
          <p:cNvSpPr txBox="1"/>
          <p:nvPr/>
        </p:nvSpPr>
        <p:spPr>
          <a:xfrm>
            <a:off x="3774528" y="5613949"/>
            <a:ext cx="159337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 sz="24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I don</a:t>
            </a:r>
            <a:r>
              <a:t>’</a:t>
            </a:r>
            <a:r>
              <a:t>t lead</a:t>
            </a:r>
          </a:p>
        </p:txBody>
      </p:sp>
      <p:sp>
        <p:nvSpPr>
          <p:cNvPr id="72" name="Rectangle 3"/>
          <p:cNvSpPr txBox="1"/>
          <p:nvPr/>
        </p:nvSpPr>
        <p:spPr>
          <a:xfrm>
            <a:off x="4147842" y="1574469"/>
            <a:ext cx="120391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 lead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Rectangle 6"/>
          <p:cNvSpPr txBox="1"/>
          <p:nvPr/>
        </p:nvSpPr>
        <p:spPr>
          <a:xfrm>
            <a:off x="345580" y="3516661"/>
            <a:ext cx="22518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 don’t empower</a:t>
            </a:r>
          </a:p>
        </p:txBody>
      </p:sp>
      <p:sp>
        <p:nvSpPr>
          <p:cNvPr id="74" name="Rectangle 7"/>
          <p:cNvSpPr txBox="1"/>
          <p:nvPr/>
        </p:nvSpPr>
        <p:spPr>
          <a:xfrm>
            <a:off x="6681655" y="3707161"/>
            <a:ext cx="151895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 empower</a:t>
            </a:r>
          </a:p>
        </p:txBody>
      </p:sp>
      <p:sp>
        <p:nvSpPr>
          <p:cNvPr id="75" name="Rectangle 17"/>
          <p:cNvSpPr txBox="1"/>
          <p:nvPr/>
        </p:nvSpPr>
        <p:spPr>
          <a:xfrm>
            <a:off x="726562" y="270029"/>
            <a:ext cx="8066467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3000">
                <a:solidFill>
                  <a:srgbClr val="000000"/>
                </a:solidFill>
              </a:defRPr>
            </a:lvl1pPr>
          </a:lstStyle>
          <a:p>
            <a:pPr/>
            <a:r>
              <a:t>Empowering—or only powerful?</a:t>
            </a:r>
          </a:p>
        </p:txBody>
      </p:sp>
      <p:pic>
        <p:nvPicPr>
          <p:cNvPr id="76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2833059" y="3488948"/>
            <a:ext cx="3474771" cy="563426"/>
          </a:xfrm>
          <a:prstGeom prst="rect">
            <a:avLst/>
          </a:prstGeom>
        </p:spPr>
      </p:pic>
      <p:pic>
        <p:nvPicPr>
          <p:cNvPr id="78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7965" y="3608043"/>
            <a:ext cx="3474770" cy="563426"/>
          </a:xfrm>
          <a:prstGeom prst="rect">
            <a:avLst/>
          </a:prstGeom>
        </p:spPr>
      </p:pic>
      <p:sp>
        <p:nvSpPr>
          <p:cNvPr id="80" name="Rectangle 9"/>
          <p:cNvSpPr txBox="1"/>
          <p:nvPr/>
        </p:nvSpPr>
        <p:spPr>
          <a:xfrm>
            <a:off x="3681252" y="4376589"/>
            <a:ext cx="38358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solidFill>
                  <a:srgbClr val="F6C646"/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81" name="Rectangle 7"/>
          <p:cNvSpPr txBox="1"/>
          <p:nvPr/>
        </p:nvSpPr>
        <p:spPr>
          <a:xfrm>
            <a:off x="6681655" y="3707161"/>
            <a:ext cx="151895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rgbClr val="A7A9A9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 empower</a:t>
            </a:r>
          </a:p>
        </p:txBody>
      </p:sp>
      <p:sp>
        <p:nvSpPr>
          <p:cNvPr id="82" name="Rectangle 3"/>
          <p:cNvSpPr txBox="1"/>
          <p:nvPr/>
        </p:nvSpPr>
        <p:spPr>
          <a:xfrm>
            <a:off x="4147842" y="1574469"/>
            <a:ext cx="120391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rgbClr val="A7A9A9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 lead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Rectangle 10"/>
          <p:cNvSpPr txBox="1"/>
          <p:nvPr/>
        </p:nvSpPr>
        <p:spPr>
          <a:xfrm>
            <a:off x="5132247" y="4376589"/>
            <a:ext cx="35124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solidFill>
                  <a:schemeClr val="accent4">
                    <a:lumOff val="28000"/>
                  </a:schemeClr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84" name="Rectangle 11"/>
          <p:cNvSpPr txBox="1"/>
          <p:nvPr/>
        </p:nvSpPr>
        <p:spPr>
          <a:xfrm>
            <a:off x="3689418" y="2902662"/>
            <a:ext cx="34328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solidFill>
                  <a:schemeClr val="accent4">
                    <a:lumOff val="28000"/>
                  </a:schemeClr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85" name="Rectangle 12"/>
          <p:cNvSpPr txBox="1"/>
          <p:nvPr/>
        </p:nvSpPr>
        <p:spPr>
          <a:xfrm>
            <a:off x="5129524" y="2902662"/>
            <a:ext cx="38937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solidFill>
                  <a:schemeClr val="accent4">
                    <a:lumOff val="28000"/>
                  </a:schemeClr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86" name="Rectangle 2"/>
          <p:cNvSpPr txBox="1"/>
          <p:nvPr/>
        </p:nvSpPr>
        <p:spPr>
          <a:xfrm>
            <a:off x="3774528" y="5613949"/>
            <a:ext cx="159337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 don’t lead</a:t>
            </a:r>
          </a:p>
        </p:txBody>
      </p:sp>
      <p:sp>
        <p:nvSpPr>
          <p:cNvPr id="87" name="Rectangle 6"/>
          <p:cNvSpPr txBox="1"/>
          <p:nvPr/>
        </p:nvSpPr>
        <p:spPr>
          <a:xfrm>
            <a:off x="345580" y="3516661"/>
            <a:ext cx="22518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 don’t empower</a:t>
            </a:r>
          </a:p>
        </p:txBody>
      </p:sp>
      <p:sp>
        <p:nvSpPr>
          <p:cNvPr id="88" name="Rectangle 10"/>
          <p:cNvSpPr txBox="1"/>
          <p:nvPr/>
        </p:nvSpPr>
        <p:spPr>
          <a:xfrm>
            <a:off x="5132247" y="4376589"/>
            <a:ext cx="35124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solidFill>
                  <a:srgbClr val="F6C646"/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89" name="Rectangle 9"/>
          <p:cNvSpPr txBox="1"/>
          <p:nvPr/>
        </p:nvSpPr>
        <p:spPr>
          <a:xfrm>
            <a:off x="3681252" y="4376589"/>
            <a:ext cx="38358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solidFill>
                  <a:schemeClr val="accent4">
                    <a:lumOff val="28000"/>
                  </a:schemeClr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90" name="Rectangle 6"/>
          <p:cNvSpPr txBox="1"/>
          <p:nvPr/>
        </p:nvSpPr>
        <p:spPr>
          <a:xfrm>
            <a:off x="345580" y="3516661"/>
            <a:ext cx="22518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A7A9A9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 don’t empower</a:t>
            </a:r>
          </a:p>
        </p:txBody>
      </p:sp>
      <p:sp>
        <p:nvSpPr>
          <p:cNvPr id="91" name="Rectangle 7"/>
          <p:cNvSpPr txBox="1"/>
          <p:nvPr/>
        </p:nvSpPr>
        <p:spPr>
          <a:xfrm>
            <a:off x="6681655" y="3707161"/>
            <a:ext cx="151895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 empower</a:t>
            </a:r>
          </a:p>
        </p:txBody>
      </p:sp>
      <p:sp>
        <p:nvSpPr>
          <p:cNvPr id="92" name="Rectangle 10"/>
          <p:cNvSpPr txBox="1"/>
          <p:nvPr/>
        </p:nvSpPr>
        <p:spPr>
          <a:xfrm>
            <a:off x="5132247" y="4376589"/>
            <a:ext cx="35124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solidFill>
                  <a:schemeClr val="accent4">
                    <a:lumOff val="28000"/>
                  </a:schemeClr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93" name="Rectangle 2"/>
          <p:cNvSpPr txBox="1"/>
          <p:nvPr/>
        </p:nvSpPr>
        <p:spPr>
          <a:xfrm>
            <a:off x="3774528" y="5613949"/>
            <a:ext cx="159337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rgbClr val="A7A9A9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 don’t lead</a:t>
            </a:r>
          </a:p>
        </p:txBody>
      </p:sp>
      <p:sp>
        <p:nvSpPr>
          <p:cNvPr id="94" name="Rectangle 7"/>
          <p:cNvSpPr txBox="1"/>
          <p:nvPr/>
        </p:nvSpPr>
        <p:spPr>
          <a:xfrm>
            <a:off x="6681655" y="3707161"/>
            <a:ext cx="151895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rgbClr val="A7A9A9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 empower</a:t>
            </a:r>
          </a:p>
        </p:txBody>
      </p:sp>
      <p:sp>
        <p:nvSpPr>
          <p:cNvPr id="95" name="Rectangle 11"/>
          <p:cNvSpPr txBox="1"/>
          <p:nvPr/>
        </p:nvSpPr>
        <p:spPr>
          <a:xfrm>
            <a:off x="3689418" y="2902662"/>
            <a:ext cx="34328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solidFill>
                  <a:srgbClr val="F6C646"/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96" name="Rectangle 3"/>
          <p:cNvSpPr txBox="1"/>
          <p:nvPr/>
        </p:nvSpPr>
        <p:spPr>
          <a:xfrm>
            <a:off x="4147842" y="1574469"/>
            <a:ext cx="120391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rgbClr val="F6C646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 lead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" name="Rectangle 12"/>
          <p:cNvSpPr txBox="1"/>
          <p:nvPr/>
        </p:nvSpPr>
        <p:spPr>
          <a:xfrm>
            <a:off x="5129524" y="2902662"/>
            <a:ext cx="38937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800">
                <a:solidFill>
                  <a:srgbClr val="F6C646"/>
                </a:solidFill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98" name="Rectangle 6"/>
          <p:cNvSpPr txBox="1"/>
          <p:nvPr/>
        </p:nvSpPr>
        <p:spPr>
          <a:xfrm>
            <a:off x="345580" y="3516661"/>
            <a:ext cx="22518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2400">
                <a:solidFill>
                  <a:srgbClr val="A7A9A9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I don’t empower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50"/>
                            </p:stCondLst>
                            <p:childTnLst>
                              <p:par>
                                <p:cTn id="31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Class="entr" nodeType="after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Class="entr" nodeType="after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4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8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ntr" nodeType="click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Class="entr" nodeType="afterEffect" presetSubtype="32" presetID="23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Class="entr" nodeType="after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6" dur="1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Class="entr" nodeType="click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5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Class="entr" nodeType="afterEffect" presetID="10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9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"/>
                            </p:stCondLst>
                            <p:childTnLst>
                              <p:par>
                                <p:cTn id="121" presetClass="entr" nodeType="afterEffect" presetSubtype="32" presetID="23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Class="exit" nodeType="after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7" dur="1000" fill="hold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Class="entr" nodeType="after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2" dur="1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Class="entr" nodeType="clickEffect" presetSubtype="32" presetID="23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Class="exit" nodeType="after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1" dur="1000" fill="hold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Class="exit" nodeType="afterEffect" presetID="10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45" dur="1000" fill="hold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Class="entr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" grpId="20"/>
      <p:bldP build="whole" bldLvl="1" animBg="1" rev="0" advAuto="0" spid="93" grpId="25"/>
      <p:bldP build="whole" bldLvl="1" animBg="1" rev="0" advAuto="0" spid="86" grpId="18"/>
      <p:bldP build="whole" bldLvl="1" animBg="1" rev="0" advAuto="0" spid="66" grpId="1"/>
      <p:bldP build="whole" bldLvl="1" animBg="1" rev="0" advAuto="0" spid="71" grpId="2"/>
      <p:bldP build="whole" bldLvl="1" animBg="1" rev="0" advAuto="0" spid="95" grpId="27"/>
      <p:bldP build="whole" bldLvl="1" animBg="1" rev="0" advAuto="0" spid="94" grpId="26"/>
      <p:bldP build="whole" bldLvl="1" animBg="1" rev="0" advAuto="0" spid="95" grpId="31"/>
      <p:bldP build="whole" bldLvl="1" animBg="1" rev="0" advAuto="0" spid="73" grpId="5"/>
      <p:bldP build="whole" bldLvl="1" animBg="1" rev="0" advAuto="0" spid="94" grpId="32"/>
      <p:bldP build="whole" bldLvl="1" animBg="1" rev="0" advAuto="0" spid="74" grpId="7"/>
      <p:bldP build="whole" bldLvl="1" animBg="1" rev="0" advAuto="0" spid="90" grpId="21"/>
      <p:bldP build="whole" bldLvl="1" animBg="1" rev="0" advAuto="0" spid="82" grpId="14"/>
      <p:bldP build="whole" bldLvl="1" animBg="1" rev="0" advAuto="0" spid="85" grpId="17"/>
      <p:bldP build="whole" bldLvl="1" animBg="1" rev="0" advAuto="0" spid="90" grpId="28"/>
      <p:bldP build="whole" bldLvl="1" animBg="1" rev="0" advAuto="0" spid="70" grpId="11"/>
      <p:bldP build="whole" bldLvl="1" animBg="1" rev="0" advAuto="0" spid="92" grpId="24"/>
      <p:bldP build="whole" bldLvl="1" animBg="1" rev="0" advAuto="0" spid="96" grpId="29"/>
      <p:bldP build="whole" bldLvl="1" animBg="1" rev="0" advAuto="0" spid="69" grpId="10"/>
      <p:bldP build="whole" bldLvl="1" animBg="1" rev="0" advAuto="0" spid="91" grpId="23"/>
      <p:bldP build="whole" bldLvl="1" animBg="1" rev="0" advAuto="0" spid="81" grpId="13"/>
      <p:bldP build="whole" bldLvl="1" animBg="1" rev="0" advAuto="0" spid="98" grpId="33"/>
      <p:bldP build="whole" bldLvl="1" animBg="1" rev="0" advAuto="0" spid="88" grpId="22"/>
      <p:bldP build="whole" bldLvl="1" animBg="1" rev="0" advAuto="0" spid="84" grpId="16"/>
      <p:bldP build="whole" bldLvl="1" animBg="1" rev="0" advAuto="0" spid="87" grpId="19"/>
      <p:bldP build="whole" bldLvl="1" animBg="1" rev="0" advAuto="0" spid="80" grpId="12"/>
      <p:bldP build="whole" bldLvl="1" animBg="1" rev="0" advAuto="0" spid="67" grpId="8"/>
      <p:bldP build="whole" bldLvl="1" animBg="1" rev="0" advAuto="0" spid="83" grpId="15"/>
      <p:bldP build="whole" bldLvl="1" animBg="1" rev="0" advAuto="0" spid="78" grpId="6"/>
      <p:bldP build="whole" bldLvl="1" animBg="1" rev="0" advAuto="0" spid="76" grpId="3"/>
      <p:bldP build="whole" bldLvl="1" animBg="1" rev="0" advAuto="0" spid="97" grpId="30"/>
      <p:bldP build="whole" bldLvl="1" animBg="1" rev="0" advAuto="0" spid="68" grpId="9"/>
      <p:bldP build="whole" bldLvl="1" animBg="1" rev="0" advAuto="0" spid="72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"/>
          <p:cNvSpPr/>
          <p:nvPr/>
        </p:nvSpPr>
        <p:spPr>
          <a:xfrm>
            <a:off x="-24486" y="1560569"/>
            <a:ext cx="9192972" cy="4671571"/>
          </a:xfrm>
          <a:prstGeom prst="rect">
            <a:avLst/>
          </a:prstGeom>
          <a:solidFill>
            <a:srgbClr val="F6C646">
              <a:alpha val="54871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03" name="Rectangle"/>
          <p:cNvSpPr/>
          <p:nvPr/>
        </p:nvSpPr>
        <p:spPr>
          <a:xfrm>
            <a:off x="-24486" y="1560569"/>
            <a:ext cx="4759046" cy="4671571"/>
          </a:xfrm>
          <a:prstGeom prst="rect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04" name="Title 2"/>
          <p:cNvSpPr txBox="1"/>
          <p:nvPr>
            <p:ph type="ctrTitle"/>
          </p:nvPr>
        </p:nvSpPr>
        <p:spPr>
          <a:xfrm>
            <a:off x="540178" y="437073"/>
            <a:ext cx="8078925" cy="1089026"/>
          </a:xfrm>
          <a:prstGeom prst="rect">
            <a:avLst/>
          </a:prstGeom>
        </p:spPr>
        <p:txBody>
          <a:bodyPr/>
          <a:lstStyle/>
          <a:p>
            <a:pPr/>
            <a:r>
              <a:t>A radical change of perspective</a:t>
            </a:r>
          </a:p>
        </p:txBody>
      </p:sp>
      <p:sp>
        <p:nvSpPr>
          <p:cNvPr id="105" name="Text Box 21"/>
          <p:cNvSpPr txBox="1"/>
          <p:nvPr/>
        </p:nvSpPr>
        <p:spPr>
          <a:xfrm>
            <a:off x="1642472" y="2427091"/>
            <a:ext cx="2780886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300"/>
              </a:spcBef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Measures to achieve a result</a:t>
            </a:r>
          </a:p>
        </p:txBody>
      </p:sp>
      <p:sp>
        <p:nvSpPr>
          <p:cNvPr id="106" name="WordArt 22"/>
          <p:cNvSpPr txBox="1"/>
          <p:nvPr/>
        </p:nvSpPr>
        <p:spPr>
          <a:xfrm>
            <a:off x="357951" y="3100446"/>
            <a:ext cx="1440161" cy="1591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90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07" name="Text Box 24"/>
          <p:cNvSpPr txBox="1"/>
          <p:nvPr/>
        </p:nvSpPr>
        <p:spPr>
          <a:xfrm>
            <a:off x="1642472" y="3528019"/>
            <a:ext cx="3020185" cy="120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40631" indent="-240631">
              <a:lnSpc>
                <a:spcPct val="140000"/>
              </a:lnSpc>
              <a:buSzPct val="100000"/>
              <a:buChar char="•"/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money (amount)</a:t>
            </a:r>
          </a:p>
          <a:p>
            <a:pPr marL="240631" indent="-240631">
              <a:lnSpc>
                <a:spcPct val="140000"/>
              </a:lnSpc>
              <a:buSzPct val="100000"/>
              <a:buChar char="•"/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workers (number)</a:t>
            </a:r>
          </a:p>
          <a:p>
            <a:pPr marL="240631" indent="-240631">
              <a:lnSpc>
                <a:spcPct val="140000"/>
              </a:lnSpc>
              <a:buSzPct val="100000"/>
              <a:buChar char="•"/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pPr>
            <a:r>
              <a:t>infrastructure (size)</a:t>
            </a:r>
          </a:p>
        </p:txBody>
      </p:sp>
      <p:sp>
        <p:nvSpPr>
          <p:cNvPr id="108" name="Text Box 21"/>
          <p:cNvSpPr txBox="1"/>
          <p:nvPr/>
        </p:nvSpPr>
        <p:spPr>
          <a:xfrm>
            <a:off x="6055610" y="2460489"/>
            <a:ext cx="302018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300"/>
              </a:spcBef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Results</a:t>
            </a:r>
          </a:p>
        </p:txBody>
      </p:sp>
      <p:sp>
        <p:nvSpPr>
          <p:cNvPr id="109" name="WordArt 22"/>
          <p:cNvSpPr txBox="1"/>
          <p:nvPr/>
        </p:nvSpPr>
        <p:spPr>
          <a:xfrm>
            <a:off x="4962284" y="3100446"/>
            <a:ext cx="1224137" cy="1591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z="9000">
                <a:latin typeface="Mulish ExtraLight Black"/>
                <a:ea typeface="Mulish ExtraLight Black"/>
                <a:cs typeface="Mulish ExtraLight Black"/>
                <a:sym typeface="Mulish ExtraLight Black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10" name="Text Box 24"/>
          <p:cNvSpPr txBox="1"/>
          <p:nvPr/>
        </p:nvSpPr>
        <p:spPr>
          <a:xfrm>
            <a:off x="6055610" y="3412484"/>
            <a:ext cx="2378737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Mature people who have discovered and live out their own visions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nodeType="with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Class="entr" nodeType="after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Class="entr" nodeType="with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0" grpId="8"/>
      <p:bldP build="whole" bldLvl="1" animBg="1" rev="0" advAuto="0" spid="105" grpId="3"/>
      <p:bldP build="p" bldLvl="5" animBg="1" rev="0" advAuto="0" spid="107" grpId="4"/>
      <p:bldP build="whole" bldLvl="1" animBg="1" rev="0" advAuto="0" spid="103" grpId="1"/>
      <p:bldP build="whole" bldLvl="1" animBg="1" rev="0" advAuto="0" spid="108" grpId="7"/>
      <p:bldP build="whole" bldLvl="1" animBg="1" rev="0" advAuto="0" spid="106" grpId="2"/>
      <p:bldP build="whole" bldLvl="1" animBg="1" rev="0" advAuto="0" spid="102" grpId="5"/>
      <p:bldP build="whole" bldLvl="1" animBg="1" rev="0" advAuto="0" spid="109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5188" r="0" b="5188"/>
          <a:stretch>
            <a:fillRect/>
          </a:stretch>
        </p:blipFill>
        <p:spPr>
          <a:xfrm>
            <a:off x="2080224" y="1758812"/>
            <a:ext cx="4916847" cy="4916844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le 2"/>
          <p:cNvSpPr txBox="1"/>
          <p:nvPr>
            <p:ph type="ctrTitle"/>
          </p:nvPr>
        </p:nvSpPr>
        <p:spPr>
          <a:xfrm>
            <a:off x="383454" y="159796"/>
            <a:ext cx="8508947" cy="1089026"/>
          </a:xfrm>
          <a:prstGeom prst="rect">
            <a:avLst/>
          </a:prstGeom>
        </p:spPr>
        <p:txBody>
          <a:bodyPr/>
          <a:lstStyle/>
          <a:p>
            <a:pPr/>
            <a:r>
              <a:t>The three dimensions of leadership</a:t>
            </a:r>
          </a:p>
        </p:txBody>
      </p:sp>
      <p:sp>
        <p:nvSpPr>
          <p:cNvPr id="116" name="Rectangle 6"/>
          <p:cNvSpPr txBox="1"/>
          <p:nvPr/>
        </p:nvSpPr>
        <p:spPr>
          <a:xfrm>
            <a:off x="633067" y="5424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ExtraBold"/>
                <a:ea typeface="Mulish ExtraLight ExtraBold"/>
                <a:cs typeface="Mulish ExtraLight ExtraBold"/>
                <a:sym typeface="Mulish ExtraLight ExtraBold"/>
              </a:defRPr>
            </a:lvl1pPr>
          </a:lstStyle>
          <a:p>
            <a:pPr/>
            <a:r>
              <a:t>Permit mistakes</a:t>
            </a:r>
          </a:p>
        </p:txBody>
      </p:sp>
      <p:sp>
        <p:nvSpPr>
          <p:cNvPr id="117" name="Rectangle 5"/>
          <p:cNvSpPr txBox="1"/>
          <p:nvPr/>
        </p:nvSpPr>
        <p:spPr>
          <a:xfrm>
            <a:off x="3585560" y="16771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ExtraBold"/>
                <a:ea typeface="Mulish ExtraLight ExtraBold"/>
                <a:cs typeface="Mulish ExtraLight ExtraBold"/>
                <a:sym typeface="Mulish ExtraLight ExtraBold"/>
              </a:defRPr>
            </a:lvl1pPr>
          </a:lstStyle>
          <a:p>
            <a:pPr/>
            <a:r>
              <a:t>Teach the principles</a:t>
            </a:r>
          </a:p>
        </p:txBody>
      </p:sp>
      <p:sp>
        <p:nvSpPr>
          <p:cNvPr id="118" name="Rectangle 4"/>
          <p:cNvSpPr txBox="1"/>
          <p:nvPr/>
        </p:nvSpPr>
        <p:spPr>
          <a:xfrm rot="21600000">
            <a:off x="6751612" y="5487723"/>
            <a:ext cx="2375551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ExtraBold"/>
                <a:ea typeface="Mulish ExtraLight ExtraBold"/>
                <a:cs typeface="Mulish ExtraLight ExtraBold"/>
                <a:sym typeface="Mulish ExtraLight ExtraBold"/>
              </a:defRPr>
            </a:lvl1pPr>
          </a:lstStyle>
          <a:p>
            <a:pPr/>
            <a:r>
              <a:t>Focus on strengths</a:t>
            </a:r>
          </a:p>
        </p:txBody>
      </p:sp>
      <p:sp>
        <p:nvSpPr>
          <p:cNvPr id="119" name="explanation"/>
          <p:cNvSpPr txBox="1"/>
          <p:nvPr/>
        </p:nvSpPr>
        <p:spPr>
          <a:xfrm>
            <a:off x="3514826" y="1208484"/>
            <a:ext cx="2114348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i="1" sz="2800">
                <a:solidFill>
                  <a:srgbClr val="568E48"/>
                </a:solidFill>
              </a:defRPr>
            </a:lvl1pPr>
          </a:lstStyle>
          <a:p>
            <a:pPr/>
            <a:r>
              <a:t>explanation</a:t>
            </a:r>
          </a:p>
        </p:txBody>
      </p:sp>
      <p:sp>
        <p:nvSpPr>
          <p:cNvPr id="120" name="motivation"/>
          <p:cNvSpPr txBox="1"/>
          <p:nvPr/>
        </p:nvSpPr>
        <p:spPr>
          <a:xfrm>
            <a:off x="6702346" y="5029325"/>
            <a:ext cx="1923035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2200"/>
              </a:spcBef>
              <a:defRPr i="1" sz="2800">
                <a:solidFill>
                  <a:srgbClr val="A7504D"/>
                </a:solidFill>
              </a:defRPr>
            </a:lvl1pPr>
          </a:lstStyle>
          <a:p>
            <a:pPr/>
            <a:r>
              <a:t>motivation</a:t>
            </a:r>
          </a:p>
        </p:txBody>
      </p:sp>
      <p:sp>
        <p:nvSpPr>
          <p:cNvPr id="121" name="liberation"/>
          <p:cNvSpPr txBox="1"/>
          <p:nvPr/>
        </p:nvSpPr>
        <p:spPr>
          <a:xfrm>
            <a:off x="567758" y="5029325"/>
            <a:ext cx="1716076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i="1" sz="2800">
                <a:solidFill>
                  <a:srgbClr val="3E5E87"/>
                </a:solidFill>
              </a:defRPr>
            </a:lvl1pPr>
          </a:lstStyle>
          <a:p>
            <a:pPr/>
            <a:r>
              <a:t>liberation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  <p:bldP build="whole" bldLvl="1" animBg="1" rev="0" advAuto="0" spid="117" grpId="4"/>
      <p:bldP build="whole" bldLvl="1" animBg="1" rev="0" advAuto="0" spid="116" grpId="6"/>
      <p:bldP build="whole" bldLvl="1" animBg="1" rev="0" advAuto="0" spid="121" grpId="3"/>
      <p:bldP build="whole" bldLvl="1" animBg="1" rev="0" advAuto="0" spid="120" grpId="2"/>
      <p:bldP build="whole" bldLvl="1" animBg="1" rev="0" advAuto="0" spid="118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2"/>
          <p:cNvSpPr txBox="1"/>
          <p:nvPr>
            <p:ph type="ctrTitle"/>
          </p:nvPr>
        </p:nvSpPr>
        <p:spPr>
          <a:xfrm>
            <a:off x="793280" y="250470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Three misdirected roles</a:t>
            </a:r>
          </a:p>
        </p:txBody>
      </p:sp>
      <p:pic>
        <p:nvPicPr>
          <p:cNvPr id="126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5188" r="0" b="5188"/>
          <a:stretch>
            <a:fillRect/>
          </a:stretch>
        </p:blipFill>
        <p:spPr>
          <a:xfrm>
            <a:off x="2080224" y="1758812"/>
            <a:ext cx="4916847" cy="491684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Rectangle 6"/>
          <p:cNvSpPr txBox="1"/>
          <p:nvPr/>
        </p:nvSpPr>
        <p:spPr>
          <a:xfrm>
            <a:off x="721967" y="5424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misdirected role</a:t>
            </a:r>
          </a:p>
        </p:txBody>
      </p:sp>
      <p:sp>
        <p:nvSpPr>
          <p:cNvPr id="128" name="Rectangle 5"/>
          <p:cNvSpPr txBox="1"/>
          <p:nvPr/>
        </p:nvSpPr>
        <p:spPr>
          <a:xfrm>
            <a:off x="4030060" y="16898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misdirected role</a:t>
            </a:r>
          </a:p>
        </p:txBody>
      </p:sp>
      <p:sp>
        <p:nvSpPr>
          <p:cNvPr id="129" name="Rectangle 4"/>
          <p:cNvSpPr txBox="1"/>
          <p:nvPr/>
        </p:nvSpPr>
        <p:spPr>
          <a:xfrm rot="21600000">
            <a:off x="6751612" y="5487723"/>
            <a:ext cx="2375551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misdirected role</a:t>
            </a:r>
          </a:p>
        </p:txBody>
      </p:sp>
      <p:sp>
        <p:nvSpPr>
          <p:cNvPr id="130" name="expert"/>
          <p:cNvSpPr txBox="1"/>
          <p:nvPr/>
        </p:nvSpPr>
        <p:spPr>
          <a:xfrm>
            <a:off x="3975506" y="1221184"/>
            <a:ext cx="1192988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i="1" sz="2800">
                <a:solidFill>
                  <a:srgbClr val="568E48"/>
                </a:solidFill>
              </a:defRPr>
            </a:lvl1pPr>
          </a:lstStyle>
          <a:p>
            <a:pPr/>
            <a:r>
              <a:t>expert</a:t>
            </a:r>
          </a:p>
        </p:txBody>
      </p:sp>
      <p:sp>
        <p:nvSpPr>
          <p:cNvPr id="131" name="driver"/>
          <p:cNvSpPr txBox="1"/>
          <p:nvPr/>
        </p:nvSpPr>
        <p:spPr>
          <a:xfrm>
            <a:off x="6702346" y="5029325"/>
            <a:ext cx="1081686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2200"/>
              </a:spcBef>
              <a:defRPr i="1" sz="2800">
                <a:solidFill>
                  <a:srgbClr val="A7504D"/>
                </a:solidFill>
              </a:defRPr>
            </a:lvl1pPr>
          </a:lstStyle>
          <a:p>
            <a:pPr/>
            <a:r>
              <a:t>driver</a:t>
            </a:r>
          </a:p>
        </p:txBody>
      </p:sp>
      <p:sp>
        <p:nvSpPr>
          <p:cNvPr id="132" name="comrade"/>
          <p:cNvSpPr txBox="1"/>
          <p:nvPr/>
        </p:nvSpPr>
        <p:spPr>
          <a:xfrm>
            <a:off x="659300" y="5029325"/>
            <a:ext cx="1583792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i="1" sz="2800">
                <a:solidFill>
                  <a:srgbClr val="3E5E87"/>
                </a:solidFill>
              </a:defRPr>
            </a:lvl1pPr>
          </a:lstStyle>
          <a:p>
            <a:pPr/>
            <a:r>
              <a:t>comrade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4"/>
      <p:bldP build="whole" bldLvl="1" animBg="1" rev="0" advAuto="0" spid="127" grpId="6"/>
      <p:bldP build="whole" bldLvl="1" animBg="1" rev="0" advAuto="0" spid="131" grpId="3"/>
      <p:bldP build="whole" bldLvl="1" animBg="1" rev="0" advAuto="0" spid="130" grpId="1"/>
      <p:bldP build="whole" bldLvl="1" animBg="1" rev="0" advAuto="0" spid="128" grpId="2"/>
      <p:bldP build="whole" bldLvl="1" animBg="1" rev="0" advAuto="0" spid="132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ogo-on-light.png" descr="logo-on-light.png"/>
          <p:cNvPicPr>
            <a:picLocks noChangeAspect="1"/>
          </p:cNvPicPr>
          <p:nvPr/>
        </p:nvPicPr>
        <p:blipFill>
          <a:blip r:embed="rId3">
            <a:extLst/>
          </a:blip>
          <a:srcRect l="0" t="5188" r="0" b="5188"/>
          <a:stretch>
            <a:fillRect/>
          </a:stretch>
        </p:blipFill>
        <p:spPr>
          <a:xfrm>
            <a:off x="2080224" y="1758812"/>
            <a:ext cx="4916847" cy="491684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Circle"/>
          <p:cNvSpPr/>
          <p:nvPr/>
        </p:nvSpPr>
        <p:spPr>
          <a:xfrm>
            <a:off x="1860050" y="1319258"/>
            <a:ext cx="5238808" cy="5238808"/>
          </a:xfrm>
          <a:prstGeom prst="ellipse">
            <a:avLst/>
          </a:pr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38" name="Shape"/>
          <p:cNvSpPr/>
          <p:nvPr/>
        </p:nvSpPr>
        <p:spPr>
          <a:xfrm rot="18900000">
            <a:off x="2774891" y="3559040"/>
            <a:ext cx="5238752" cy="2621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19680" fill="norm" stroke="1" extrusionOk="0">
                <a:moveTo>
                  <a:pt x="0" y="0"/>
                </a:moveTo>
                <a:cubicBezTo>
                  <a:pt x="-2" y="5037"/>
                  <a:pt x="1052" y="10076"/>
                  <a:pt x="3162" y="13919"/>
                </a:cubicBezTo>
                <a:cubicBezTo>
                  <a:pt x="7379" y="21600"/>
                  <a:pt x="14217" y="21600"/>
                  <a:pt x="18434" y="13919"/>
                </a:cubicBezTo>
                <a:cubicBezTo>
                  <a:pt x="20544" y="10076"/>
                  <a:pt x="21598" y="5037"/>
                  <a:pt x="2159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39" name="Shape"/>
          <p:cNvSpPr/>
          <p:nvPr/>
        </p:nvSpPr>
        <p:spPr>
          <a:xfrm rot="8100000">
            <a:off x="920073" y="1716942"/>
            <a:ext cx="5238752" cy="2621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19680" fill="norm" stroke="1" extrusionOk="0">
                <a:moveTo>
                  <a:pt x="0" y="0"/>
                </a:moveTo>
                <a:cubicBezTo>
                  <a:pt x="-2" y="5037"/>
                  <a:pt x="1052" y="10076"/>
                  <a:pt x="3162" y="13919"/>
                </a:cubicBezTo>
                <a:cubicBezTo>
                  <a:pt x="7379" y="21600"/>
                  <a:pt x="14217" y="21600"/>
                  <a:pt x="18434" y="13919"/>
                </a:cubicBezTo>
                <a:cubicBezTo>
                  <a:pt x="20544" y="10076"/>
                  <a:pt x="21598" y="5037"/>
                  <a:pt x="2159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6C646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40" name="Rectangle 6"/>
          <p:cNvSpPr txBox="1"/>
          <p:nvPr/>
        </p:nvSpPr>
        <p:spPr>
          <a:xfrm>
            <a:off x="506067" y="466266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ExtraBold"/>
                <a:ea typeface="Mulish ExtraLight ExtraBold"/>
                <a:cs typeface="Mulish ExtraLight ExtraBold"/>
                <a:sym typeface="Mulish ExtraLight ExtraBold"/>
              </a:defRPr>
            </a:lvl1pPr>
          </a:lstStyle>
          <a:p>
            <a:pPr/>
            <a:r>
              <a:t>Permit mistakes</a:t>
            </a:r>
          </a:p>
        </p:txBody>
      </p:sp>
      <p:sp>
        <p:nvSpPr>
          <p:cNvPr id="141" name="Rectangle 5"/>
          <p:cNvSpPr txBox="1"/>
          <p:nvPr/>
        </p:nvSpPr>
        <p:spPr>
          <a:xfrm>
            <a:off x="3585560" y="1677143"/>
            <a:ext cx="291654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ExtraBold"/>
                <a:ea typeface="Mulish ExtraLight ExtraBold"/>
                <a:cs typeface="Mulish ExtraLight ExtraBold"/>
                <a:sym typeface="Mulish ExtraLight ExtraBold"/>
              </a:defRPr>
            </a:lvl1pPr>
          </a:lstStyle>
          <a:p>
            <a:pPr/>
            <a:r>
              <a:t>Teach the principles</a:t>
            </a:r>
          </a:p>
        </p:txBody>
      </p:sp>
      <p:sp>
        <p:nvSpPr>
          <p:cNvPr id="142" name="Rectangle 4"/>
          <p:cNvSpPr txBox="1"/>
          <p:nvPr/>
        </p:nvSpPr>
        <p:spPr>
          <a:xfrm rot="21600000">
            <a:off x="6878612" y="4725723"/>
            <a:ext cx="2375551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ExtraBold"/>
                <a:ea typeface="Mulish ExtraLight ExtraBold"/>
                <a:cs typeface="Mulish ExtraLight ExtraBold"/>
                <a:sym typeface="Mulish ExtraLight ExtraBold"/>
              </a:defRPr>
            </a:lvl1pPr>
          </a:lstStyle>
          <a:p>
            <a:pPr/>
            <a:r>
              <a:t>Focus on strengths</a:t>
            </a:r>
          </a:p>
        </p:txBody>
      </p:sp>
      <p:sp>
        <p:nvSpPr>
          <p:cNvPr id="143" name="leading wing"/>
          <p:cNvSpPr txBox="1"/>
          <p:nvPr/>
        </p:nvSpPr>
        <p:spPr>
          <a:xfrm>
            <a:off x="6661868" y="6157207"/>
            <a:ext cx="2301038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2200"/>
              </a:spcBef>
              <a:defRPr i="1" sz="2800">
                <a:solidFill>
                  <a:srgbClr val="F6C646"/>
                </a:solidFill>
              </a:defRPr>
            </a:lvl1pPr>
          </a:lstStyle>
          <a:p>
            <a:pPr/>
            <a:r>
              <a:t>leading wing</a:t>
            </a:r>
          </a:p>
        </p:txBody>
      </p:sp>
      <p:sp>
        <p:nvSpPr>
          <p:cNvPr id="144" name="empowering wing"/>
          <p:cNvSpPr txBox="1"/>
          <p:nvPr/>
        </p:nvSpPr>
        <p:spPr>
          <a:xfrm>
            <a:off x="187439" y="1002445"/>
            <a:ext cx="3159456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i="1" sz="2800">
                <a:solidFill>
                  <a:srgbClr val="F6C646"/>
                </a:solidFill>
              </a:defRPr>
            </a:lvl1pPr>
          </a:lstStyle>
          <a:p>
            <a:pPr/>
            <a:r>
              <a:t>empowering wing</a:t>
            </a:r>
          </a:p>
        </p:txBody>
      </p:sp>
      <p:sp>
        <p:nvSpPr>
          <p:cNvPr id="145" name="Rectangle 7"/>
          <p:cNvSpPr txBox="1"/>
          <p:nvPr/>
        </p:nvSpPr>
        <p:spPr>
          <a:xfrm>
            <a:off x="6695919" y="3641899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Cast a vision</a:t>
            </a:r>
          </a:p>
        </p:txBody>
      </p:sp>
      <p:sp>
        <p:nvSpPr>
          <p:cNvPr id="146" name="Rectangle 8"/>
          <p:cNvSpPr txBox="1"/>
          <p:nvPr/>
        </p:nvSpPr>
        <p:spPr>
          <a:xfrm>
            <a:off x="592421" y="3517910"/>
            <a:ext cx="199791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Release vision of others</a:t>
            </a:r>
          </a:p>
        </p:txBody>
      </p:sp>
      <p:sp>
        <p:nvSpPr>
          <p:cNvPr id="147" name="Rectangle 9"/>
          <p:cNvSpPr txBox="1"/>
          <p:nvPr/>
        </p:nvSpPr>
        <p:spPr>
          <a:xfrm>
            <a:off x="6657650" y="5531488"/>
            <a:ext cx="1997912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Set goals</a:t>
            </a:r>
          </a:p>
        </p:txBody>
      </p:sp>
      <p:sp>
        <p:nvSpPr>
          <p:cNvPr id="148" name="Rectangle 10"/>
          <p:cNvSpPr txBox="1"/>
          <p:nvPr/>
        </p:nvSpPr>
        <p:spPr>
          <a:xfrm>
            <a:off x="1111154" y="1816997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Analyze present situation</a:t>
            </a:r>
          </a:p>
        </p:txBody>
      </p:sp>
      <p:sp>
        <p:nvSpPr>
          <p:cNvPr id="149" name="Rectangle 11"/>
          <p:cNvSpPr txBox="1"/>
          <p:nvPr/>
        </p:nvSpPr>
        <p:spPr>
          <a:xfrm>
            <a:off x="863811" y="5381498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Advocate bold moves</a:t>
            </a:r>
          </a:p>
        </p:txBody>
      </p:sp>
      <p:sp>
        <p:nvSpPr>
          <p:cNvPr id="150" name="Rectangle 12"/>
          <p:cNvSpPr txBox="1"/>
          <p:nvPr/>
        </p:nvSpPr>
        <p:spPr>
          <a:xfrm>
            <a:off x="6287180" y="1803832"/>
            <a:ext cx="199791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Nurture steady progress</a:t>
            </a:r>
          </a:p>
        </p:txBody>
      </p:sp>
      <p:sp>
        <p:nvSpPr>
          <p:cNvPr id="151" name="Rectangle 13"/>
          <p:cNvSpPr txBox="1"/>
          <p:nvPr/>
        </p:nvSpPr>
        <p:spPr>
          <a:xfrm>
            <a:off x="493486" y="2706820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Assess weaknesses</a:t>
            </a:r>
          </a:p>
        </p:txBody>
      </p:sp>
      <p:sp>
        <p:nvSpPr>
          <p:cNvPr id="152" name="Rectangle 15"/>
          <p:cNvSpPr txBox="1"/>
          <p:nvPr/>
        </p:nvSpPr>
        <p:spPr>
          <a:xfrm>
            <a:off x="3450671" y="6351834"/>
            <a:ext cx="224567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Model the principles</a:t>
            </a:r>
          </a:p>
        </p:txBody>
      </p:sp>
      <p:sp>
        <p:nvSpPr>
          <p:cNvPr id="153" name="Rectangle 14"/>
          <p:cNvSpPr txBox="1"/>
          <p:nvPr/>
        </p:nvSpPr>
        <p:spPr>
          <a:xfrm>
            <a:off x="6393386" y="2706820"/>
            <a:ext cx="230103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Learn from mistakes</a:t>
            </a:r>
          </a:p>
        </p:txBody>
      </p:sp>
      <p:sp>
        <p:nvSpPr>
          <p:cNvPr id="154" name="Title 2"/>
          <p:cNvSpPr txBox="1"/>
          <p:nvPr>
            <p:ph type="ctrTitle"/>
          </p:nvPr>
        </p:nvSpPr>
        <p:spPr>
          <a:xfrm>
            <a:off x="331483" y="1034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Wing traits needed</a:t>
            </a:r>
          </a:p>
        </p:txBody>
      </p:sp>
      <p:sp>
        <p:nvSpPr>
          <p:cNvPr id="155" name="empowering wing"/>
          <p:cNvSpPr txBox="1"/>
          <p:nvPr/>
        </p:nvSpPr>
        <p:spPr>
          <a:xfrm>
            <a:off x="2117800" y="3033986"/>
            <a:ext cx="3159456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457200">
              <a:spcBef>
                <a:spcPts val="2200"/>
              </a:spcBef>
              <a:defRPr i="1" sz="2800">
                <a:solidFill>
                  <a:srgbClr val="000000"/>
                </a:solidFill>
              </a:defRPr>
            </a:lvl1pPr>
          </a:lstStyle>
          <a:p>
            <a:pPr/>
            <a:r>
              <a:t>empowering wing</a:t>
            </a:r>
          </a:p>
        </p:txBody>
      </p:sp>
      <p:sp>
        <p:nvSpPr>
          <p:cNvPr id="156" name="leading wing"/>
          <p:cNvSpPr txBox="1"/>
          <p:nvPr/>
        </p:nvSpPr>
        <p:spPr>
          <a:xfrm>
            <a:off x="4323621" y="4451471"/>
            <a:ext cx="2301038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spcBef>
                <a:spcPts val="2200"/>
              </a:spcBef>
              <a:defRPr i="1" sz="2800">
                <a:solidFill>
                  <a:srgbClr val="000000"/>
                </a:solidFill>
              </a:defRPr>
            </a:lvl1pPr>
          </a:lstStyle>
          <a:p>
            <a:pPr/>
            <a:r>
              <a:t>leading wing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Class="exit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7" dur="2000" fill="hold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path" nodeType="after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40080 -0.247829" origin="layout" pathEditMode="relative">
                                      <p:cBhvr>
                                        <p:cTn id="35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mph" nodeType="withEffect" presetSubtype="0" presetID="6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47899" y="1478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path" nodeType="with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16596 0.207051" origin="layout" pathEditMode="relative">
                                      <p:cBhvr>
                                        <p:cTn id="41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mph" nodeType="withEffect" presetSubtype="0" presetID="6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40771" y="140771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path" nodeType="withEffect" presetSubtype="0" presetID="-1" grpId="1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11997 -0.296229" origin="layout" pathEditMode="relative">
                                      <p:cBhvr>
                                        <p:cTn id="47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path" nodeType="withEffect" presetSubtype="0" presetID="-1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55714 0.248722" origin="layout" pathEditMode="relative">
                                      <p:cBhvr>
                                        <p:cTn id="50" dur="1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Class="exit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1" dur="1000" fill="hold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Class="exit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5" dur="1000" fill="hold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Class="exit" nodeType="afterEffect" presetID="10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9" dur="1000" fill="hold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Class="exit" nodeType="after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73" dur="1000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9" dur="1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"/>
                            </p:stCondLst>
                            <p:childTnLst>
                              <p:par>
                                <p:cTn id="81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3" dur="1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Class="entr" nodeType="after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1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ID="10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2" dur="1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7" dur="1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click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2" dur="1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ID="10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7" dur="1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Class="entr" nodeType="clickEffect" presetID="10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2" dur="1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Class="entr" nodeType="clickEffect" presetID="10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7" dur="1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ntr" nodeType="clickEffect" presetID="10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2" dur="1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ID="10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7" dur="1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Class="entr" nodeType="click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2" dur="1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27"/>
      <p:bldP build="whole" bldLvl="1" animBg="1" rev="0" advAuto="0" spid="156" grpId="19"/>
      <p:bldP build="whole" bldLvl="1" animBg="1" rev="0" advAuto="0" spid="140" grpId="22"/>
      <p:bldP build="whole" bldLvl="1" animBg="1" rev="0" advAuto="0" spid="138" grpId="11"/>
      <p:bldP build="whole" bldLvl="1" animBg="1" rev="0" advAuto="0" spid="137" grpId="1"/>
      <p:bldP build="whole" bldLvl="1" animBg="1" rev="0" advAuto="0" spid="148" grpId="29"/>
      <p:bldP build="whole" bldLvl="1" animBg="1" rev="0" advAuto="0" spid="138" grpId="18"/>
      <p:bldP build="whole" bldLvl="1" animBg="1" rev="0" advAuto="0" spid="137" grpId="6"/>
      <p:bldP build="whole" bldLvl="1" animBg="1" rev="0" advAuto="0" spid="155" grpId="2"/>
      <p:bldP build="whole" bldLvl="1" animBg="1" rev="0" advAuto="0" spid="147" grpId="28"/>
      <p:bldP build="whole" bldLvl="1" animBg="1" rev="0" advAuto="0" spid="141" grpId="20"/>
      <p:bldP build="whole" bldLvl="1" animBg="1" rev="0" advAuto="0" spid="144" grpId="15"/>
      <p:bldP build="whole" bldLvl="1" animBg="1" rev="0" advAuto="0" spid="153" grpId="23"/>
      <p:bldP build="whole" bldLvl="1" animBg="1" rev="0" advAuto="0" spid="142" grpId="21"/>
      <p:bldP build="whole" bldLvl="1" animBg="1" rev="0" advAuto="0" spid="151" grpId="25"/>
      <p:bldP build="whole" bldLvl="1" animBg="1" rev="0" advAuto="0" spid="156" grpId="3"/>
      <p:bldP build="whole" bldLvl="1" animBg="1" rev="0" advAuto="0" spid="139" grpId="5"/>
      <p:bldP build="whole" bldLvl="1" animBg="1" rev="0" advAuto="0" spid="149" grpId="30"/>
      <p:bldP build="whole" bldLvl="1" animBg="1" rev="0" advAuto="0" spid="155" grpId="17"/>
      <p:bldP build="whole" bldLvl="1" animBg="1" rev="0" advAuto="0" spid="139" grpId="9"/>
      <p:bldP build="whole" bldLvl="1" animBg="1" rev="0" advAuto="0" spid="136" grpId="7"/>
      <p:bldP build="whole" bldLvl="1" animBg="1" rev="0" advAuto="0" spid="152" grpId="24"/>
      <p:bldP build="whole" bldLvl="1" animBg="1" rev="0" advAuto="0" spid="143" grpId="14"/>
      <p:bldP build="whole" bldLvl="1" animBg="1" rev="0" advAuto="0" spid="150" grpId="31"/>
      <p:bldP build="whole" bldLvl="1" animBg="1" rev="0" advAuto="0" spid="139" grpId="16"/>
      <p:bldP build="whole" bldLvl="1" animBg="1" rev="0" advAuto="0" spid="138" grpId="4"/>
      <p:bldP build="whole" bldLvl="1" animBg="1" rev="0" advAuto="0" spid="145" grpId="2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2"/>
          <p:cNvSpPr txBox="1"/>
          <p:nvPr>
            <p:ph type="ctrTitle"/>
          </p:nvPr>
        </p:nvSpPr>
        <p:spPr>
          <a:xfrm>
            <a:off x="584096" y="14622"/>
            <a:ext cx="6732090" cy="1089026"/>
          </a:xfrm>
          <a:prstGeom prst="rect">
            <a:avLst/>
          </a:prstGeom>
        </p:spPr>
        <p:txBody>
          <a:bodyPr/>
          <a:lstStyle/>
          <a:p>
            <a:pPr/>
            <a:r>
              <a:t>Wing traits needed</a:t>
            </a:r>
          </a:p>
        </p:txBody>
      </p:sp>
      <p:sp>
        <p:nvSpPr>
          <p:cNvPr id="161" name="TextBox 26"/>
          <p:cNvSpPr txBox="1"/>
          <p:nvPr/>
        </p:nvSpPr>
        <p:spPr>
          <a:xfrm>
            <a:off x="187255" y="2060848"/>
            <a:ext cx="199679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Vision</a:t>
            </a:r>
          </a:p>
        </p:txBody>
      </p:sp>
      <p:sp>
        <p:nvSpPr>
          <p:cNvPr id="162" name="TextBox 27"/>
          <p:cNvSpPr txBox="1"/>
          <p:nvPr/>
        </p:nvSpPr>
        <p:spPr>
          <a:xfrm>
            <a:off x="-308613" y="2632392"/>
            <a:ext cx="249266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Experimentation</a:t>
            </a:r>
          </a:p>
        </p:txBody>
      </p:sp>
      <p:sp>
        <p:nvSpPr>
          <p:cNvPr id="163" name="TextBox 28"/>
          <p:cNvSpPr txBox="1"/>
          <p:nvPr/>
        </p:nvSpPr>
        <p:spPr>
          <a:xfrm>
            <a:off x="187255" y="3234462"/>
            <a:ext cx="199679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Capacity</a:t>
            </a:r>
          </a:p>
        </p:txBody>
      </p:sp>
      <p:sp>
        <p:nvSpPr>
          <p:cNvPr id="164" name="TextBox 29"/>
          <p:cNvSpPr txBox="1"/>
          <p:nvPr/>
        </p:nvSpPr>
        <p:spPr>
          <a:xfrm>
            <a:off x="187255" y="3810525"/>
            <a:ext cx="199679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Strategy</a:t>
            </a:r>
          </a:p>
        </p:txBody>
      </p:sp>
      <p:sp>
        <p:nvSpPr>
          <p:cNvPr id="165" name="TextBox 30"/>
          <p:cNvSpPr txBox="1"/>
          <p:nvPr/>
        </p:nvSpPr>
        <p:spPr>
          <a:xfrm>
            <a:off x="187255" y="4386589"/>
            <a:ext cx="199679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Training</a:t>
            </a:r>
          </a:p>
        </p:txBody>
      </p:sp>
      <p:sp>
        <p:nvSpPr>
          <p:cNvPr id="166" name="TextBox 31"/>
          <p:cNvSpPr txBox="1"/>
          <p:nvPr/>
        </p:nvSpPr>
        <p:spPr>
          <a:xfrm>
            <a:off x="187255" y="4962654"/>
            <a:ext cx="199679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800">
                <a:solidFill>
                  <a:srgbClr val="000000"/>
                </a:solidFill>
                <a:latin typeface="Mulish ExtraLight SemiBold"/>
                <a:ea typeface="Mulish ExtraLight SemiBold"/>
                <a:cs typeface="Mulish ExtraLight SemiBold"/>
                <a:sym typeface="Mulish ExtraLight SemiBold"/>
              </a:defRPr>
            </a:lvl1pPr>
          </a:lstStyle>
          <a:p>
            <a:pPr/>
            <a:r>
              <a:t>Progression</a:t>
            </a:r>
          </a:p>
        </p:txBody>
      </p:sp>
      <p:grpSp>
        <p:nvGrpSpPr>
          <p:cNvPr id="171" name="Group 4"/>
          <p:cNvGrpSpPr/>
          <p:nvPr/>
        </p:nvGrpSpPr>
        <p:grpSpPr>
          <a:xfrm>
            <a:off x="2229767" y="2060848"/>
            <a:ext cx="6480721" cy="360041"/>
            <a:chOff x="0" y="0"/>
            <a:chExt cx="6480720" cy="360040"/>
          </a:xfrm>
        </p:grpSpPr>
        <p:sp>
          <p:nvSpPr>
            <p:cNvPr id="167" name="Rectangle 24"/>
            <p:cNvSpPr/>
            <p:nvPr/>
          </p:nvSpPr>
          <p:spPr>
            <a:xfrm>
              <a:off x="-1" y="-1"/>
              <a:ext cx="1872209" cy="360041"/>
            </a:xfrm>
            <a:prstGeom prst="rect">
              <a:avLst/>
            </a:prstGeom>
            <a:solidFill>
              <a:srgbClr val="B7B9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8" name="Rectangle 25"/>
            <p:cNvSpPr/>
            <p:nvPr/>
          </p:nvSpPr>
          <p:spPr>
            <a:xfrm>
              <a:off x="1872207" y="-1"/>
              <a:ext cx="4608513" cy="360041"/>
            </a:xfrm>
            <a:prstGeom prst="rect">
              <a:avLst/>
            </a:prstGeom>
            <a:solidFill>
              <a:srgbClr val="6552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9" name="TextBox 32"/>
            <p:cNvSpPr txBox="1"/>
            <p:nvPr/>
          </p:nvSpPr>
          <p:spPr>
            <a:xfrm>
              <a:off x="45719" y="44719"/>
              <a:ext cx="2140809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Release vision of others</a:t>
              </a:r>
            </a:p>
          </p:txBody>
        </p:sp>
        <p:sp>
          <p:nvSpPr>
            <p:cNvPr id="170" name="TextBox 33"/>
            <p:cNvSpPr txBox="1"/>
            <p:nvPr/>
          </p:nvSpPr>
          <p:spPr>
            <a:xfrm>
              <a:off x="4294191" y="45175"/>
              <a:ext cx="2140809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12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Cast a vision</a:t>
              </a:r>
            </a:p>
          </p:txBody>
        </p:sp>
      </p:grpSp>
      <p:grpSp>
        <p:nvGrpSpPr>
          <p:cNvPr id="176" name="Group 35"/>
          <p:cNvGrpSpPr/>
          <p:nvPr/>
        </p:nvGrpSpPr>
        <p:grpSpPr>
          <a:xfrm>
            <a:off x="2229767" y="2655255"/>
            <a:ext cx="6480722" cy="360041"/>
            <a:chOff x="0" y="0"/>
            <a:chExt cx="6480720" cy="360040"/>
          </a:xfrm>
        </p:grpSpPr>
        <p:sp>
          <p:nvSpPr>
            <p:cNvPr id="172" name="Rectangle 36"/>
            <p:cNvSpPr/>
            <p:nvPr/>
          </p:nvSpPr>
          <p:spPr>
            <a:xfrm>
              <a:off x="-1" y="-1"/>
              <a:ext cx="4824537" cy="360041"/>
            </a:xfrm>
            <a:prstGeom prst="rect">
              <a:avLst/>
            </a:prstGeom>
            <a:solidFill>
              <a:srgbClr val="B7B9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3" name="Rectangle 37"/>
            <p:cNvSpPr/>
            <p:nvPr/>
          </p:nvSpPr>
          <p:spPr>
            <a:xfrm>
              <a:off x="4824536" y="-1"/>
              <a:ext cx="1656185" cy="360041"/>
            </a:xfrm>
            <a:prstGeom prst="rect">
              <a:avLst/>
            </a:prstGeom>
            <a:solidFill>
              <a:srgbClr val="6552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4" name="TextBox 38"/>
            <p:cNvSpPr txBox="1"/>
            <p:nvPr/>
          </p:nvSpPr>
          <p:spPr>
            <a:xfrm>
              <a:off x="45719" y="44719"/>
              <a:ext cx="199679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Permit mistakes</a:t>
              </a:r>
            </a:p>
          </p:txBody>
        </p:sp>
        <p:sp>
          <p:nvSpPr>
            <p:cNvPr id="175" name="TextBox 39"/>
            <p:cNvSpPr txBox="1"/>
            <p:nvPr/>
          </p:nvSpPr>
          <p:spPr>
            <a:xfrm>
              <a:off x="4294191" y="45175"/>
              <a:ext cx="2140809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12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Learn from mistakes</a:t>
              </a:r>
            </a:p>
          </p:txBody>
        </p:sp>
      </p:grpSp>
      <p:grpSp>
        <p:nvGrpSpPr>
          <p:cNvPr id="181" name="Group 40"/>
          <p:cNvGrpSpPr/>
          <p:nvPr/>
        </p:nvGrpSpPr>
        <p:grpSpPr>
          <a:xfrm>
            <a:off x="2229767" y="3230864"/>
            <a:ext cx="6480721" cy="360041"/>
            <a:chOff x="0" y="0"/>
            <a:chExt cx="6480719" cy="360040"/>
          </a:xfrm>
        </p:grpSpPr>
        <p:sp>
          <p:nvSpPr>
            <p:cNvPr id="177" name="Rectangle 41"/>
            <p:cNvSpPr/>
            <p:nvPr/>
          </p:nvSpPr>
          <p:spPr>
            <a:xfrm>
              <a:off x="-1" y="-1"/>
              <a:ext cx="1584177" cy="360041"/>
            </a:xfrm>
            <a:prstGeom prst="rect">
              <a:avLst/>
            </a:prstGeom>
            <a:solidFill>
              <a:srgbClr val="B7B9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8" name="Rectangle 42"/>
            <p:cNvSpPr/>
            <p:nvPr/>
          </p:nvSpPr>
          <p:spPr>
            <a:xfrm>
              <a:off x="1584175" y="-1"/>
              <a:ext cx="4896545" cy="360041"/>
            </a:xfrm>
            <a:prstGeom prst="rect">
              <a:avLst/>
            </a:prstGeom>
            <a:solidFill>
              <a:srgbClr val="6552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9" name="TextBox 43"/>
            <p:cNvSpPr txBox="1"/>
            <p:nvPr/>
          </p:nvSpPr>
          <p:spPr>
            <a:xfrm>
              <a:off x="45719" y="44719"/>
              <a:ext cx="199679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Assess weaknesses</a:t>
              </a:r>
            </a:p>
          </p:txBody>
        </p:sp>
        <p:sp>
          <p:nvSpPr>
            <p:cNvPr id="180" name="TextBox 44"/>
            <p:cNvSpPr txBox="1"/>
            <p:nvPr/>
          </p:nvSpPr>
          <p:spPr>
            <a:xfrm>
              <a:off x="3286080" y="45175"/>
              <a:ext cx="3148921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12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Focus on strengths</a:t>
              </a:r>
            </a:p>
          </p:txBody>
        </p:sp>
      </p:grpSp>
      <p:grpSp>
        <p:nvGrpSpPr>
          <p:cNvPr id="186" name="Group 45"/>
          <p:cNvGrpSpPr/>
          <p:nvPr/>
        </p:nvGrpSpPr>
        <p:grpSpPr>
          <a:xfrm>
            <a:off x="2229767" y="3806928"/>
            <a:ext cx="6480721" cy="360041"/>
            <a:chOff x="0" y="0"/>
            <a:chExt cx="6480720" cy="360040"/>
          </a:xfrm>
        </p:grpSpPr>
        <p:sp>
          <p:nvSpPr>
            <p:cNvPr id="182" name="Rectangle 46"/>
            <p:cNvSpPr/>
            <p:nvPr/>
          </p:nvSpPr>
          <p:spPr>
            <a:xfrm>
              <a:off x="-1" y="-1"/>
              <a:ext cx="2448273" cy="360041"/>
            </a:xfrm>
            <a:prstGeom prst="rect">
              <a:avLst/>
            </a:prstGeom>
            <a:solidFill>
              <a:srgbClr val="B7B9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83" name="Rectangle 47"/>
            <p:cNvSpPr/>
            <p:nvPr/>
          </p:nvSpPr>
          <p:spPr>
            <a:xfrm>
              <a:off x="2448271" y="-1"/>
              <a:ext cx="4032449" cy="360041"/>
            </a:xfrm>
            <a:prstGeom prst="rect">
              <a:avLst/>
            </a:prstGeom>
            <a:solidFill>
              <a:srgbClr val="6552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84" name="TextBox 48"/>
            <p:cNvSpPr txBox="1"/>
            <p:nvPr/>
          </p:nvSpPr>
          <p:spPr>
            <a:xfrm>
              <a:off x="45719" y="44719"/>
              <a:ext cx="235683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Analyze present situation</a:t>
              </a:r>
            </a:p>
          </p:txBody>
        </p:sp>
        <p:sp>
          <p:nvSpPr>
            <p:cNvPr id="185" name="TextBox 49"/>
            <p:cNvSpPr txBox="1"/>
            <p:nvPr/>
          </p:nvSpPr>
          <p:spPr>
            <a:xfrm>
              <a:off x="3286080" y="45175"/>
              <a:ext cx="3148921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12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Set goals</a:t>
              </a:r>
            </a:p>
          </p:txBody>
        </p:sp>
      </p:grpSp>
      <p:grpSp>
        <p:nvGrpSpPr>
          <p:cNvPr id="191" name="Group 50"/>
          <p:cNvGrpSpPr/>
          <p:nvPr/>
        </p:nvGrpSpPr>
        <p:grpSpPr>
          <a:xfrm>
            <a:off x="2229767" y="4382992"/>
            <a:ext cx="6480722" cy="360041"/>
            <a:chOff x="0" y="0"/>
            <a:chExt cx="6480720" cy="360040"/>
          </a:xfrm>
        </p:grpSpPr>
        <p:sp>
          <p:nvSpPr>
            <p:cNvPr id="187" name="Rectangle 51"/>
            <p:cNvSpPr/>
            <p:nvPr/>
          </p:nvSpPr>
          <p:spPr>
            <a:xfrm>
              <a:off x="-1" y="-1"/>
              <a:ext cx="4248473" cy="360041"/>
            </a:xfrm>
            <a:prstGeom prst="rect">
              <a:avLst/>
            </a:prstGeom>
            <a:solidFill>
              <a:srgbClr val="B7B9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88" name="Rectangle 52"/>
            <p:cNvSpPr/>
            <p:nvPr/>
          </p:nvSpPr>
          <p:spPr>
            <a:xfrm>
              <a:off x="4248472" y="-1"/>
              <a:ext cx="2232249" cy="360041"/>
            </a:xfrm>
            <a:prstGeom prst="rect">
              <a:avLst/>
            </a:prstGeom>
            <a:solidFill>
              <a:srgbClr val="6552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89" name="TextBox 53"/>
            <p:cNvSpPr txBox="1"/>
            <p:nvPr/>
          </p:nvSpPr>
          <p:spPr>
            <a:xfrm>
              <a:off x="45719" y="44719"/>
              <a:ext cx="2284825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Teach the principles</a:t>
              </a:r>
            </a:p>
          </p:txBody>
        </p:sp>
        <p:sp>
          <p:nvSpPr>
            <p:cNvPr id="190" name="TextBox 54"/>
            <p:cNvSpPr txBox="1"/>
            <p:nvPr/>
          </p:nvSpPr>
          <p:spPr>
            <a:xfrm>
              <a:off x="3286080" y="45175"/>
              <a:ext cx="3148921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12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Model the principles</a:t>
              </a:r>
            </a:p>
          </p:txBody>
        </p:sp>
      </p:grpSp>
      <p:grpSp>
        <p:nvGrpSpPr>
          <p:cNvPr id="196" name="Group 55"/>
          <p:cNvGrpSpPr/>
          <p:nvPr/>
        </p:nvGrpSpPr>
        <p:grpSpPr>
          <a:xfrm>
            <a:off x="2229767" y="4950112"/>
            <a:ext cx="6480721" cy="360041"/>
            <a:chOff x="0" y="0"/>
            <a:chExt cx="6480720" cy="360040"/>
          </a:xfrm>
        </p:grpSpPr>
        <p:sp>
          <p:nvSpPr>
            <p:cNvPr id="192" name="Rectangle 56"/>
            <p:cNvSpPr/>
            <p:nvPr/>
          </p:nvSpPr>
          <p:spPr>
            <a:xfrm>
              <a:off x="-1" y="-1"/>
              <a:ext cx="2232249" cy="360041"/>
            </a:xfrm>
            <a:prstGeom prst="rect">
              <a:avLst/>
            </a:prstGeom>
            <a:solidFill>
              <a:srgbClr val="B7B9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3" name="Rectangle 60"/>
            <p:cNvSpPr/>
            <p:nvPr/>
          </p:nvSpPr>
          <p:spPr>
            <a:xfrm>
              <a:off x="2232247" y="-1"/>
              <a:ext cx="4248473" cy="360041"/>
            </a:xfrm>
            <a:prstGeom prst="rect">
              <a:avLst/>
            </a:prstGeom>
            <a:solidFill>
              <a:srgbClr val="6552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4" name="TextBox 78"/>
            <p:cNvSpPr txBox="1"/>
            <p:nvPr/>
          </p:nvSpPr>
          <p:spPr>
            <a:xfrm>
              <a:off x="45719" y="44719"/>
              <a:ext cx="2284825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2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Nurture steady progress</a:t>
              </a:r>
            </a:p>
          </p:txBody>
        </p:sp>
        <p:sp>
          <p:nvSpPr>
            <p:cNvPr id="195" name="TextBox 79"/>
            <p:cNvSpPr txBox="1"/>
            <p:nvPr/>
          </p:nvSpPr>
          <p:spPr>
            <a:xfrm>
              <a:off x="3286080" y="45175"/>
              <a:ext cx="3148921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1200"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Advocate bold moves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Class="entr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5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9"/>
      <p:bldP build="whole" bldLvl="1" animBg="1" rev="0" advAuto="0" spid="161" grpId="1"/>
      <p:bldP build="whole" bldLvl="1" animBg="1" rev="0" advAuto="0" spid="186" grpId="8"/>
      <p:bldP build="whole" bldLvl="1" animBg="1" rev="0" advAuto="0" spid="166" grpId="11"/>
      <p:bldP build="whole" bldLvl="1" animBg="1" rev="0" advAuto="0" spid="162" grpId="3"/>
      <p:bldP build="whole" bldLvl="1" animBg="1" rev="0" advAuto="0" spid="181" grpId="6"/>
      <p:bldP build="whole" bldLvl="1" animBg="1" rev="0" advAuto="0" spid="176" grpId="4"/>
      <p:bldP build="whole" bldLvl="1" animBg="1" rev="0" advAuto="0" spid="164" grpId="7"/>
      <p:bldP build="whole" bldLvl="1" animBg="1" rev="0" advAuto="0" spid="171" grpId="2"/>
      <p:bldP build="whole" bldLvl="1" animBg="1" rev="0" advAuto="0" spid="191" grpId="10"/>
      <p:bldP build="whole" bldLvl="1" animBg="1" rev="0" advAuto="0" spid="163" grpId="5"/>
      <p:bldP build="whole" bldLvl="1" animBg="1" rev="0" advAuto="0" spid="196" grpId="1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3">
                <a:lumOff val="44000"/>
              </a:schemeClr>
            </a:solidFill>
            <a:effectLst/>
            <a:uFillTx/>
            <a:latin typeface="Mulish ExtraLight Bold"/>
            <a:ea typeface="Mulish ExtraLight Bold"/>
            <a:cs typeface="Mulish ExtraLight Bold"/>
            <a:sym typeface="Mulish ExtraLigh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chemeClr val="accent3">
                <a:lumOff val="44000"/>
              </a:schemeClr>
            </a:solidFill>
            <a:effectLst/>
            <a:uFillTx/>
            <a:latin typeface="Mulish ExtraLight Bold"/>
            <a:ea typeface="Mulish ExtraLight Bold"/>
            <a:cs typeface="Mulish ExtraLight Bold"/>
            <a:sym typeface="Mulish ExtraLigh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